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93"/>
    <a:srgbClr val="D1CC00"/>
    <a:srgbClr val="FF0066"/>
    <a:srgbClr val="FFB3D2"/>
    <a:srgbClr val="C6E6A2"/>
    <a:srgbClr val="FFB3B3"/>
    <a:srgbClr val="FF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F3D5E-62E5-4E8B-B5A2-89EA52F40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13AC2-41DD-46AC-B732-867BC209E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F285-420F-46E8-83AF-5395619F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ADC59-3FE6-4C99-829E-A8D5B03A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56B3D-B18D-479C-A30F-8A4BF9A4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728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8129-0600-4BE5-8009-85A7F695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439FC-DFE8-4DDE-9B76-8B667A935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68131-B7AC-47A0-9A21-A521A343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8659D-12DD-4720-988C-30FDD0BF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7B4CD-C827-41D9-94AE-825B233B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285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F63022-B35D-4B19-9073-67706801A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D2AC6-C4B6-4880-957B-41E70FC6B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658A2-80DB-4CE7-AFB2-F59D109E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B7337-E4C1-4D0C-B0C7-34C868B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65AA7-B186-433B-9B99-62EEC766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55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4588-1B5F-4392-8F8D-166DE1DF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36D20-CDF3-40B7-8BF5-C10814BF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CC6D7-6732-4162-9DFD-57A82170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A6CD9-63AF-4380-B5E0-CB01597E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37F4-62A6-42D9-8317-33B3F060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214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EB58B-5C48-42BD-8986-7E94BB938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199FE-0BB5-4FBA-8036-538AD482B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E4D8A-C95D-4E0A-8C0C-CEDF5170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C504E-6DAE-4900-88E4-47947538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CF1E6-99C4-4BD4-8600-25601E4C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238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819A-305C-4589-AF00-CD9CB3A5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A278B-09D5-414F-8FC2-8FC78619C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7805-DBAC-4DC8-A4C3-2FA86DDF2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36CE8-4361-48E8-8403-43784586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B25B3-0E89-401D-9F5B-95D445EA3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AFC28-74B5-44F9-8DB8-B7EB149C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681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0726-1C97-4674-BAFA-1568D376B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E2AD7-BBCB-4C7F-B873-47AA72370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3BA3A-5829-4381-97C7-E6E445BB9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9AC09-3A63-4075-A7B1-CD492DB0C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7E840-CC2F-460E-9C07-5FB127857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D7A6D8-1479-421F-A4AB-C2E75505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E47476-1192-47A0-91AB-2CCE9ED1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4906A-2820-49A0-BDBA-AF3FB6C3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94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829D-6F0F-4E31-B1B1-A5B5E052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D91A9-7ED1-4757-AD7E-6CD66744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7EAE0-6C27-4747-B9D8-57C44493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E5CD5-3416-45AA-9C59-9F4DBC946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714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99548D-8747-4159-B2DB-2CC77064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B0E25-EC6C-4C7B-BBBF-BF580619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321CD-4D55-455E-97DF-154D0CAE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79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3EE8-F2FD-44C3-87EB-93387BBDB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B9058-9F9F-4739-88DB-F808711CF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03BA4-EACF-4D4E-988C-87D8E7B26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EB605-344C-479A-8F7D-119FBBF10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1C252-DC9B-410B-AC50-478E8A55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D0030-7087-46CE-9A05-F96A3D22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708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7751C-65C9-4279-82D9-A90290E09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36307-8622-4C3A-91E1-1F0D94E63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8037B-31A9-4DA5-8836-0BFA87F56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A113C-7CB2-4932-9023-F0FFF6D5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864EA-3E39-4E7A-8C85-624C37B5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1691F-7BBD-412B-8FDD-72B608A7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756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ACD8C7-1F89-49DA-AAC3-F9E41BEE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794C8-F4F6-4731-B8E7-009BFC3EE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A3AA1-E771-4C8D-8868-BE2CE4779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970A-CA26-4F80-AE77-1129BF8A5F4F}" type="datetimeFigureOut">
              <a:rPr lang="th-TH" smtClean="0"/>
              <a:t>22/03/67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7E62C-F011-471E-B051-211D93CB7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2F74F-8832-490A-99AB-DD558AA97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6123E-ACF4-47BA-B654-E91E782B44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81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EF7CAF2-D7A1-40E5-B36C-DC11D31E6597}"/>
              </a:ext>
            </a:extLst>
          </p:cNvPr>
          <p:cNvSpPr/>
          <p:nvPr/>
        </p:nvSpPr>
        <p:spPr>
          <a:xfrm>
            <a:off x="7083228" y="5371363"/>
            <a:ext cx="4954826" cy="1468862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5845E3CE-0ADD-4CF4-B9F3-74313E1DB75D}"/>
              </a:ext>
            </a:extLst>
          </p:cNvPr>
          <p:cNvSpPr/>
          <p:nvPr/>
        </p:nvSpPr>
        <p:spPr>
          <a:xfrm>
            <a:off x="7072921" y="5043069"/>
            <a:ext cx="149957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252EE4-BEC6-4F8D-8F12-2768E96300A0}"/>
              </a:ext>
            </a:extLst>
          </p:cNvPr>
          <p:cNvSpPr/>
          <p:nvPr/>
        </p:nvSpPr>
        <p:spPr>
          <a:xfrm>
            <a:off x="7074511" y="3892355"/>
            <a:ext cx="4968476" cy="1015653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A25F7980-AEFE-49B5-B793-DACFEBA29746}"/>
              </a:ext>
            </a:extLst>
          </p:cNvPr>
          <p:cNvSpPr/>
          <p:nvPr/>
        </p:nvSpPr>
        <p:spPr>
          <a:xfrm>
            <a:off x="7064203" y="3586083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D0DC83-1CD3-4BA0-8B8F-5371682C65BC}"/>
              </a:ext>
            </a:extLst>
          </p:cNvPr>
          <p:cNvSpPr/>
          <p:nvPr/>
        </p:nvSpPr>
        <p:spPr>
          <a:xfrm>
            <a:off x="7050356" y="1705429"/>
            <a:ext cx="4961971" cy="1723571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0" name="Rectangle: Top Corners Rounded 29">
            <a:extLst>
              <a:ext uri="{FF2B5EF4-FFF2-40B4-BE49-F238E27FC236}">
                <a16:creationId xmlns:a16="http://schemas.microsoft.com/office/drawing/2014/main" id="{9971B2C3-2B62-482D-87BC-B2E4F142F63D}"/>
              </a:ext>
            </a:extLst>
          </p:cNvPr>
          <p:cNvSpPr/>
          <p:nvPr/>
        </p:nvSpPr>
        <p:spPr>
          <a:xfrm>
            <a:off x="7027349" y="1413472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64A23-A623-420C-9233-90CA2D5B050F}"/>
              </a:ext>
            </a:extLst>
          </p:cNvPr>
          <p:cNvSpPr/>
          <p:nvPr/>
        </p:nvSpPr>
        <p:spPr>
          <a:xfrm>
            <a:off x="164253" y="1705430"/>
            <a:ext cx="6756311" cy="156773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199062-C797-4E1F-9ACE-25A5DFA0F0E8}"/>
              </a:ext>
            </a:extLst>
          </p:cNvPr>
          <p:cNvSpPr/>
          <p:nvPr/>
        </p:nvSpPr>
        <p:spPr>
          <a:xfrm>
            <a:off x="1913467" y="201707"/>
            <a:ext cx="10098861" cy="104036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05A4FB28-AE7E-4C47-BB5A-5F38B83AE629}"/>
              </a:ext>
            </a:extLst>
          </p:cNvPr>
          <p:cNvSpPr/>
          <p:nvPr/>
        </p:nvSpPr>
        <p:spPr>
          <a:xfrm>
            <a:off x="1483251" y="252190"/>
            <a:ext cx="2463619" cy="923330"/>
          </a:xfrm>
          <a:prstGeom prst="homePlate">
            <a:avLst>
              <a:gd name="adj" fmla="val 18897"/>
            </a:avLst>
          </a:prstGeom>
          <a:solidFill>
            <a:srgbClr val="FFB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16EAA03-06AA-49DB-82BE-4C493D57C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5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4275380E-EAAC-4FB6-B00F-EA85961BA030}"/>
              </a:ext>
            </a:extLst>
          </p:cNvPr>
          <p:cNvSpPr/>
          <p:nvPr/>
        </p:nvSpPr>
        <p:spPr>
          <a:xfrm rot="5400000">
            <a:off x="165993" y="-165992"/>
            <a:ext cx="1076130" cy="1408118"/>
          </a:xfrm>
          <a:prstGeom prst="round2SameRect">
            <a:avLst>
              <a:gd name="adj1" fmla="val 37229"/>
              <a:gd name="adj2" fmla="val 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9576A-57AB-4A46-83D7-7C464F732C82}"/>
              </a:ext>
            </a:extLst>
          </p:cNvPr>
          <p:cNvSpPr txBox="1"/>
          <p:nvPr/>
        </p:nvSpPr>
        <p:spPr>
          <a:xfrm>
            <a:off x="1483251" y="374554"/>
            <a:ext cx="236801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ประเด็นมุ่งเน้น </a:t>
            </a:r>
            <a:b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</a:b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(ปัญหา/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GAP/Challenge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583010-C65C-432A-9870-6AC7E7810F97}"/>
              </a:ext>
            </a:extLst>
          </p:cNvPr>
          <p:cNvSpPr txBox="1"/>
          <p:nvPr/>
        </p:nvSpPr>
        <p:spPr>
          <a:xfrm>
            <a:off x="17383" y="431831"/>
            <a:ext cx="2937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1</a:t>
            </a:r>
          </a:p>
        </p:txBody>
      </p:sp>
      <p:sp>
        <p:nvSpPr>
          <p:cNvPr id="23" name="Rectangle: Top Corners Rounded 22">
            <a:extLst>
              <a:ext uri="{FF2B5EF4-FFF2-40B4-BE49-F238E27FC236}">
                <a16:creationId xmlns:a16="http://schemas.microsoft.com/office/drawing/2014/main" id="{EC991702-7280-448A-A763-2ED8E93F67EE}"/>
              </a:ext>
            </a:extLst>
          </p:cNvPr>
          <p:cNvSpPr/>
          <p:nvPr/>
        </p:nvSpPr>
        <p:spPr>
          <a:xfrm>
            <a:off x="153946" y="1345457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27A95C-299E-43AF-A6D5-11FF2B5E9CE3}"/>
              </a:ext>
            </a:extLst>
          </p:cNvPr>
          <p:cNvSpPr txBox="1"/>
          <p:nvPr/>
        </p:nvSpPr>
        <p:spPr>
          <a:xfrm>
            <a:off x="143639" y="1347998"/>
            <a:ext cx="28292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โครงการ/กิจกรรมที่จะปรับ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CFAEE4-B0BD-4B62-9AAE-A4F8D42DA4B8}"/>
              </a:ext>
            </a:extLst>
          </p:cNvPr>
          <p:cNvSpPr txBox="1"/>
          <p:nvPr/>
        </p:nvSpPr>
        <p:spPr>
          <a:xfrm>
            <a:off x="7127099" y="3625724"/>
            <a:ext cx="2743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ผู้รับผิดชอบ (สำนัก/กอง)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5E7499-390B-4F87-95E4-E6321E3A6660}"/>
              </a:ext>
            </a:extLst>
          </p:cNvPr>
          <p:cNvSpPr txBox="1"/>
          <p:nvPr/>
        </p:nvSpPr>
        <p:spPr>
          <a:xfrm>
            <a:off x="7124248" y="1435229"/>
            <a:ext cx="2392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กลุ่มเป้าหมาย/เป้าหมาย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D5FD2F-C1FA-46CD-BDA6-F3B0DA2A1580}"/>
              </a:ext>
            </a:extLst>
          </p:cNvPr>
          <p:cNvSpPr txBox="1"/>
          <p:nvPr/>
        </p:nvSpPr>
        <p:spPr>
          <a:xfrm>
            <a:off x="7177899" y="5073009"/>
            <a:ext cx="12993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งบประมาณ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4FCE3E-7722-4F47-831E-EE89658039D6}"/>
              </a:ext>
            </a:extLst>
          </p:cNvPr>
          <p:cNvSpPr txBox="1"/>
          <p:nvPr/>
        </p:nvSpPr>
        <p:spPr>
          <a:xfrm>
            <a:off x="115599" y="1006617"/>
            <a:ext cx="12863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สตรีและเด็กปฐมวัย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98AB51D8-E156-476C-8BFC-1174E93B7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41" y="126118"/>
            <a:ext cx="852662" cy="8526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AD2136F7-C537-4018-88D0-F839DFBA5509}"/>
              </a:ext>
            </a:extLst>
          </p:cNvPr>
          <p:cNvSpPr txBox="1"/>
          <p:nvPr/>
        </p:nvSpPr>
        <p:spPr>
          <a:xfrm>
            <a:off x="7455205" y="6611822"/>
            <a:ext cx="4736795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ปรับแผนปฏิบัติการกรมอนามัยประจำปี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2567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รอบ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6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เดือน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(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หลัง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 </a:t>
            </a:r>
            <a:endParaRPr kumimoji="0" lang="th-TH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Kanit" pitchFamily="2" charset="-34"/>
              <a:ea typeface="+mn-ea"/>
              <a:cs typeface="Kanit" pitchFamily="2" charset="-34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57209065-D10D-489F-A41F-F8133843917F}"/>
              </a:ext>
            </a:extLst>
          </p:cNvPr>
          <p:cNvSpPr/>
          <p:nvPr/>
        </p:nvSpPr>
        <p:spPr>
          <a:xfrm>
            <a:off x="143639" y="3356973"/>
            <a:ext cx="3905941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1EAED2-5C06-4C49-B637-D578674EAEF3}"/>
              </a:ext>
            </a:extLst>
          </p:cNvPr>
          <p:cNvSpPr txBox="1"/>
          <p:nvPr/>
        </p:nvSpPr>
        <p:spPr>
          <a:xfrm>
            <a:off x="131429" y="3384810"/>
            <a:ext cx="3962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ระยะเวลาดำเนินงาน/กำหนดระยะเวลาที่ทำ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graphicFrame>
        <p:nvGraphicFramePr>
          <p:cNvPr id="27" name="ตาราง 2">
            <a:extLst>
              <a:ext uri="{FF2B5EF4-FFF2-40B4-BE49-F238E27FC236}">
                <a16:creationId xmlns:a16="http://schemas.microsoft.com/office/drawing/2014/main" id="{B5061FDE-ADEF-4BF4-BD6D-346A1A802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73080"/>
              </p:ext>
            </p:extLst>
          </p:nvPr>
        </p:nvGraphicFramePr>
        <p:xfrm>
          <a:off x="155275" y="3719556"/>
          <a:ext cx="6763609" cy="2920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1389">
                  <a:extLst>
                    <a:ext uri="{9D8B030D-6E8A-4147-A177-3AD203B41FA5}">
                      <a16:colId xmlns:a16="http://schemas.microsoft.com/office/drawing/2014/main" val="1162539510"/>
                    </a:ext>
                  </a:extLst>
                </a:gridCol>
                <a:gridCol w="612476">
                  <a:extLst>
                    <a:ext uri="{9D8B030D-6E8A-4147-A177-3AD203B41FA5}">
                      <a16:colId xmlns:a16="http://schemas.microsoft.com/office/drawing/2014/main" val="235959512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498667932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val="75577234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1695939776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809038250"/>
                    </a:ext>
                  </a:extLst>
                </a:gridCol>
                <a:gridCol w="578469">
                  <a:extLst>
                    <a:ext uri="{9D8B030D-6E8A-4147-A177-3AD203B41FA5}">
                      <a16:colId xmlns:a16="http://schemas.microsoft.com/office/drawing/2014/main" val="28203925"/>
                    </a:ext>
                  </a:extLst>
                </a:gridCol>
              </a:tblGrid>
              <a:tr h="417251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มาตรการ/กิจกรรม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>
                          <a:latin typeface="Kanit" pitchFamily="50" charset="-34"/>
                          <a:cs typeface="Kanit" pitchFamily="50" charset="-34"/>
                        </a:rPr>
                        <a:t>เม.ย.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>
                          <a:latin typeface="Kanit" pitchFamily="50" charset="-34"/>
                          <a:cs typeface="Kanit" pitchFamily="50" charset="-34"/>
                        </a:rPr>
                        <a:t>พ.ค.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>
                          <a:latin typeface="Kanit" pitchFamily="50" charset="-34"/>
                          <a:cs typeface="Kanit" pitchFamily="50" charset="-34"/>
                        </a:rPr>
                        <a:t>มิ.ย.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>
                          <a:latin typeface="Kanit" pitchFamily="50" charset="-34"/>
                          <a:cs typeface="Kanit" pitchFamily="50" charset="-34"/>
                        </a:rPr>
                        <a:t>ก.ค.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>
                          <a:latin typeface="Kanit" pitchFamily="50" charset="-34"/>
                          <a:cs typeface="Kanit" pitchFamily="50" charset="-34"/>
                        </a:rPr>
                        <a:t>ส.ค.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>
                          <a:latin typeface="Kanit" pitchFamily="50" charset="-34"/>
                          <a:cs typeface="Kanit" pitchFamily="50" charset="-34"/>
                        </a:rPr>
                        <a:t>ก.ย.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409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870292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812693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7379161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454157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8189680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52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6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EF7CAF2-D7A1-40E5-B36C-DC11D31E6597}"/>
              </a:ext>
            </a:extLst>
          </p:cNvPr>
          <p:cNvSpPr/>
          <p:nvPr/>
        </p:nvSpPr>
        <p:spPr>
          <a:xfrm>
            <a:off x="7083228" y="5371363"/>
            <a:ext cx="4954826" cy="1468862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5845E3CE-0ADD-4CF4-B9F3-74313E1DB75D}"/>
              </a:ext>
            </a:extLst>
          </p:cNvPr>
          <p:cNvSpPr/>
          <p:nvPr/>
        </p:nvSpPr>
        <p:spPr>
          <a:xfrm>
            <a:off x="7072921" y="5043069"/>
            <a:ext cx="149957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252EE4-BEC6-4F8D-8F12-2768E96300A0}"/>
              </a:ext>
            </a:extLst>
          </p:cNvPr>
          <p:cNvSpPr/>
          <p:nvPr/>
        </p:nvSpPr>
        <p:spPr>
          <a:xfrm>
            <a:off x="7074511" y="3892355"/>
            <a:ext cx="4968476" cy="1015653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A25F7980-AEFE-49B5-B793-DACFEBA29746}"/>
              </a:ext>
            </a:extLst>
          </p:cNvPr>
          <p:cNvSpPr/>
          <p:nvPr/>
        </p:nvSpPr>
        <p:spPr>
          <a:xfrm>
            <a:off x="7064203" y="3586083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D0DC83-1CD3-4BA0-8B8F-5371682C65BC}"/>
              </a:ext>
            </a:extLst>
          </p:cNvPr>
          <p:cNvSpPr/>
          <p:nvPr/>
        </p:nvSpPr>
        <p:spPr>
          <a:xfrm>
            <a:off x="7050356" y="1705429"/>
            <a:ext cx="4961971" cy="1723571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0" name="Rectangle: Top Corners Rounded 29">
            <a:extLst>
              <a:ext uri="{FF2B5EF4-FFF2-40B4-BE49-F238E27FC236}">
                <a16:creationId xmlns:a16="http://schemas.microsoft.com/office/drawing/2014/main" id="{9971B2C3-2B62-482D-87BC-B2E4F142F63D}"/>
              </a:ext>
            </a:extLst>
          </p:cNvPr>
          <p:cNvSpPr/>
          <p:nvPr/>
        </p:nvSpPr>
        <p:spPr>
          <a:xfrm>
            <a:off x="7027349" y="1413472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64A23-A623-420C-9233-90CA2D5B050F}"/>
              </a:ext>
            </a:extLst>
          </p:cNvPr>
          <p:cNvSpPr/>
          <p:nvPr/>
        </p:nvSpPr>
        <p:spPr>
          <a:xfrm>
            <a:off x="164253" y="1705430"/>
            <a:ext cx="6756311" cy="156773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199062-C797-4E1F-9ACE-25A5DFA0F0E8}"/>
              </a:ext>
            </a:extLst>
          </p:cNvPr>
          <p:cNvSpPr/>
          <p:nvPr/>
        </p:nvSpPr>
        <p:spPr>
          <a:xfrm>
            <a:off x="1913467" y="201707"/>
            <a:ext cx="10098861" cy="104036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05A4FB28-AE7E-4C47-BB5A-5F38B83AE629}"/>
              </a:ext>
            </a:extLst>
          </p:cNvPr>
          <p:cNvSpPr/>
          <p:nvPr/>
        </p:nvSpPr>
        <p:spPr>
          <a:xfrm>
            <a:off x="1483251" y="252190"/>
            <a:ext cx="2463619" cy="923330"/>
          </a:xfrm>
          <a:prstGeom prst="homePlate">
            <a:avLst>
              <a:gd name="adj" fmla="val 18897"/>
            </a:avLst>
          </a:prstGeom>
          <a:solidFill>
            <a:srgbClr val="FFF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16EAA03-06AA-49DB-82BE-4C493D57C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5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4275380E-EAAC-4FB6-B00F-EA85961BA030}"/>
              </a:ext>
            </a:extLst>
          </p:cNvPr>
          <p:cNvSpPr/>
          <p:nvPr/>
        </p:nvSpPr>
        <p:spPr>
          <a:xfrm rot="5400000">
            <a:off x="165993" y="-165992"/>
            <a:ext cx="1076130" cy="1408118"/>
          </a:xfrm>
          <a:prstGeom prst="round2SameRect">
            <a:avLst>
              <a:gd name="adj1" fmla="val 37229"/>
              <a:gd name="adj2" fmla="val 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9576A-57AB-4A46-83D7-7C464F732C82}"/>
              </a:ext>
            </a:extLst>
          </p:cNvPr>
          <p:cNvSpPr txBox="1"/>
          <p:nvPr/>
        </p:nvSpPr>
        <p:spPr>
          <a:xfrm>
            <a:off x="1483251" y="374554"/>
            <a:ext cx="236801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ประเด็นมุ่งเน้น </a:t>
            </a:r>
            <a:b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</a:b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(ปัญหา/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GAP/Challenge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583010-C65C-432A-9870-6AC7E7810F97}"/>
              </a:ext>
            </a:extLst>
          </p:cNvPr>
          <p:cNvSpPr txBox="1"/>
          <p:nvPr/>
        </p:nvSpPr>
        <p:spPr>
          <a:xfrm>
            <a:off x="-46117" y="431831"/>
            <a:ext cx="4855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2</a:t>
            </a:r>
          </a:p>
        </p:txBody>
      </p:sp>
      <p:sp>
        <p:nvSpPr>
          <p:cNvPr id="23" name="Rectangle: Top Corners Rounded 22">
            <a:extLst>
              <a:ext uri="{FF2B5EF4-FFF2-40B4-BE49-F238E27FC236}">
                <a16:creationId xmlns:a16="http://schemas.microsoft.com/office/drawing/2014/main" id="{EC991702-7280-448A-A763-2ED8E93F67EE}"/>
              </a:ext>
            </a:extLst>
          </p:cNvPr>
          <p:cNvSpPr/>
          <p:nvPr/>
        </p:nvSpPr>
        <p:spPr>
          <a:xfrm>
            <a:off x="153946" y="1345457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27A95C-299E-43AF-A6D5-11FF2B5E9CE3}"/>
              </a:ext>
            </a:extLst>
          </p:cNvPr>
          <p:cNvSpPr txBox="1"/>
          <p:nvPr/>
        </p:nvSpPr>
        <p:spPr>
          <a:xfrm>
            <a:off x="143639" y="1347998"/>
            <a:ext cx="28292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โครงการ/กิจกรรมที่จะปรับ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57209065-D10D-489F-A41F-F8133843917F}"/>
              </a:ext>
            </a:extLst>
          </p:cNvPr>
          <p:cNvSpPr/>
          <p:nvPr/>
        </p:nvSpPr>
        <p:spPr>
          <a:xfrm>
            <a:off x="143639" y="3339721"/>
            <a:ext cx="3962111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1EAED2-5C06-4C49-B637-D578674EAEF3}"/>
              </a:ext>
            </a:extLst>
          </p:cNvPr>
          <p:cNvSpPr txBox="1"/>
          <p:nvPr/>
        </p:nvSpPr>
        <p:spPr>
          <a:xfrm>
            <a:off x="174891" y="3367558"/>
            <a:ext cx="3962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ระยะเวลาดำเนินงาน/กำหนดระยะเวลาที่ทำ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CFAEE4-B0BD-4B62-9AAE-A4F8D42DA4B8}"/>
              </a:ext>
            </a:extLst>
          </p:cNvPr>
          <p:cNvSpPr txBox="1"/>
          <p:nvPr/>
        </p:nvSpPr>
        <p:spPr>
          <a:xfrm>
            <a:off x="7127099" y="3625724"/>
            <a:ext cx="2743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ผู้รับผิดชอบ (สำนัก/กอง)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5E7499-390B-4F87-95E4-E6321E3A6660}"/>
              </a:ext>
            </a:extLst>
          </p:cNvPr>
          <p:cNvSpPr txBox="1"/>
          <p:nvPr/>
        </p:nvSpPr>
        <p:spPr>
          <a:xfrm>
            <a:off x="7124248" y="1435229"/>
            <a:ext cx="2392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กลุ่มเป้าหมาย/เป้าหมาย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D5FD2F-C1FA-46CD-BDA6-F3B0DA2A1580}"/>
              </a:ext>
            </a:extLst>
          </p:cNvPr>
          <p:cNvSpPr txBox="1"/>
          <p:nvPr/>
        </p:nvSpPr>
        <p:spPr>
          <a:xfrm>
            <a:off x="7177899" y="5073009"/>
            <a:ext cx="12993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งบประมาณ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4FCE3E-7722-4F47-831E-EE89658039D6}"/>
              </a:ext>
            </a:extLst>
          </p:cNvPr>
          <p:cNvSpPr txBox="1"/>
          <p:nvPr/>
        </p:nvSpPr>
        <p:spPr>
          <a:xfrm>
            <a:off x="71120" y="1006617"/>
            <a:ext cx="12324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วัยเรียนวัยรุ่น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pic>
        <p:nvPicPr>
          <p:cNvPr id="2052" name="Picture 4" descr="Student Special Lineal color icon">
            <a:extLst>
              <a:ext uri="{FF2B5EF4-FFF2-40B4-BE49-F238E27FC236}">
                <a16:creationId xmlns:a16="http://schemas.microsoft.com/office/drawing/2014/main" id="{6D80B88F-0926-43ED-9BA8-07F043CAF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11" y="111568"/>
            <a:ext cx="800659" cy="80065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62359EE-460A-4E52-9B10-6EA9DA008D51}"/>
              </a:ext>
            </a:extLst>
          </p:cNvPr>
          <p:cNvSpPr txBox="1"/>
          <p:nvPr/>
        </p:nvSpPr>
        <p:spPr>
          <a:xfrm>
            <a:off x="7455205" y="6611822"/>
            <a:ext cx="4736795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ปรับแผนปฏิบัติการกรมอนามัยประจำปี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2567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รอบ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6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เดือน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(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หลัง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 </a:t>
            </a:r>
            <a:endParaRPr kumimoji="0" lang="th-TH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Kanit" pitchFamily="2" charset="-34"/>
              <a:ea typeface="+mn-ea"/>
              <a:cs typeface="Kanit" pitchFamily="2" charset="-34"/>
            </a:endParaRPr>
          </a:p>
        </p:txBody>
      </p:sp>
      <p:graphicFrame>
        <p:nvGraphicFramePr>
          <p:cNvPr id="27" name="ตาราง 2">
            <a:extLst>
              <a:ext uri="{FF2B5EF4-FFF2-40B4-BE49-F238E27FC236}">
                <a16:creationId xmlns:a16="http://schemas.microsoft.com/office/drawing/2014/main" id="{9B3B19D8-9183-47C5-AD47-9EC95942C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121060"/>
              </p:ext>
            </p:extLst>
          </p:nvPr>
        </p:nvGraphicFramePr>
        <p:xfrm>
          <a:off x="163901" y="3710930"/>
          <a:ext cx="6763609" cy="2920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1389">
                  <a:extLst>
                    <a:ext uri="{9D8B030D-6E8A-4147-A177-3AD203B41FA5}">
                      <a16:colId xmlns:a16="http://schemas.microsoft.com/office/drawing/2014/main" val="1162539510"/>
                    </a:ext>
                  </a:extLst>
                </a:gridCol>
                <a:gridCol w="612476">
                  <a:extLst>
                    <a:ext uri="{9D8B030D-6E8A-4147-A177-3AD203B41FA5}">
                      <a16:colId xmlns:a16="http://schemas.microsoft.com/office/drawing/2014/main" val="235959512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498667932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val="75577234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1695939776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809038250"/>
                    </a:ext>
                  </a:extLst>
                </a:gridCol>
                <a:gridCol w="578469">
                  <a:extLst>
                    <a:ext uri="{9D8B030D-6E8A-4147-A177-3AD203B41FA5}">
                      <a16:colId xmlns:a16="http://schemas.microsoft.com/office/drawing/2014/main" val="28203925"/>
                    </a:ext>
                  </a:extLst>
                </a:gridCol>
              </a:tblGrid>
              <a:tr h="417251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มาตรการ/กิจกรรม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เม.ย.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พ.ค.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มิ.ย.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ก.ค.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ส.ค.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409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870292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812693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7379161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454157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8189680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52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79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EF7CAF2-D7A1-40E5-B36C-DC11D31E6597}"/>
              </a:ext>
            </a:extLst>
          </p:cNvPr>
          <p:cNvSpPr/>
          <p:nvPr/>
        </p:nvSpPr>
        <p:spPr>
          <a:xfrm>
            <a:off x="7083228" y="5371363"/>
            <a:ext cx="4954826" cy="1468862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5845E3CE-0ADD-4CF4-B9F3-74313E1DB75D}"/>
              </a:ext>
            </a:extLst>
          </p:cNvPr>
          <p:cNvSpPr/>
          <p:nvPr/>
        </p:nvSpPr>
        <p:spPr>
          <a:xfrm>
            <a:off x="7072921" y="5043069"/>
            <a:ext cx="149957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252EE4-BEC6-4F8D-8F12-2768E96300A0}"/>
              </a:ext>
            </a:extLst>
          </p:cNvPr>
          <p:cNvSpPr/>
          <p:nvPr/>
        </p:nvSpPr>
        <p:spPr>
          <a:xfrm>
            <a:off x="7074511" y="3892355"/>
            <a:ext cx="4968476" cy="1015653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A25F7980-AEFE-49B5-B793-DACFEBA29746}"/>
              </a:ext>
            </a:extLst>
          </p:cNvPr>
          <p:cNvSpPr/>
          <p:nvPr/>
        </p:nvSpPr>
        <p:spPr>
          <a:xfrm>
            <a:off x="7064203" y="3586083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D0DC83-1CD3-4BA0-8B8F-5371682C65BC}"/>
              </a:ext>
            </a:extLst>
          </p:cNvPr>
          <p:cNvSpPr/>
          <p:nvPr/>
        </p:nvSpPr>
        <p:spPr>
          <a:xfrm>
            <a:off x="7050356" y="1705429"/>
            <a:ext cx="4961971" cy="1723571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0" name="Rectangle: Top Corners Rounded 29">
            <a:extLst>
              <a:ext uri="{FF2B5EF4-FFF2-40B4-BE49-F238E27FC236}">
                <a16:creationId xmlns:a16="http://schemas.microsoft.com/office/drawing/2014/main" id="{9971B2C3-2B62-482D-87BC-B2E4F142F63D}"/>
              </a:ext>
            </a:extLst>
          </p:cNvPr>
          <p:cNvSpPr/>
          <p:nvPr/>
        </p:nvSpPr>
        <p:spPr>
          <a:xfrm>
            <a:off x="7027349" y="1413472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64A23-A623-420C-9233-90CA2D5B050F}"/>
              </a:ext>
            </a:extLst>
          </p:cNvPr>
          <p:cNvSpPr/>
          <p:nvPr/>
        </p:nvSpPr>
        <p:spPr>
          <a:xfrm>
            <a:off x="164253" y="1705430"/>
            <a:ext cx="6756311" cy="156773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199062-C797-4E1F-9ACE-25A5DFA0F0E8}"/>
              </a:ext>
            </a:extLst>
          </p:cNvPr>
          <p:cNvSpPr/>
          <p:nvPr/>
        </p:nvSpPr>
        <p:spPr>
          <a:xfrm>
            <a:off x="1913467" y="201707"/>
            <a:ext cx="10098861" cy="104036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05A4FB28-AE7E-4C47-BB5A-5F38B83AE629}"/>
              </a:ext>
            </a:extLst>
          </p:cNvPr>
          <p:cNvSpPr/>
          <p:nvPr/>
        </p:nvSpPr>
        <p:spPr>
          <a:xfrm>
            <a:off x="1483251" y="252190"/>
            <a:ext cx="2463619" cy="923330"/>
          </a:xfrm>
          <a:prstGeom prst="homePlate">
            <a:avLst>
              <a:gd name="adj" fmla="val 18897"/>
            </a:avLst>
          </a:prstGeom>
          <a:solidFill>
            <a:srgbClr val="FF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16EAA03-06AA-49DB-82BE-4C493D57C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5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4275380E-EAAC-4FB6-B00F-EA85961BA030}"/>
              </a:ext>
            </a:extLst>
          </p:cNvPr>
          <p:cNvSpPr/>
          <p:nvPr/>
        </p:nvSpPr>
        <p:spPr>
          <a:xfrm rot="5400000">
            <a:off x="165993" y="-165992"/>
            <a:ext cx="1076130" cy="1408118"/>
          </a:xfrm>
          <a:prstGeom prst="round2SameRect">
            <a:avLst>
              <a:gd name="adj1" fmla="val 37229"/>
              <a:gd name="adj2" fmla="val 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9576A-57AB-4A46-83D7-7C464F732C82}"/>
              </a:ext>
            </a:extLst>
          </p:cNvPr>
          <p:cNvSpPr txBox="1"/>
          <p:nvPr/>
        </p:nvSpPr>
        <p:spPr>
          <a:xfrm>
            <a:off x="1483251" y="374554"/>
            <a:ext cx="236801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ประเด็นมุ่งเน้น </a:t>
            </a:r>
            <a:b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</a:b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(ปัญหา/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GAP/Challenge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583010-C65C-432A-9870-6AC7E7810F97}"/>
              </a:ext>
            </a:extLst>
          </p:cNvPr>
          <p:cNvSpPr txBox="1"/>
          <p:nvPr/>
        </p:nvSpPr>
        <p:spPr>
          <a:xfrm>
            <a:off x="-39767" y="431831"/>
            <a:ext cx="4855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3</a:t>
            </a:r>
          </a:p>
        </p:txBody>
      </p:sp>
      <p:sp>
        <p:nvSpPr>
          <p:cNvPr id="23" name="Rectangle: Top Corners Rounded 22">
            <a:extLst>
              <a:ext uri="{FF2B5EF4-FFF2-40B4-BE49-F238E27FC236}">
                <a16:creationId xmlns:a16="http://schemas.microsoft.com/office/drawing/2014/main" id="{EC991702-7280-448A-A763-2ED8E93F67EE}"/>
              </a:ext>
            </a:extLst>
          </p:cNvPr>
          <p:cNvSpPr/>
          <p:nvPr/>
        </p:nvSpPr>
        <p:spPr>
          <a:xfrm>
            <a:off x="153946" y="1345457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27A95C-299E-43AF-A6D5-11FF2B5E9CE3}"/>
              </a:ext>
            </a:extLst>
          </p:cNvPr>
          <p:cNvSpPr txBox="1"/>
          <p:nvPr/>
        </p:nvSpPr>
        <p:spPr>
          <a:xfrm>
            <a:off x="143639" y="1347998"/>
            <a:ext cx="28292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โครงการ/กิจกรรมที่จะปรับ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57209065-D10D-489F-A41F-F8133843917F}"/>
              </a:ext>
            </a:extLst>
          </p:cNvPr>
          <p:cNvSpPr/>
          <p:nvPr/>
        </p:nvSpPr>
        <p:spPr>
          <a:xfrm>
            <a:off x="143639" y="3339721"/>
            <a:ext cx="3910776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1EAED2-5C06-4C49-B637-D578674EAEF3}"/>
              </a:ext>
            </a:extLst>
          </p:cNvPr>
          <p:cNvSpPr txBox="1"/>
          <p:nvPr/>
        </p:nvSpPr>
        <p:spPr>
          <a:xfrm>
            <a:off x="149013" y="3367558"/>
            <a:ext cx="40693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ระยะเวลาดำเนินงาน/กำหนดระยะเวลาที่ทำ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CFAEE4-B0BD-4B62-9AAE-A4F8D42DA4B8}"/>
              </a:ext>
            </a:extLst>
          </p:cNvPr>
          <p:cNvSpPr txBox="1"/>
          <p:nvPr/>
        </p:nvSpPr>
        <p:spPr>
          <a:xfrm>
            <a:off x="7127099" y="3625724"/>
            <a:ext cx="2743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ผู้รับผิดชอบ (สำนัก/กอง)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5E7499-390B-4F87-95E4-E6321E3A6660}"/>
              </a:ext>
            </a:extLst>
          </p:cNvPr>
          <p:cNvSpPr txBox="1"/>
          <p:nvPr/>
        </p:nvSpPr>
        <p:spPr>
          <a:xfrm>
            <a:off x="7124248" y="1435229"/>
            <a:ext cx="2392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กลุ่มเป้าหมาย/เป้าหมาย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D5FD2F-C1FA-46CD-BDA6-F3B0DA2A1580}"/>
              </a:ext>
            </a:extLst>
          </p:cNvPr>
          <p:cNvSpPr txBox="1"/>
          <p:nvPr/>
        </p:nvSpPr>
        <p:spPr>
          <a:xfrm>
            <a:off x="7177899" y="5073009"/>
            <a:ext cx="12993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งบประมาณ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4FCE3E-7722-4F47-831E-EE89658039D6}"/>
              </a:ext>
            </a:extLst>
          </p:cNvPr>
          <p:cNvSpPr txBox="1"/>
          <p:nvPr/>
        </p:nvSpPr>
        <p:spPr>
          <a:xfrm>
            <a:off x="71120" y="1006617"/>
            <a:ext cx="12324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วัยทำงาน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pic>
        <p:nvPicPr>
          <p:cNvPr id="3074" name="Picture 2" descr="Hard work - Free business and finance icons">
            <a:extLst>
              <a:ext uri="{FF2B5EF4-FFF2-40B4-BE49-F238E27FC236}">
                <a16:creationId xmlns:a16="http://schemas.microsoft.com/office/drawing/2014/main" id="{A36E757D-4184-450D-A073-EC441AE24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96" y="126666"/>
            <a:ext cx="805863" cy="8058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F945DF0-3AE2-48D5-ACEC-58C7F282C0E5}"/>
              </a:ext>
            </a:extLst>
          </p:cNvPr>
          <p:cNvSpPr txBox="1"/>
          <p:nvPr/>
        </p:nvSpPr>
        <p:spPr>
          <a:xfrm>
            <a:off x="7455205" y="6611822"/>
            <a:ext cx="4736795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ปรับแผนปฏิบัติการกรมอนามัยประจำปี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2567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รอบ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6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เดือน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(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หลัง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 </a:t>
            </a:r>
            <a:endParaRPr kumimoji="0" lang="th-TH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Kanit" pitchFamily="2" charset="-34"/>
              <a:ea typeface="+mn-ea"/>
              <a:cs typeface="Kanit" pitchFamily="2" charset="-34"/>
            </a:endParaRPr>
          </a:p>
        </p:txBody>
      </p:sp>
      <p:graphicFrame>
        <p:nvGraphicFramePr>
          <p:cNvPr id="28" name="ตาราง 2">
            <a:extLst>
              <a:ext uri="{FF2B5EF4-FFF2-40B4-BE49-F238E27FC236}">
                <a16:creationId xmlns:a16="http://schemas.microsoft.com/office/drawing/2014/main" id="{62E5D130-6741-42C2-894D-71FEED862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839984"/>
              </p:ext>
            </p:extLst>
          </p:nvPr>
        </p:nvGraphicFramePr>
        <p:xfrm>
          <a:off x="163901" y="3710930"/>
          <a:ext cx="6763609" cy="2920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1389">
                  <a:extLst>
                    <a:ext uri="{9D8B030D-6E8A-4147-A177-3AD203B41FA5}">
                      <a16:colId xmlns:a16="http://schemas.microsoft.com/office/drawing/2014/main" val="1162539510"/>
                    </a:ext>
                  </a:extLst>
                </a:gridCol>
                <a:gridCol w="612476">
                  <a:extLst>
                    <a:ext uri="{9D8B030D-6E8A-4147-A177-3AD203B41FA5}">
                      <a16:colId xmlns:a16="http://schemas.microsoft.com/office/drawing/2014/main" val="235959512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498667932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val="75577234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1695939776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809038250"/>
                    </a:ext>
                  </a:extLst>
                </a:gridCol>
                <a:gridCol w="578469">
                  <a:extLst>
                    <a:ext uri="{9D8B030D-6E8A-4147-A177-3AD203B41FA5}">
                      <a16:colId xmlns:a16="http://schemas.microsoft.com/office/drawing/2014/main" val="28203925"/>
                    </a:ext>
                  </a:extLst>
                </a:gridCol>
              </a:tblGrid>
              <a:tr h="417251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มาตรการ/กิจกรรม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เม.ย.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พ.ค.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มิ.ย.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ก.ค.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ส.ค.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409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870292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812693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7379161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454157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8189680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52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39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EF7CAF2-D7A1-40E5-B36C-DC11D31E6597}"/>
              </a:ext>
            </a:extLst>
          </p:cNvPr>
          <p:cNvSpPr/>
          <p:nvPr/>
        </p:nvSpPr>
        <p:spPr>
          <a:xfrm>
            <a:off x="7083228" y="5371363"/>
            <a:ext cx="4954826" cy="1468862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5845E3CE-0ADD-4CF4-B9F3-74313E1DB75D}"/>
              </a:ext>
            </a:extLst>
          </p:cNvPr>
          <p:cNvSpPr/>
          <p:nvPr/>
        </p:nvSpPr>
        <p:spPr>
          <a:xfrm>
            <a:off x="7072921" y="5043069"/>
            <a:ext cx="149957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252EE4-BEC6-4F8D-8F12-2768E96300A0}"/>
              </a:ext>
            </a:extLst>
          </p:cNvPr>
          <p:cNvSpPr/>
          <p:nvPr/>
        </p:nvSpPr>
        <p:spPr>
          <a:xfrm>
            <a:off x="7074511" y="3892355"/>
            <a:ext cx="4968476" cy="1015653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A25F7980-AEFE-49B5-B793-DACFEBA29746}"/>
              </a:ext>
            </a:extLst>
          </p:cNvPr>
          <p:cNvSpPr/>
          <p:nvPr/>
        </p:nvSpPr>
        <p:spPr>
          <a:xfrm>
            <a:off x="7064203" y="3586083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D0DC83-1CD3-4BA0-8B8F-5371682C65BC}"/>
              </a:ext>
            </a:extLst>
          </p:cNvPr>
          <p:cNvSpPr/>
          <p:nvPr/>
        </p:nvSpPr>
        <p:spPr>
          <a:xfrm>
            <a:off x="7050356" y="1705429"/>
            <a:ext cx="4961971" cy="1723571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0" name="Rectangle: Top Corners Rounded 29">
            <a:extLst>
              <a:ext uri="{FF2B5EF4-FFF2-40B4-BE49-F238E27FC236}">
                <a16:creationId xmlns:a16="http://schemas.microsoft.com/office/drawing/2014/main" id="{9971B2C3-2B62-482D-87BC-B2E4F142F63D}"/>
              </a:ext>
            </a:extLst>
          </p:cNvPr>
          <p:cNvSpPr/>
          <p:nvPr/>
        </p:nvSpPr>
        <p:spPr>
          <a:xfrm>
            <a:off x="7027349" y="1413472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64A23-A623-420C-9233-90CA2D5B050F}"/>
              </a:ext>
            </a:extLst>
          </p:cNvPr>
          <p:cNvSpPr/>
          <p:nvPr/>
        </p:nvSpPr>
        <p:spPr>
          <a:xfrm>
            <a:off x="164253" y="1705430"/>
            <a:ext cx="6756311" cy="156773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199062-C797-4E1F-9ACE-25A5DFA0F0E8}"/>
              </a:ext>
            </a:extLst>
          </p:cNvPr>
          <p:cNvSpPr/>
          <p:nvPr/>
        </p:nvSpPr>
        <p:spPr>
          <a:xfrm>
            <a:off x="1913467" y="201707"/>
            <a:ext cx="10098861" cy="104036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05A4FB28-AE7E-4C47-BB5A-5F38B83AE629}"/>
              </a:ext>
            </a:extLst>
          </p:cNvPr>
          <p:cNvSpPr/>
          <p:nvPr/>
        </p:nvSpPr>
        <p:spPr>
          <a:xfrm>
            <a:off x="1483251" y="252190"/>
            <a:ext cx="2463619" cy="923330"/>
          </a:xfrm>
          <a:prstGeom prst="homePlate">
            <a:avLst>
              <a:gd name="adj" fmla="val 1889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16EAA03-06AA-49DB-82BE-4C493D57C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5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4275380E-EAAC-4FB6-B00F-EA85961BA030}"/>
              </a:ext>
            </a:extLst>
          </p:cNvPr>
          <p:cNvSpPr/>
          <p:nvPr/>
        </p:nvSpPr>
        <p:spPr>
          <a:xfrm rot="5400000">
            <a:off x="165993" y="-165992"/>
            <a:ext cx="1076130" cy="1408118"/>
          </a:xfrm>
          <a:prstGeom prst="round2SameRect">
            <a:avLst>
              <a:gd name="adj1" fmla="val 37229"/>
              <a:gd name="adj2" fmla="val 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9576A-57AB-4A46-83D7-7C464F732C82}"/>
              </a:ext>
            </a:extLst>
          </p:cNvPr>
          <p:cNvSpPr txBox="1"/>
          <p:nvPr/>
        </p:nvSpPr>
        <p:spPr>
          <a:xfrm>
            <a:off x="1483251" y="374554"/>
            <a:ext cx="236801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ประเด็นมุ่งเน้น </a:t>
            </a:r>
            <a:b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</a:b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(ปัญหา/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GAP/Challenge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583010-C65C-432A-9870-6AC7E7810F97}"/>
              </a:ext>
            </a:extLst>
          </p:cNvPr>
          <p:cNvSpPr txBox="1"/>
          <p:nvPr/>
        </p:nvSpPr>
        <p:spPr>
          <a:xfrm>
            <a:off x="-27067" y="431831"/>
            <a:ext cx="4855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9F754C-595D-4985-8792-65CD3E0B824F}"/>
              </a:ext>
            </a:extLst>
          </p:cNvPr>
          <p:cNvSpPr txBox="1"/>
          <p:nvPr/>
        </p:nvSpPr>
        <p:spPr>
          <a:xfrm>
            <a:off x="7455205" y="6611822"/>
            <a:ext cx="4736795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ปรับแผนปฏิบัติการกรมอนามัยประจำปี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2567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รอบ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6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เดือน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(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หลัง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 </a:t>
            </a:r>
            <a:endParaRPr kumimoji="0" lang="th-TH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Kanit" pitchFamily="2" charset="-34"/>
              <a:ea typeface="+mn-ea"/>
              <a:cs typeface="Kanit" pitchFamily="2" charset="-34"/>
            </a:endParaRPr>
          </a:p>
        </p:txBody>
      </p:sp>
      <p:sp>
        <p:nvSpPr>
          <p:cNvPr id="23" name="Rectangle: Top Corners Rounded 22">
            <a:extLst>
              <a:ext uri="{FF2B5EF4-FFF2-40B4-BE49-F238E27FC236}">
                <a16:creationId xmlns:a16="http://schemas.microsoft.com/office/drawing/2014/main" id="{EC991702-7280-448A-A763-2ED8E93F67EE}"/>
              </a:ext>
            </a:extLst>
          </p:cNvPr>
          <p:cNvSpPr/>
          <p:nvPr/>
        </p:nvSpPr>
        <p:spPr>
          <a:xfrm>
            <a:off x="153946" y="1345457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27A95C-299E-43AF-A6D5-11FF2B5E9CE3}"/>
              </a:ext>
            </a:extLst>
          </p:cNvPr>
          <p:cNvSpPr txBox="1"/>
          <p:nvPr/>
        </p:nvSpPr>
        <p:spPr>
          <a:xfrm>
            <a:off x="143639" y="1347998"/>
            <a:ext cx="28292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โครงการ/กิจกรรมที่จะปรับ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57209065-D10D-489F-A41F-F8133843917F}"/>
              </a:ext>
            </a:extLst>
          </p:cNvPr>
          <p:cNvSpPr/>
          <p:nvPr/>
        </p:nvSpPr>
        <p:spPr>
          <a:xfrm>
            <a:off x="143639" y="3339721"/>
            <a:ext cx="3936655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1EAED2-5C06-4C49-B637-D578674EAEF3}"/>
              </a:ext>
            </a:extLst>
          </p:cNvPr>
          <p:cNvSpPr txBox="1"/>
          <p:nvPr/>
        </p:nvSpPr>
        <p:spPr>
          <a:xfrm>
            <a:off x="157639" y="3367558"/>
            <a:ext cx="40434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ระยะเวลาดำเนินงาน/กำหนดระยะเวลาที่ทำ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CFAEE4-B0BD-4B62-9AAE-A4F8D42DA4B8}"/>
              </a:ext>
            </a:extLst>
          </p:cNvPr>
          <p:cNvSpPr txBox="1"/>
          <p:nvPr/>
        </p:nvSpPr>
        <p:spPr>
          <a:xfrm>
            <a:off x="7127099" y="3625724"/>
            <a:ext cx="2743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ผู้รับผิดชอบ (สำนัก/กอง)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5E7499-390B-4F87-95E4-E6321E3A6660}"/>
              </a:ext>
            </a:extLst>
          </p:cNvPr>
          <p:cNvSpPr txBox="1"/>
          <p:nvPr/>
        </p:nvSpPr>
        <p:spPr>
          <a:xfrm>
            <a:off x="7124248" y="1435229"/>
            <a:ext cx="2392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กลุ่มเป้าหมาย/เป้าหมาย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D5FD2F-C1FA-46CD-BDA6-F3B0DA2A1580}"/>
              </a:ext>
            </a:extLst>
          </p:cNvPr>
          <p:cNvSpPr txBox="1"/>
          <p:nvPr/>
        </p:nvSpPr>
        <p:spPr>
          <a:xfrm>
            <a:off x="7177899" y="5073009"/>
            <a:ext cx="12993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งบประมาณ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4FCE3E-7722-4F47-831E-EE89658039D6}"/>
              </a:ext>
            </a:extLst>
          </p:cNvPr>
          <p:cNvSpPr txBox="1"/>
          <p:nvPr/>
        </p:nvSpPr>
        <p:spPr>
          <a:xfrm>
            <a:off x="71120" y="1006617"/>
            <a:ext cx="12324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ผู้สูงอายุ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BC91DF-1DA8-4F52-8BD6-350A46ED62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1" y="152011"/>
            <a:ext cx="774835" cy="77483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7" name="ตาราง 2">
            <a:extLst>
              <a:ext uri="{FF2B5EF4-FFF2-40B4-BE49-F238E27FC236}">
                <a16:creationId xmlns:a16="http://schemas.microsoft.com/office/drawing/2014/main" id="{7907C82C-B61F-485B-9B58-A25E12652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946990"/>
              </p:ext>
            </p:extLst>
          </p:nvPr>
        </p:nvGraphicFramePr>
        <p:xfrm>
          <a:off x="163901" y="3710930"/>
          <a:ext cx="6763609" cy="2920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1389">
                  <a:extLst>
                    <a:ext uri="{9D8B030D-6E8A-4147-A177-3AD203B41FA5}">
                      <a16:colId xmlns:a16="http://schemas.microsoft.com/office/drawing/2014/main" val="1162539510"/>
                    </a:ext>
                  </a:extLst>
                </a:gridCol>
                <a:gridCol w="612476">
                  <a:extLst>
                    <a:ext uri="{9D8B030D-6E8A-4147-A177-3AD203B41FA5}">
                      <a16:colId xmlns:a16="http://schemas.microsoft.com/office/drawing/2014/main" val="235959512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498667932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val="75577234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1695939776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809038250"/>
                    </a:ext>
                  </a:extLst>
                </a:gridCol>
                <a:gridCol w="578469">
                  <a:extLst>
                    <a:ext uri="{9D8B030D-6E8A-4147-A177-3AD203B41FA5}">
                      <a16:colId xmlns:a16="http://schemas.microsoft.com/office/drawing/2014/main" val="28203925"/>
                    </a:ext>
                  </a:extLst>
                </a:gridCol>
              </a:tblGrid>
              <a:tr h="417251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มาตรการ/กิจกรรม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เม.ย.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พ.ค.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มิ.ย.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ก.ค.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ส.ค.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409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870292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812693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7379161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454157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8189680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52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31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EF7CAF2-D7A1-40E5-B36C-DC11D31E6597}"/>
              </a:ext>
            </a:extLst>
          </p:cNvPr>
          <p:cNvSpPr/>
          <p:nvPr/>
        </p:nvSpPr>
        <p:spPr>
          <a:xfrm>
            <a:off x="7083228" y="5371363"/>
            <a:ext cx="4954826" cy="1468862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5845E3CE-0ADD-4CF4-B9F3-74313E1DB75D}"/>
              </a:ext>
            </a:extLst>
          </p:cNvPr>
          <p:cNvSpPr/>
          <p:nvPr/>
        </p:nvSpPr>
        <p:spPr>
          <a:xfrm>
            <a:off x="7072921" y="5043069"/>
            <a:ext cx="149957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252EE4-BEC6-4F8D-8F12-2768E96300A0}"/>
              </a:ext>
            </a:extLst>
          </p:cNvPr>
          <p:cNvSpPr/>
          <p:nvPr/>
        </p:nvSpPr>
        <p:spPr>
          <a:xfrm>
            <a:off x="7074511" y="3892355"/>
            <a:ext cx="4968476" cy="1015653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A25F7980-AEFE-49B5-B793-DACFEBA29746}"/>
              </a:ext>
            </a:extLst>
          </p:cNvPr>
          <p:cNvSpPr/>
          <p:nvPr/>
        </p:nvSpPr>
        <p:spPr>
          <a:xfrm>
            <a:off x="7064203" y="3586083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D0DC83-1CD3-4BA0-8B8F-5371682C65BC}"/>
              </a:ext>
            </a:extLst>
          </p:cNvPr>
          <p:cNvSpPr/>
          <p:nvPr/>
        </p:nvSpPr>
        <p:spPr>
          <a:xfrm>
            <a:off x="7050356" y="1705429"/>
            <a:ext cx="4961971" cy="1723571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0" name="Rectangle: Top Corners Rounded 29">
            <a:extLst>
              <a:ext uri="{FF2B5EF4-FFF2-40B4-BE49-F238E27FC236}">
                <a16:creationId xmlns:a16="http://schemas.microsoft.com/office/drawing/2014/main" id="{9971B2C3-2B62-482D-87BC-B2E4F142F63D}"/>
              </a:ext>
            </a:extLst>
          </p:cNvPr>
          <p:cNvSpPr/>
          <p:nvPr/>
        </p:nvSpPr>
        <p:spPr>
          <a:xfrm>
            <a:off x="7027349" y="1413472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64A23-A623-420C-9233-90CA2D5B050F}"/>
              </a:ext>
            </a:extLst>
          </p:cNvPr>
          <p:cNvSpPr/>
          <p:nvPr/>
        </p:nvSpPr>
        <p:spPr>
          <a:xfrm>
            <a:off x="164253" y="1705430"/>
            <a:ext cx="6756311" cy="156773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199062-C797-4E1F-9ACE-25A5DFA0F0E8}"/>
              </a:ext>
            </a:extLst>
          </p:cNvPr>
          <p:cNvSpPr/>
          <p:nvPr/>
        </p:nvSpPr>
        <p:spPr>
          <a:xfrm>
            <a:off x="1913467" y="201707"/>
            <a:ext cx="10098861" cy="104036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05A4FB28-AE7E-4C47-BB5A-5F38B83AE629}"/>
              </a:ext>
            </a:extLst>
          </p:cNvPr>
          <p:cNvSpPr/>
          <p:nvPr/>
        </p:nvSpPr>
        <p:spPr>
          <a:xfrm>
            <a:off x="1483251" y="252190"/>
            <a:ext cx="2463619" cy="923330"/>
          </a:xfrm>
          <a:prstGeom prst="homePlate">
            <a:avLst>
              <a:gd name="adj" fmla="val 18897"/>
            </a:avLst>
          </a:prstGeom>
          <a:solidFill>
            <a:srgbClr val="C6E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16EAA03-06AA-49DB-82BE-4C493D57C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5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4275380E-EAAC-4FB6-B00F-EA85961BA030}"/>
              </a:ext>
            </a:extLst>
          </p:cNvPr>
          <p:cNvSpPr/>
          <p:nvPr/>
        </p:nvSpPr>
        <p:spPr>
          <a:xfrm rot="5400000">
            <a:off x="165993" y="-165992"/>
            <a:ext cx="1076130" cy="1408118"/>
          </a:xfrm>
          <a:prstGeom prst="round2SameRect">
            <a:avLst>
              <a:gd name="adj1" fmla="val 37229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9576A-57AB-4A46-83D7-7C464F732C82}"/>
              </a:ext>
            </a:extLst>
          </p:cNvPr>
          <p:cNvSpPr txBox="1"/>
          <p:nvPr/>
        </p:nvSpPr>
        <p:spPr>
          <a:xfrm>
            <a:off x="1483251" y="374554"/>
            <a:ext cx="236801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ประเด็นมุ่งเน้น </a:t>
            </a:r>
            <a:b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</a:b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(ปัญหา/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GAP/Challenge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583010-C65C-432A-9870-6AC7E7810F97}"/>
              </a:ext>
            </a:extLst>
          </p:cNvPr>
          <p:cNvSpPr txBox="1"/>
          <p:nvPr/>
        </p:nvSpPr>
        <p:spPr>
          <a:xfrm>
            <a:off x="-40367" y="441991"/>
            <a:ext cx="4855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9F754C-595D-4985-8792-65CD3E0B824F}"/>
              </a:ext>
            </a:extLst>
          </p:cNvPr>
          <p:cNvSpPr txBox="1"/>
          <p:nvPr/>
        </p:nvSpPr>
        <p:spPr>
          <a:xfrm>
            <a:off x="7455205" y="6611822"/>
            <a:ext cx="4736795" cy="30777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ปรับแผนปฏิบัติการกรมอนามัยประจำปี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2567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รอบ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6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เดือน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(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หลัง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 </a:t>
            </a:r>
            <a:endParaRPr kumimoji="0" lang="th-TH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Kanit" pitchFamily="2" charset="-34"/>
              <a:ea typeface="+mn-ea"/>
              <a:cs typeface="Kanit" pitchFamily="2" charset="-34"/>
            </a:endParaRPr>
          </a:p>
        </p:txBody>
      </p:sp>
      <p:sp>
        <p:nvSpPr>
          <p:cNvPr id="23" name="Rectangle: Top Corners Rounded 22">
            <a:extLst>
              <a:ext uri="{FF2B5EF4-FFF2-40B4-BE49-F238E27FC236}">
                <a16:creationId xmlns:a16="http://schemas.microsoft.com/office/drawing/2014/main" id="{EC991702-7280-448A-A763-2ED8E93F67EE}"/>
              </a:ext>
            </a:extLst>
          </p:cNvPr>
          <p:cNvSpPr/>
          <p:nvPr/>
        </p:nvSpPr>
        <p:spPr>
          <a:xfrm>
            <a:off x="153946" y="1345457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27A95C-299E-43AF-A6D5-11FF2B5E9CE3}"/>
              </a:ext>
            </a:extLst>
          </p:cNvPr>
          <p:cNvSpPr txBox="1"/>
          <p:nvPr/>
        </p:nvSpPr>
        <p:spPr>
          <a:xfrm>
            <a:off x="143639" y="1347998"/>
            <a:ext cx="28292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โครงการ/กิจกรรมที่จะปรับ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57209065-D10D-489F-A41F-F8133843917F}"/>
              </a:ext>
            </a:extLst>
          </p:cNvPr>
          <p:cNvSpPr/>
          <p:nvPr/>
        </p:nvSpPr>
        <p:spPr>
          <a:xfrm>
            <a:off x="143639" y="3339721"/>
            <a:ext cx="3928128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1EAED2-5C06-4C49-B637-D578674EAEF3}"/>
              </a:ext>
            </a:extLst>
          </p:cNvPr>
          <p:cNvSpPr txBox="1"/>
          <p:nvPr/>
        </p:nvSpPr>
        <p:spPr>
          <a:xfrm>
            <a:off x="157639" y="3367558"/>
            <a:ext cx="40525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ระยะเวลาดำเนินงาน/กำหนดระยะเวลาที่ทำ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CFAEE4-B0BD-4B62-9AAE-A4F8D42DA4B8}"/>
              </a:ext>
            </a:extLst>
          </p:cNvPr>
          <p:cNvSpPr txBox="1"/>
          <p:nvPr/>
        </p:nvSpPr>
        <p:spPr>
          <a:xfrm>
            <a:off x="7127099" y="3625724"/>
            <a:ext cx="2743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ผู้รับผิดชอบ (สำนัก/กอง)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5E7499-390B-4F87-95E4-E6321E3A6660}"/>
              </a:ext>
            </a:extLst>
          </p:cNvPr>
          <p:cNvSpPr txBox="1"/>
          <p:nvPr/>
        </p:nvSpPr>
        <p:spPr>
          <a:xfrm>
            <a:off x="7124248" y="1435229"/>
            <a:ext cx="2392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กลุ่มเป้าหมาย/เป้าหมาย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D5FD2F-C1FA-46CD-BDA6-F3B0DA2A1580}"/>
              </a:ext>
            </a:extLst>
          </p:cNvPr>
          <p:cNvSpPr txBox="1"/>
          <p:nvPr/>
        </p:nvSpPr>
        <p:spPr>
          <a:xfrm>
            <a:off x="7177899" y="5073009"/>
            <a:ext cx="12993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งบประมาณ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4FCE3E-7722-4F47-831E-EE89658039D6}"/>
              </a:ext>
            </a:extLst>
          </p:cNvPr>
          <p:cNvSpPr txBox="1"/>
          <p:nvPr/>
        </p:nvSpPr>
        <p:spPr>
          <a:xfrm>
            <a:off x="71120" y="1016242"/>
            <a:ext cx="133699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อนามัยสิ่งแวดล้อม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1CD3FE-B4BA-4C4D-BF22-6C2936E0C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68" y="185203"/>
            <a:ext cx="717115" cy="7171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7" name="ตาราง 2">
            <a:extLst>
              <a:ext uri="{FF2B5EF4-FFF2-40B4-BE49-F238E27FC236}">
                <a16:creationId xmlns:a16="http://schemas.microsoft.com/office/drawing/2014/main" id="{7BAF60C1-4467-4F2D-B817-59FD49056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00509"/>
              </p:ext>
            </p:extLst>
          </p:nvPr>
        </p:nvGraphicFramePr>
        <p:xfrm>
          <a:off x="163901" y="3710930"/>
          <a:ext cx="6763609" cy="2920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1389">
                  <a:extLst>
                    <a:ext uri="{9D8B030D-6E8A-4147-A177-3AD203B41FA5}">
                      <a16:colId xmlns:a16="http://schemas.microsoft.com/office/drawing/2014/main" val="1162539510"/>
                    </a:ext>
                  </a:extLst>
                </a:gridCol>
                <a:gridCol w="612476">
                  <a:extLst>
                    <a:ext uri="{9D8B030D-6E8A-4147-A177-3AD203B41FA5}">
                      <a16:colId xmlns:a16="http://schemas.microsoft.com/office/drawing/2014/main" val="235959512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498667932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val="75577234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1695939776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809038250"/>
                    </a:ext>
                  </a:extLst>
                </a:gridCol>
                <a:gridCol w="578469">
                  <a:extLst>
                    <a:ext uri="{9D8B030D-6E8A-4147-A177-3AD203B41FA5}">
                      <a16:colId xmlns:a16="http://schemas.microsoft.com/office/drawing/2014/main" val="28203925"/>
                    </a:ext>
                  </a:extLst>
                </a:gridCol>
              </a:tblGrid>
              <a:tr h="417251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มาตรการ/กิจกรรม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เม.ย.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พ.ค.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มิ.ย.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ก.ค.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ส.ค.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409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870292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812693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7379161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454157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8189680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52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91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EF7CAF2-D7A1-40E5-B36C-DC11D31E6597}"/>
              </a:ext>
            </a:extLst>
          </p:cNvPr>
          <p:cNvSpPr/>
          <p:nvPr/>
        </p:nvSpPr>
        <p:spPr>
          <a:xfrm>
            <a:off x="7083228" y="5371363"/>
            <a:ext cx="4954826" cy="1468862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5845E3CE-0ADD-4CF4-B9F3-74313E1DB75D}"/>
              </a:ext>
            </a:extLst>
          </p:cNvPr>
          <p:cNvSpPr/>
          <p:nvPr/>
        </p:nvSpPr>
        <p:spPr>
          <a:xfrm>
            <a:off x="7072921" y="5043069"/>
            <a:ext cx="149957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252EE4-BEC6-4F8D-8F12-2768E96300A0}"/>
              </a:ext>
            </a:extLst>
          </p:cNvPr>
          <p:cNvSpPr/>
          <p:nvPr/>
        </p:nvSpPr>
        <p:spPr>
          <a:xfrm>
            <a:off x="7074511" y="3892355"/>
            <a:ext cx="4968476" cy="1015653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A25F7980-AEFE-49B5-B793-DACFEBA29746}"/>
              </a:ext>
            </a:extLst>
          </p:cNvPr>
          <p:cNvSpPr/>
          <p:nvPr/>
        </p:nvSpPr>
        <p:spPr>
          <a:xfrm>
            <a:off x="7064203" y="3586083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D0DC83-1CD3-4BA0-8B8F-5371682C65BC}"/>
              </a:ext>
            </a:extLst>
          </p:cNvPr>
          <p:cNvSpPr/>
          <p:nvPr/>
        </p:nvSpPr>
        <p:spPr>
          <a:xfrm>
            <a:off x="7050356" y="1705429"/>
            <a:ext cx="4961971" cy="1723571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0" name="Rectangle: Top Corners Rounded 29">
            <a:extLst>
              <a:ext uri="{FF2B5EF4-FFF2-40B4-BE49-F238E27FC236}">
                <a16:creationId xmlns:a16="http://schemas.microsoft.com/office/drawing/2014/main" id="{9971B2C3-2B62-482D-87BC-B2E4F142F63D}"/>
              </a:ext>
            </a:extLst>
          </p:cNvPr>
          <p:cNvSpPr/>
          <p:nvPr/>
        </p:nvSpPr>
        <p:spPr>
          <a:xfrm>
            <a:off x="7027349" y="1413472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64A23-A623-420C-9233-90CA2D5B050F}"/>
              </a:ext>
            </a:extLst>
          </p:cNvPr>
          <p:cNvSpPr/>
          <p:nvPr/>
        </p:nvSpPr>
        <p:spPr>
          <a:xfrm>
            <a:off x="164253" y="1705430"/>
            <a:ext cx="6756311" cy="156773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199062-C797-4E1F-9ACE-25A5DFA0F0E8}"/>
              </a:ext>
            </a:extLst>
          </p:cNvPr>
          <p:cNvSpPr/>
          <p:nvPr/>
        </p:nvSpPr>
        <p:spPr>
          <a:xfrm>
            <a:off x="1913467" y="201707"/>
            <a:ext cx="10098861" cy="104036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05A4FB28-AE7E-4C47-BB5A-5F38B83AE629}"/>
              </a:ext>
            </a:extLst>
          </p:cNvPr>
          <p:cNvSpPr/>
          <p:nvPr/>
        </p:nvSpPr>
        <p:spPr>
          <a:xfrm>
            <a:off x="1483251" y="252190"/>
            <a:ext cx="2463619" cy="923330"/>
          </a:xfrm>
          <a:prstGeom prst="homePlate">
            <a:avLst>
              <a:gd name="adj" fmla="val 18897"/>
            </a:avLst>
          </a:prstGeom>
          <a:solidFill>
            <a:srgbClr val="FF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D16EAA03-06AA-49DB-82BE-4C493D57C2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51"/>
            </a:avLst>
          </a:prstGeom>
          <a:solidFill>
            <a:srgbClr val="FF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4275380E-EAAC-4FB6-B00F-EA85961BA030}"/>
              </a:ext>
            </a:extLst>
          </p:cNvPr>
          <p:cNvSpPr/>
          <p:nvPr/>
        </p:nvSpPr>
        <p:spPr>
          <a:xfrm rot="5400000">
            <a:off x="165993" y="-165992"/>
            <a:ext cx="1076130" cy="1408118"/>
          </a:xfrm>
          <a:prstGeom prst="round2SameRect">
            <a:avLst>
              <a:gd name="adj1" fmla="val 37229"/>
              <a:gd name="adj2" fmla="val 0"/>
            </a:avLst>
          </a:prstGeom>
          <a:solidFill>
            <a:srgbClr val="FF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9576A-57AB-4A46-83D7-7C464F732C82}"/>
              </a:ext>
            </a:extLst>
          </p:cNvPr>
          <p:cNvSpPr txBox="1"/>
          <p:nvPr/>
        </p:nvSpPr>
        <p:spPr>
          <a:xfrm>
            <a:off x="1483251" y="374554"/>
            <a:ext cx="236801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ประเด็นมุ่งเน้น </a:t>
            </a:r>
            <a:b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</a:b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(ปัญหา/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GAP/Challenge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583010-C65C-432A-9870-6AC7E7810F97}"/>
              </a:ext>
            </a:extLst>
          </p:cNvPr>
          <p:cNvSpPr txBox="1"/>
          <p:nvPr/>
        </p:nvSpPr>
        <p:spPr>
          <a:xfrm>
            <a:off x="-58817" y="441991"/>
            <a:ext cx="48553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9F754C-595D-4985-8792-65CD3E0B824F}"/>
              </a:ext>
            </a:extLst>
          </p:cNvPr>
          <p:cNvSpPr txBox="1"/>
          <p:nvPr/>
        </p:nvSpPr>
        <p:spPr>
          <a:xfrm>
            <a:off x="7455205" y="6624526"/>
            <a:ext cx="4736795" cy="307777"/>
          </a:xfrm>
          <a:prstGeom prst="rect">
            <a:avLst/>
          </a:prstGeom>
          <a:solidFill>
            <a:srgbClr val="FF9393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ปรับแผนปฏิบัติการกรมอนามัยประจำปี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2567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รอบ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6 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เดือน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 (</a:t>
            </a:r>
            <a:r>
              <a:rPr kumimoji="0" lang="th-TH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หลัง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) </a:t>
            </a:r>
            <a:endParaRPr kumimoji="0" lang="th-TH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nit" pitchFamily="2" charset="-34"/>
              <a:ea typeface="+mn-ea"/>
              <a:cs typeface="Kanit" pitchFamily="2" charset="-34"/>
            </a:endParaRPr>
          </a:p>
        </p:txBody>
      </p:sp>
      <p:sp>
        <p:nvSpPr>
          <p:cNvPr id="23" name="Rectangle: Top Corners Rounded 22">
            <a:extLst>
              <a:ext uri="{FF2B5EF4-FFF2-40B4-BE49-F238E27FC236}">
                <a16:creationId xmlns:a16="http://schemas.microsoft.com/office/drawing/2014/main" id="{EC991702-7280-448A-A763-2ED8E93F67EE}"/>
              </a:ext>
            </a:extLst>
          </p:cNvPr>
          <p:cNvSpPr/>
          <p:nvPr/>
        </p:nvSpPr>
        <p:spPr>
          <a:xfrm>
            <a:off x="153946" y="1345457"/>
            <a:ext cx="2587459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27A95C-299E-43AF-A6D5-11FF2B5E9CE3}"/>
              </a:ext>
            </a:extLst>
          </p:cNvPr>
          <p:cNvSpPr txBox="1"/>
          <p:nvPr/>
        </p:nvSpPr>
        <p:spPr>
          <a:xfrm>
            <a:off x="143639" y="1347998"/>
            <a:ext cx="28292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โครงการ/กิจกรรมที่จะปรับ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57209065-D10D-489F-A41F-F8133843917F}"/>
              </a:ext>
            </a:extLst>
          </p:cNvPr>
          <p:cNvSpPr/>
          <p:nvPr/>
        </p:nvSpPr>
        <p:spPr>
          <a:xfrm>
            <a:off x="143639" y="3339721"/>
            <a:ext cx="3962111" cy="3693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1EAED2-5C06-4C49-B637-D578674EAEF3}"/>
              </a:ext>
            </a:extLst>
          </p:cNvPr>
          <p:cNvSpPr txBox="1"/>
          <p:nvPr/>
        </p:nvSpPr>
        <p:spPr>
          <a:xfrm>
            <a:off x="166265" y="3367558"/>
            <a:ext cx="3962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ระยะเวลาดำเนินงาน/กำหนดระยะเวลาที่ทำ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CFAEE4-B0BD-4B62-9AAE-A4F8D42DA4B8}"/>
              </a:ext>
            </a:extLst>
          </p:cNvPr>
          <p:cNvSpPr txBox="1"/>
          <p:nvPr/>
        </p:nvSpPr>
        <p:spPr>
          <a:xfrm>
            <a:off x="7127099" y="3625724"/>
            <a:ext cx="2743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ผู้รับผิดชอบ (สำนัก/กอง)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5E7499-390B-4F87-95E4-E6321E3A6660}"/>
              </a:ext>
            </a:extLst>
          </p:cNvPr>
          <p:cNvSpPr txBox="1"/>
          <p:nvPr/>
        </p:nvSpPr>
        <p:spPr>
          <a:xfrm>
            <a:off x="7124248" y="1435229"/>
            <a:ext cx="2392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กลุ่มเป้าหมาย/เป้าหมาย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D5FD2F-C1FA-46CD-BDA6-F3B0DA2A1580}"/>
              </a:ext>
            </a:extLst>
          </p:cNvPr>
          <p:cNvSpPr txBox="1"/>
          <p:nvPr/>
        </p:nvSpPr>
        <p:spPr>
          <a:xfrm>
            <a:off x="7177899" y="5073009"/>
            <a:ext cx="12993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งบประมาณ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4FCE3E-7722-4F47-831E-EE89658039D6}"/>
              </a:ext>
            </a:extLst>
          </p:cNvPr>
          <p:cNvSpPr txBox="1"/>
          <p:nvPr/>
        </p:nvSpPr>
        <p:spPr>
          <a:xfrm>
            <a:off x="71120" y="1016242"/>
            <a:ext cx="133699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itchFamily="2" charset="-34"/>
                <a:ea typeface="Calibri" panose="020F0502020204030204" pitchFamily="34" charset="0"/>
                <a:cs typeface="Kanit" pitchFamily="2" charset="-34"/>
              </a:rPr>
              <a:t>สร้างความรอบรู้ฯ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itchFamily="2" charset="-34"/>
              <a:ea typeface="Calibri" panose="020F0502020204030204" pitchFamily="34" charset="0"/>
              <a:cs typeface="Kanit" pitchFamily="2" charset="-34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02D388A-FF8B-4FE2-A140-D5C03BB83714}"/>
              </a:ext>
            </a:extLst>
          </p:cNvPr>
          <p:cNvGrpSpPr/>
          <p:nvPr/>
        </p:nvGrpSpPr>
        <p:grpSpPr>
          <a:xfrm>
            <a:off x="484627" y="89982"/>
            <a:ext cx="745949" cy="822144"/>
            <a:chOff x="3657905" y="387626"/>
            <a:chExt cx="4876190" cy="54794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FD5B3EA-B3DB-4540-8D91-E22437895E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617"/>
            <a:stretch/>
          </p:blipFill>
          <p:spPr>
            <a:xfrm>
              <a:off x="3657905" y="2435087"/>
              <a:ext cx="4876190" cy="3432008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8CA1D496-E32F-4C02-B282-1D7790AAF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9491" y="387626"/>
              <a:ext cx="2773017" cy="2773017"/>
            </a:xfrm>
            <a:prstGeom prst="rect">
              <a:avLst/>
            </a:prstGeom>
          </p:spPr>
        </p:pic>
      </p:grpSp>
      <p:graphicFrame>
        <p:nvGraphicFramePr>
          <p:cNvPr id="36" name="ตาราง 2">
            <a:extLst>
              <a:ext uri="{FF2B5EF4-FFF2-40B4-BE49-F238E27FC236}">
                <a16:creationId xmlns:a16="http://schemas.microsoft.com/office/drawing/2014/main" id="{1C31AB6F-1782-441A-8007-6836056D2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610890"/>
              </p:ext>
            </p:extLst>
          </p:nvPr>
        </p:nvGraphicFramePr>
        <p:xfrm>
          <a:off x="163901" y="3710930"/>
          <a:ext cx="6763609" cy="2920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1389">
                  <a:extLst>
                    <a:ext uri="{9D8B030D-6E8A-4147-A177-3AD203B41FA5}">
                      <a16:colId xmlns:a16="http://schemas.microsoft.com/office/drawing/2014/main" val="1162539510"/>
                    </a:ext>
                  </a:extLst>
                </a:gridCol>
                <a:gridCol w="612476">
                  <a:extLst>
                    <a:ext uri="{9D8B030D-6E8A-4147-A177-3AD203B41FA5}">
                      <a16:colId xmlns:a16="http://schemas.microsoft.com/office/drawing/2014/main" val="235959512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498667932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val="755772348"/>
                    </a:ext>
                  </a:extLst>
                </a:gridCol>
                <a:gridCol w="612475">
                  <a:extLst>
                    <a:ext uri="{9D8B030D-6E8A-4147-A177-3AD203B41FA5}">
                      <a16:colId xmlns:a16="http://schemas.microsoft.com/office/drawing/2014/main" val="1695939776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809038250"/>
                    </a:ext>
                  </a:extLst>
                </a:gridCol>
                <a:gridCol w="578469">
                  <a:extLst>
                    <a:ext uri="{9D8B030D-6E8A-4147-A177-3AD203B41FA5}">
                      <a16:colId xmlns:a16="http://schemas.microsoft.com/office/drawing/2014/main" val="28203925"/>
                    </a:ext>
                  </a:extLst>
                </a:gridCol>
              </a:tblGrid>
              <a:tr h="417251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มาตรการ/กิจกรรม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เม.ย.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พ.ค.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มิ.ย.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ก.ค.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ส.ค. 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Kanit" pitchFamily="50" charset="-34"/>
                          <a:cs typeface="Kanit" pitchFamily="50" charset="-34"/>
                        </a:rPr>
                        <a:t>ก.ย.</a:t>
                      </a:r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9409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870292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8126934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7379161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4541572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8189680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Kanit" pitchFamily="50" charset="-34"/>
                        <a:cs typeface="Kanit" pitchFamily="50" charset="-34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52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80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341</Words>
  <Application>Microsoft Office PowerPoint</Application>
  <PresentationFormat>Widescreen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Kanit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Yuwadee_frame@outlook.co.th</dc:creator>
  <cp:lastModifiedBy>Yuwadee_frame@outlook.co.th</cp:lastModifiedBy>
  <cp:revision>14</cp:revision>
  <dcterms:created xsi:type="dcterms:W3CDTF">2024-03-16T14:07:07Z</dcterms:created>
  <dcterms:modified xsi:type="dcterms:W3CDTF">2024-03-22T08:02:03Z</dcterms:modified>
</cp:coreProperties>
</file>