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04F_9654CEEC.xml" ContentType="application/vnd.ms-powerpoint.comments+xml"/>
  <Override PartName="/ppt/comments/modernComment_1052_99CEF837.xml" ContentType="application/vnd.ms-powerpoint.comments+xml"/>
  <Override PartName="/ppt/comments/modernComment_20EF_3AF743EF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97" r:id="rId3"/>
    <p:sldMasterId id="2147483738" r:id="rId4"/>
    <p:sldMasterId id="2147483746" r:id="rId5"/>
    <p:sldMasterId id="2147483758" r:id="rId6"/>
  </p:sldMasterIdLst>
  <p:notesMasterIdLst>
    <p:notesMasterId r:id="rId37"/>
  </p:notesMasterIdLst>
  <p:sldIdLst>
    <p:sldId id="256" r:id="rId7"/>
    <p:sldId id="257" r:id="rId8"/>
    <p:sldId id="258" r:id="rId9"/>
    <p:sldId id="259" r:id="rId10"/>
    <p:sldId id="4348" r:id="rId11"/>
    <p:sldId id="4349" r:id="rId12"/>
    <p:sldId id="4350" r:id="rId13"/>
    <p:sldId id="4351" r:id="rId14"/>
    <p:sldId id="4321" r:id="rId15"/>
    <p:sldId id="4300" r:id="rId16"/>
    <p:sldId id="4295" r:id="rId17"/>
    <p:sldId id="4145" r:id="rId18"/>
    <p:sldId id="4385" r:id="rId19"/>
    <p:sldId id="4386" r:id="rId20"/>
    <p:sldId id="8436" r:id="rId21"/>
    <p:sldId id="8437" r:id="rId22"/>
    <p:sldId id="8438" r:id="rId23"/>
    <p:sldId id="262" r:id="rId24"/>
    <p:sldId id="1523" r:id="rId25"/>
    <p:sldId id="4187" r:id="rId26"/>
    <p:sldId id="4287" r:id="rId27"/>
    <p:sldId id="4352" r:id="rId28"/>
    <p:sldId id="4299" r:id="rId29"/>
    <p:sldId id="4176" r:id="rId30"/>
    <p:sldId id="4175" r:id="rId31"/>
    <p:sldId id="4177" r:id="rId32"/>
    <p:sldId id="4178" r:id="rId33"/>
    <p:sldId id="8431" r:id="rId34"/>
    <p:sldId id="4365" r:id="rId35"/>
    <p:sldId id="266" r:id="rId36"/>
  </p:sldIdLst>
  <p:sldSz cx="18288000" cy="10287000"/>
  <p:notesSz cx="6858000" cy="9144000"/>
  <p:embeddedFontLst>
    <p:embeddedFont>
      <p:font typeface="Angsana New" panose="02020603050405020304" pitchFamily="18" charset="-34"/>
      <p:regular r:id="rId38"/>
      <p:bold r:id="rId39"/>
      <p:italic r:id="rId40"/>
      <p:boldItalic r:id="rId41"/>
    </p:embeddedFont>
    <p:embeddedFont>
      <p:font typeface="BoonTook" panose="020B0604020202020204" charset="-34"/>
      <p:regular r:id="rId42"/>
      <p:italic r:id="rId43"/>
    </p:embeddedFont>
    <p:embeddedFont>
      <p:font typeface="Cambria Math" panose="02040503050406030204" pitchFamily="18" charset="0"/>
      <p:regular r:id="rId44"/>
    </p:embeddedFont>
    <p:embeddedFont>
      <p:font typeface="Glacial Indifference Bold" panose="020B0604020202020204" charset="0"/>
      <p:regular r:id="rId45"/>
    </p:embeddedFont>
    <p:embeddedFont>
      <p:font typeface="Hagrid Heavy" panose="020B0604020202020204" charset="0"/>
      <p:regular r:id="rId46"/>
    </p:embeddedFont>
    <p:embeddedFont>
      <p:font typeface="Kanit" panose="00000500000000000000" pitchFamily="2" charset="-34"/>
      <p:regular r:id="rId47"/>
      <p:bold r:id="rId48"/>
      <p:italic r:id="rId49"/>
      <p:boldItalic r:id="rId50"/>
    </p:embeddedFont>
    <p:embeddedFont>
      <p:font typeface="Kanit Medium" panose="00000600000000000000" pitchFamily="2" charset="-34"/>
      <p:regular r:id="rId51"/>
      <p:italic r:id="rId52"/>
    </p:embeddedFont>
    <p:embeddedFont>
      <p:font typeface="Kanit SemiBold" panose="00000700000000000000" pitchFamily="2" charset="-34"/>
      <p:bold r:id="rId53"/>
      <p:boldItalic r:id="rId54"/>
    </p:embeddedFont>
    <p:embeddedFont>
      <p:font typeface="Tahoma" panose="020B0604030504040204" pitchFamily="34" charset="0"/>
      <p:regular r:id="rId55"/>
      <p:bold r:id="rId56"/>
    </p:embeddedFont>
    <p:embeddedFont>
      <p:font typeface="TH SarabunPSK" panose="020B0500040200020003" pitchFamily="34" charset="-34"/>
      <p:regular r:id="rId57"/>
      <p:bold r:id="rId58"/>
      <p:italic r:id="rId59"/>
      <p:boldItalic r:id="rId60"/>
    </p:embeddedFont>
    <p:embeddedFont>
      <p:font typeface="Wingdings 2" panose="05020102010507070707" pitchFamily="18" charset="2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2FBD70-96BF-E1C9-20FE-E693F9D6C18D}" name="Pimolphan Tangwiwat" initials="PT" userId="5479b5770bcb4ca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0E1"/>
    <a:srgbClr val="00B0F0"/>
    <a:srgbClr val="00FF00"/>
    <a:srgbClr val="C00000"/>
    <a:srgbClr val="FFFF66"/>
    <a:srgbClr val="FF99FF"/>
    <a:srgbClr val="66FF66"/>
    <a:srgbClr val="DD6444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สไตล์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081" autoAdjust="0"/>
  </p:normalViewPr>
  <p:slideViewPr>
    <p:cSldViewPr>
      <p:cViewPr varScale="1">
        <p:scale>
          <a:sx n="69" d="100"/>
          <a:sy n="69" d="100"/>
        </p:scale>
        <p:origin x="630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microsoft.com/office/2018/10/relationships/authors" Target="author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24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20" Type="http://schemas.openxmlformats.org/officeDocument/2006/relationships/slide" Target="slides/slide14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การขาย</c:v>
                </c:pt>
              </c:strCache>
            </c:strRef>
          </c:tx>
          <c:explosion val="3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A96-408A-9AF8-E5D2932FAEB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0A96-408A-9AF8-E5D2932FAEB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0A96-408A-9AF8-E5D2932FAEB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26DD7AA-CD79-41F3-AED3-FDCCAF6AE7B6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F14BDACC-2571-4A2A-8A33-DBFBF0FEBA67}" type="PERCENTAGE">
                      <a:rPr lang="en-US" baseline="0" smtClean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A96-408A-9AF8-E5D2932FAE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287A9D2-4D17-407A-A29F-B15026151CD1}" type="CATEGORYNAME">
                      <a:rPr lang="en-US" smtClean="0"/>
                      <a:pPr/>
                      <a:t>[CATEGORY NAME]</a:t>
                    </a:fld>
                    <a:endParaRPr lang="en-US" baseline="0"/>
                  </a:p>
                  <a:p>
                    <a:fld id="{1E054700-2117-401C-A97C-DE5E62B749CA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96-408A-9AF8-E5D2932FAE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0440A2C-3387-4A79-8B6F-B77F2E630156}" type="CATEGORYNAME">
                      <a:rPr lang="en-US" smtClean="0"/>
                      <a:pPr/>
                      <a:t>[CATEGORY NAME]</a:t>
                    </a:fld>
                    <a:fld id="{D4BC7CD1-D5E7-44ED-8315-AF9A9513D12D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A96-408A-9AF8-E5D2932FAE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Direct Cause</c:v>
                </c:pt>
                <c:pt idx="1">
                  <c:v>Indirect Cause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</c:v>
                </c:pt>
                <c:pt idx="1">
                  <c:v>46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3-0942-AFE5-F03E072EF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8508672876782584E-2"/>
          <c:y val="0.68471873787089832"/>
          <c:w val="0.82046979270425369"/>
          <c:h val="0.16738513355648399"/>
        </c:manualLayout>
      </c:layout>
      <c:overlay val="0"/>
      <c:txPr>
        <a:bodyPr/>
        <a:lstStyle/>
        <a:p>
          <a:pPr>
            <a:defRPr sz="3200" b="1">
              <a:latin typeface="Taviraj Medium" pitchFamily="2" charset="-34"/>
              <a:cs typeface="Taviraj Medium" pitchFamily="2" charset="-34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97350165464598"/>
          <c:y val="2.5781248414047199E-2"/>
          <c:w val="0.46218875229739897"/>
          <c:h val="0.906937259661832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7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14EA-4537-8B55-F590B42EB5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14EA-4537-8B55-F590B42EB5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14EA-4537-8B55-F590B42EB5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14EA-4537-8B55-F590B42EB5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14EA-4537-8B55-F590B42EB5EE}"/>
              </c:ext>
            </c:extLst>
          </c:dPt>
          <c:dPt>
            <c:idx val="6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14EA-4537-8B55-F590B42EB5EE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14EA-4537-8B55-F590B42EB5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Abortive outcome</c:v>
                </c:pt>
                <c:pt idx="1">
                  <c:v>Hypertensive disorders in pregnancy</c:v>
                </c:pt>
                <c:pt idx="2">
                  <c:v>Obstetrice heamorrhage</c:v>
                </c:pt>
                <c:pt idx="3">
                  <c:v>Pregnancies-related infection</c:v>
                </c:pt>
                <c:pt idx="4">
                  <c:v>Other obstetric complication </c:v>
                </c:pt>
                <c:pt idx="5">
                  <c:v>Non-obstetric complications</c:v>
                </c:pt>
                <c:pt idx="6">
                  <c:v>Unknown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8</c:v>
                </c:pt>
                <c:pt idx="1">
                  <c:v>12</c:v>
                </c:pt>
                <c:pt idx="2">
                  <c:v>18</c:v>
                </c:pt>
                <c:pt idx="3">
                  <c:v>3</c:v>
                </c:pt>
                <c:pt idx="4">
                  <c:v>14</c:v>
                </c:pt>
                <c:pt idx="5">
                  <c:v>39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4EA-4537-8B55-F590B42EB5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452603456"/>
        <c:axId val="452605936"/>
      </c:barChart>
      <c:catAx>
        <c:axId val="45260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/>
          <a:lstStyle/>
          <a:p>
            <a: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en-US"/>
          </a:p>
        </c:txPr>
        <c:crossAx val="452605936"/>
        <c:crosses val="autoZero"/>
        <c:auto val="0"/>
        <c:lblAlgn val="ctr"/>
        <c:lblOffset val="0"/>
        <c:noMultiLvlLbl val="0"/>
      </c:catAx>
      <c:valAx>
        <c:axId val="452605936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45260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Angsana New" pitchFamily="18" charset="-34"/>
          <a:cs typeface="Angsana New" pitchFamily="18" charset="-34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44127716325479"/>
          <c:y val="3.5557183777599026E-2"/>
          <c:w val="0.86235092520996726"/>
          <c:h val="0.46537405051457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7B-49FD-9EAC-5333893F58F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7B-49FD-9EAC-5333893F58FB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7B-49FD-9EAC-5333893F58FB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7B-49FD-9EAC-5333893F58FB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7B-49FD-9EAC-5333893F58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Abortive outcome</c:v>
                </c:pt>
                <c:pt idx="1">
                  <c:v>Hypertensive disorders in pregnancy</c:v>
                </c:pt>
                <c:pt idx="2">
                  <c:v>Obstetric hemorrhage </c:v>
                </c:pt>
                <c:pt idx="3">
                  <c:v>Other obstetric complication </c:v>
                </c:pt>
                <c:pt idx="4">
                  <c:v>Non-Obstetric Complication</c:v>
                </c:pt>
                <c:pt idx="5">
                  <c:v>covid19</c:v>
                </c:pt>
                <c:pt idx="6">
                  <c:v>Unknown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1.5957446808510638</c:v>
                </c:pt>
                <c:pt idx="1">
                  <c:v>9.0425531914893629</c:v>
                </c:pt>
                <c:pt idx="2">
                  <c:v>13.297872340425531</c:v>
                </c:pt>
                <c:pt idx="3">
                  <c:v>10.106382978723403</c:v>
                </c:pt>
                <c:pt idx="4">
                  <c:v>18.617021276595743</c:v>
                </c:pt>
                <c:pt idx="5">
                  <c:v>38.297872340425535</c:v>
                </c:pt>
                <c:pt idx="6">
                  <c:v>9.0425531914893629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7B-49FD-9EAC-5333893F5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819933408"/>
        <c:axId val="1"/>
      </c:barChart>
      <c:catAx>
        <c:axId val="81993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19933408"/>
        <c:crosses val="autoZero"/>
        <c:crossBetween val="between"/>
      </c:valAx>
      <c:spPr>
        <a:noFill/>
        <a:ln w="2536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53193088324598E-2"/>
          <c:y val="6.2560280846965605E-2"/>
          <c:w val="0.92459387345793198"/>
          <c:h val="0.55787926272964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F4F-42D2-93C8-0FA36DAB65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tx1"/>
                    </a:solidFill>
                    <a:latin typeface="Kanit" pitchFamily="2" charset="-34"/>
                    <a:ea typeface="+mn-ea"/>
                    <a:cs typeface="Kanit" pitchFamily="2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Abortive outcome</c:v>
                </c:pt>
                <c:pt idx="1">
                  <c:v>Hypertensive 
disorders in 
pregnancy</c:v>
                </c:pt>
                <c:pt idx="2">
                  <c:v>Obstetric 
hemorrhage </c:v>
                </c:pt>
                <c:pt idx="3">
                  <c:v>Other obstetric complication </c:v>
                </c:pt>
                <c:pt idx="4">
                  <c:v>Unanticipated 
complications 
of management</c:v>
                </c:pt>
                <c:pt idx="5">
                  <c:v>Non-Obstetric 
Complication</c:v>
                </c:pt>
                <c:pt idx="6">
                  <c:v>covid19</c:v>
                </c:pt>
                <c:pt idx="7">
                  <c:v>Unknown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4</c:v>
                </c:pt>
                <c:pt idx="1">
                  <c:v>10</c:v>
                </c:pt>
                <c:pt idx="2">
                  <c:v>16</c:v>
                </c:pt>
                <c:pt idx="3">
                  <c:v>14</c:v>
                </c:pt>
                <c:pt idx="4">
                  <c:v>3</c:v>
                </c:pt>
                <c:pt idx="5">
                  <c:v>32</c:v>
                </c:pt>
                <c:pt idx="6">
                  <c:v>12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4F-42D2-93C8-0FA36DAB6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56231632"/>
        <c:axId val="856230544"/>
      </c:barChart>
      <c:catAx>
        <c:axId val="856231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lang="en-US" sz="1200" b="0" i="0" u="none" strike="noStrike" kern="1200" cap="none" spc="0" normalizeH="0" baseline="0">
                <a:solidFill>
                  <a:schemeClr val="tx1"/>
                </a:solidFill>
                <a:latin typeface="Kanit" pitchFamily="2" charset="-34"/>
                <a:ea typeface="+mn-ea"/>
                <a:cs typeface="Kanit" pitchFamily="2" charset="-34"/>
              </a:defRPr>
            </a:pPr>
            <a:endParaRPr lang="en-US"/>
          </a:p>
        </c:txPr>
        <c:crossAx val="856230544"/>
        <c:crosses val="autoZero"/>
        <c:auto val="1"/>
        <c:lblAlgn val="ctr"/>
        <c:lblOffset val="0"/>
        <c:noMultiLvlLbl val="0"/>
      </c:catAx>
      <c:valAx>
        <c:axId val="85623054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Kanit" pitchFamily="2" charset="-34"/>
                <a:ea typeface="+mn-ea"/>
                <a:cs typeface="Kanit" pitchFamily="2" charset="-34"/>
              </a:defRPr>
            </a:pPr>
            <a:endParaRPr lang="en-US"/>
          </a:p>
        </c:txPr>
        <c:crossAx val="856231632"/>
        <c:crosses val="autoZero"/>
        <c:crossBetween val="between"/>
        <c:majorUnit val="1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lang="en-US" sz="18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gradFill flip="none" rotWithShape="1">
              <a:gsLst>
                <a:gs pos="0">
                  <a:schemeClr val="tx1"/>
                </a:gs>
                <a:gs pos="59000">
                  <a:schemeClr val="bg2">
                    <a:lumMod val="25000"/>
                  </a:schemeClr>
                </a:gs>
                <a:gs pos="82000">
                  <a:schemeClr val="bg1">
                    <a:lumMod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>
                    <a:solidFill>
                      <a:schemeClr val="tx1"/>
                    </a:solidFill>
                    <a:latin typeface="Kanit" pitchFamily="2" charset="-34"/>
                    <a:ea typeface="+mn-ea"/>
                    <a:cs typeface="Kanit" pitchFamily="2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Abortive outcome</c:v>
                </c:pt>
                <c:pt idx="1">
                  <c:v>Hypertensive disorders in pregnancy</c:v>
                </c:pt>
                <c:pt idx="2">
                  <c:v>Obstetric hemorrhage </c:v>
                </c:pt>
                <c:pt idx="3">
                  <c:v>Other obstetric complication </c:v>
                </c:pt>
                <c:pt idx="4">
                  <c:v>Unanticipated complications of management</c:v>
                </c:pt>
                <c:pt idx="5">
                  <c:v>Non-Obstetric Complication</c:v>
                </c:pt>
                <c:pt idx="6">
                  <c:v>Unknown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12</c:v>
                </c:pt>
                <c:pt idx="2">
                  <c:v>18</c:v>
                </c:pt>
                <c:pt idx="3">
                  <c:v>16</c:v>
                </c:pt>
                <c:pt idx="4">
                  <c:v>3</c:v>
                </c:pt>
                <c:pt idx="5">
                  <c:v>37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6-4177-BB0A-8074655BD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-43"/>
        <c:axId val="611839360"/>
        <c:axId val="611841024"/>
      </c:barChart>
      <c:catAx>
        <c:axId val="611839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cap="none" spc="0" normalizeH="0" baseline="0">
                <a:solidFill>
                  <a:schemeClr val="tx1"/>
                </a:solidFill>
                <a:latin typeface="Kanit" pitchFamily="2" charset="-34"/>
                <a:ea typeface="+mn-ea"/>
                <a:cs typeface="Kanit" pitchFamily="2" charset="-34"/>
              </a:defRPr>
            </a:pPr>
            <a:endParaRPr lang="en-US"/>
          </a:p>
        </c:txPr>
        <c:crossAx val="611841024"/>
        <c:crosses val="autoZero"/>
        <c:auto val="1"/>
        <c:lblAlgn val="ctr"/>
        <c:lblOffset val="100"/>
        <c:noMultiLvlLbl val="0"/>
      </c:catAx>
      <c:valAx>
        <c:axId val="611841024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Kanit" pitchFamily="2" charset="-34"/>
                <a:ea typeface="+mn-ea"/>
                <a:cs typeface="Kanit" pitchFamily="2" charset="-34"/>
              </a:defRPr>
            </a:pPr>
            <a:endParaRPr lang="en-US"/>
          </a:p>
        </c:txPr>
        <c:crossAx val="611839360"/>
        <c:crosses val="autoZero"/>
        <c:crossBetween val="between"/>
        <c:majorUnit val="1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1" i="0" u="none" strike="noStrike" kern="1200" cap="none" spc="0" normalizeH="0" baseline="0">
                <a:solidFill>
                  <a:srgbClr val="002060"/>
                </a:solidFill>
                <a:latin typeface="Kanit" panose="00000500000000000000" pitchFamily="2" charset="-34"/>
                <a:ea typeface="+mj-ea"/>
                <a:cs typeface="Kanit" panose="00000500000000000000" pitchFamily="2" charset="-34"/>
              </a:defRPr>
            </a:pPr>
            <a:r>
              <a:rPr lang="th-TH" sz="2400" b="1" dirty="0">
                <a:latin typeface="Kanit" panose="00000500000000000000" pitchFamily="2" charset="-34"/>
                <a:cs typeface="Kanit" panose="00000500000000000000" pitchFamily="2" charset="-34"/>
              </a:rPr>
              <a:t>ร้อยละสาเหตุการตายมารดาไทย</a:t>
            </a:r>
            <a:endParaRPr lang="en-US" sz="2400" b="1" dirty="0">
              <a:latin typeface="Kanit" panose="00000500000000000000" pitchFamily="2" charset="-34"/>
              <a:cs typeface="Kanit" panose="00000500000000000000" pitchFamily="2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1" i="0" u="none" strike="noStrike" kern="1200" cap="none" spc="0" normalizeH="0" baseline="0">
              <a:solidFill>
                <a:srgbClr val="002060"/>
              </a:solidFill>
              <a:latin typeface="Kanit" panose="00000500000000000000" pitchFamily="2" charset="-34"/>
              <a:ea typeface="+mj-ea"/>
              <a:cs typeface="Kanit" panose="00000500000000000000" pitchFamily="2" charset="-34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202537512278391"/>
          <c:y val="0.15020277797260501"/>
          <c:w val="0.85582088795947842"/>
          <c:h val="0.705143708985918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2566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27-46AE-87EA-CF8271FEEF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27-46AE-87EA-CF8271FEEF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27-46AE-87EA-CF8271FEEF5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7F4AA12-6188-48DE-A309-2A42B8DC1B61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527-46AE-87EA-CF8271FEEF5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35A5DAC-4DC7-4BE6-999F-CBFE457655DF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527-46AE-87EA-CF8271FEEF5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C9A65EA-0B17-4EE6-A246-EAF9C8742F78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527-46AE-87EA-CF8271FEEF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400" b="1" i="0" u="none" strike="noStrike" kern="1200" cap="none" spc="0" normalizeH="0" baseline="0">
                    <a:solidFill>
                      <a:srgbClr val="002060"/>
                    </a:solidFill>
                    <a:latin typeface="Kanit" panose="00000500000000000000" pitchFamily="2" charset="-34"/>
                    <a:ea typeface="+mj-ea"/>
                    <a:cs typeface="Kanit" panose="00000500000000000000" pitchFamily="2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Direct cause</c:v>
                </c:pt>
                <c:pt idx="1">
                  <c:v>Indirect cause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</c:v>
                </c:pt>
                <c:pt idx="1">
                  <c:v>44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27-46AE-87EA-CF8271FEEF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1" i="0" u="none" strike="noStrike" kern="1200" cap="none" spc="0" normalizeH="0" baseline="0">
              <a:solidFill>
                <a:srgbClr val="002060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2400" b="1" i="0" u="none" strike="noStrike" kern="1200" cap="none" spc="0" normalizeH="0" baseline="0">
          <a:solidFill>
            <a:srgbClr val="002060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1" i="0" u="none" strike="noStrike" kern="1200" cap="none" spc="0" normalizeH="0" baseline="0">
                <a:solidFill>
                  <a:srgbClr val="002060"/>
                </a:solidFill>
                <a:latin typeface="Kanit" panose="00000500000000000000" pitchFamily="2" charset="-34"/>
                <a:ea typeface="+mj-ea"/>
                <a:cs typeface="Kanit" panose="00000500000000000000" pitchFamily="2" charset="-34"/>
              </a:defRPr>
            </a:pP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ร้อยละสาเหตุการตายมารดาไทย</a:t>
            </a:r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1" i="0" u="none" strike="noStrike" kern="1200" cap="none" spc="0" normalizeH="0" baseline="0">
              <a:solidFill>
                <a:srgbClr val="002060"/>
              </a:solidFill>
              <a:latin typeface="Kanit" panose="00000500000000000000" pitchFamily="2" charset="-34"/>
              <a:ea typeface="+mj-ea"/>
              <a:cs typeface="Kanit" panose="00000500000000000000" pitchFamily="2" charset="-34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202537512278391"/>
          <c:y val="0.15020277797260501"/>
          <c:w val="0.85582088795947842"/>
          <c:h val="0.705143708985918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2566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10-4ED7-B196-742C764058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10-4ED7-B196-742C764058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10-4ED7-B196-742C764058B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7F4AA12-6188-48DE-A309-2A42B8DC1B61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E10-4ED7-B196-742C764058B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35A5DAC-4DC7-4BE6-999F-CBFE457655DF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E10-4ED7-B196-742C764058B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C9A65EA-0B17-4EE6-A246-EAF9C8742F78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E10-4ED7-B196-742C764058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400" b="1" i="0" u="none" strike="noStrike" kern="1200" cap="none" spc="0" normalizeH="0" baseline="0">
                    <a:solidFill>
                      <a:srgbClr val="002060"/>
                    </a:solidFill>
                    <a:latin typeface="Kanit" panose="00000500000000000000" pitchFamily="2" charset="-34"/>
                    <a:ea typeface="+mj-ea"/>
                    <a:cs typeface="Kanit" panose="00000500000000000000" pitchFamily="2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Direct cause</c:v>
                </c:pt>
                <c:pt idx="1">
                  <c:v>Indirect cause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</c:v>
                </c:pt>
                <c:pt idx="1">
                  <c:v>37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10-4ED7-B196-742C764058B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1" i="0" u="none" strike="noStrike" kern="1200" cap="none" spc="0" normalizeH="0" baseline="0">
              <a:solidFill>
                <a:srgbClr val="002060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2400" b="1" i="0" u="none" strike="noStrike" kern="1200" cap="none" spc="0" normalizeH="0" baseline="0">
          <a:solidFill>
            <a:srgbClr val="002060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3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3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4F_9654CEE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7C72D4-8D4B-4139-8132-01670E790B1B}" authorId="{5A2FBD70-96BF-E1C9-20FE-E693F9D6C18D}" status="resolved" created="2022-04-19T03:33:15.35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22140396" sldId="4175"/>
      <ac:spMk id="5" creationId="{00000000-0000-0000-0000-000000000000}"/>
    </ac:deMkLst>
    <p188:txBody>
      <a:bodyPr/>
      <a:lstStyle/>
      <a:p>
        <a:r>
          <a:rPr lang="en-TH"/>
          <a:t>แท่งสุดท้าย คือ รวมเขต 
</a:t>
        </a:r>
      </a:p>
    </p188:txBody>
  </p188:cm>
</p188:cmLst>
</file>

<file path=ppt/comments/modernComment_1052_99CEF83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7C72D4-8D4B-4139-8132-01670E790B1B}" authorId="{5A2FBD70-96BF-E1C9-20FE-E693F9D6C18D}" status="resolved" created="2022-04-19T03:33:15.35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80478007" sldId="4178"/>
      <ac:spMk id="5" creationId="{898D5129-05CB-D7A8-88EE-99458145A571}"/>
    </ac:deMkLst>
    <p188:txBody>
      <a:bodyPr/>
      <a:lstStyle/>
      <a:p>
        <a:r>
          <a:rPr lang="en-TH"/>
          <a:t>แท่งสุดท้าย คือ รวมเขต 
</a:t>
        </a:r>
      </a:p>
    </p188:txBody>
  </p188:cm>
</p188:cmLst>
</file>

<file path=ppt/comments/modernComment_20EF_3AF743E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7C72D4-8D4B-4139-8132-01670E790B1B}" authorId="{5A2FBD70-96BF-E1C9-20FE-E693F9D6C18D}" status="resolved" created="2022-04-19T03:33:15.35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89283311" sldId="8431"/>
      <ac:spMk id="5" creationId="{898D5129-05CB-D7A8-88EE-99458145A571}"/>
    </ac:deMkLst>
    <p188:txBody>
      <a:bodyPr/>
      <a:lstStyle/>
      <a:p>
        <a:r>
          <a:rPr lang="en-TH"/>
          <a:t>แท่งสุดท้าย คือ รวมเขต 
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0.54391</cdr:x>
      <cdr:y>0.29281</cdr:y>
    </cdr:from>
    <cdr:to>
      <cdr:x>0.73724</cdr:x>
      <cdr:y>0.39312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3253528" y="1295329"/>
          <a:ext cx="1156448" cy="443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0.69902</cdr:x>
      <cdr:y>0.32929</cdr:y>
    </cdr:from>
    <cdr:to>
      <cdr:x>0.86537</cdr:x>
      <cdr:y>0.39312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4181376" y="1456694"/>
          <a:ext cx="995082" cy="28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1F7B2-D1A4-4118-A2D2-2E086805435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77672-E559-4AC1-9745-DAB562B5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7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77672-E559-4AC1-9745-DAB562B5B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92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77672-E559-4AC1-9745-DAB562B5BE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550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77672-E559-4AC1-9745-DAB562B5BE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15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77672-E559-4AC1-9745-DAB562B5BE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94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77672-E559-4AC1-9745-DAB562B5BE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314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77672-E559-4AC1-9745-DAB562B5BE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01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77672-E559-4AC1-9745-DAB562B5BE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70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77672-E559-4AC1-9745-DAB562B5BE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373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77672-E559-4AC1-9745-DAB562B5BE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6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7:notes"/>
          <p:cNvSpPr txBox="1">
            <a:spLocks noGrp="1"/>
          </p:cNvSpPr>
          <p:nvPr>
            <p:ph type="body" idx="1"/>
          </p:nvPr>
        </p:nvSpPr>
        <p:spPr>
          <a:xfrm>
            <a:off x="679451" y="4717416"/>
            <a:ext cx="5435600" cy="446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86" tIns="45443" rIns="90886" bIns="45443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7985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77672-E559-4AC1-9745-DAB562B5BE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41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BA8972-AF94-4E2E-99CB-9A1FCC08C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CB0EBF0-0E3F-4026-AF99-FB220448C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7A913DD-6B82-4BDC-8529-818C9D97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4971-76BB-42F1-8B80-B45AE771A401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908D063-8EF0-4433-AE38-8F7E0233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2BEC3B2-64D0-4C58-BE56-5C0CF4E1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705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975E082-165C-4CE9-933E-3F0CCA0AD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48CFC67-7760-4AA7-817B-9CB55DB55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62DAF98-B44C-49F3-80F6-CDFDD019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0E7A-3082-4ED2-8E03-F75CF17787BD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0ABA241-6B0C-4E9C-8611-DCF3AE5B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76738F8-6FA3-41D5-9CBD-286FEC4C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5631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9F24008-C303-4EE8-9F4E-F93B584E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31F7F16-9C98-44E3-888D-0D87EC9CC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14C7DD3-3040-4CB6-A4B4-71687BF6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E671-969C-49EF-A459-CC55757FBAE1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D61D662-27DD-4DC4-96A5-F471AD91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30FE864-BE01-4FB4-B6B2-2A3B80C34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6471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23CF4C-327E-4790-848F-92BA4E3C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99859FC-47EB-4CD8-BF7F-00165ACF2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7109B79-8CB8-4172-ACCE-B55EABD65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477B0F1-A9C4-4807-9356-08F35EF5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08B9-7480-4B99-BF4E-868EFCFEE4B1}" type="datetime1">
              <a:rPr lang="en-US" smtClean="0"/>
              <a:t>5/5/2026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A21142B-0015-49EB-AFEE-1294C59E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204C936-24E8-4F67-86FE-E4DB1147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031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CA2A12-0D31-4207-9C06-930AE70A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9A4EAA3-5449-4045-99DD-38B13BDDB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8E12326-9160-4656-81CF-70F011463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BE4A3A8-4722-468E-9F20-926693C1B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D816866B-95E4-4931-8A70-9BDD2416E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046AC871-2D50-4625-8494-C9DE9EA2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AD6E-E641-4E1F-9BEA-19F150836588}" type="datetime1">
              <a:rPr lang="en-US" smtClean="0"/>
              <a:t>5/5/2026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4B7F2388-6569-4D43-AFF2-ABFA0411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D1969482-A0C5-4161-9385-63BE10D8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8244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D64E66-A3DA-4CC0-9FF3-92CF6843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8505F7C-7730-495F-ACDE-44B86330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BBDB-A014-4448-BAC5-3E3BA10A2DD7}" type="datetime1">
              <a:rPr lang="en-US" smtClean="0"/>
              <a:t>5/5/2026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C16B70A-A865-42CE-8BD8-C5F8BCFD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2555F5C-308E-4318-93B3-436774B5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4236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F44D570-161F-4339-8F99-4DA0AE54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552F-A3D5-4BBC-BB1B-333494DB5D51}" type="datetime1">
              <a:rPr lang="en-US" smtClean="0"/>
              <a:t>5/5/2026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4CA40F8-4C06-4E85-B1F8-84A99EFF7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43FA376-788E-4C23-89D8-1B4B58DB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6500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C328D74-9BB5-4D7C-B74C-035942EB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EC814F7-B9BB-4126-AC7D-5B3E4986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2F6A602-78CE-48CF-9ACC-08FA19B50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79B28F9-805E-4912-AF77-63C254C5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8CA6-A576-4A6A-AB8A-66483C950507}" type="datetime1">
              <a:rPr lang="en-US" smtClean="0"/>
              <a:t>5/5/2026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643DF68-F685-45FC-9D3E-C9EE3E69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FB6585C-858B-495F-8614-5AC1737C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00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E487D0A-648A-4768-A4E3-0A0C0DD0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0991768A-B59A-44CC-A072-1315B2A3E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F4D203C-55CC-47EB-A929-B3633B3BC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615E9CA-2CB1-418B-A580-6A737CA5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1C93-8176-4830-94DA-758A2C709898}" type="datetime1">
              <a:rPr lang="en-US" smtClean="0"/>
              <a:t>5/5/2026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D97F1A3-10D2-4BAB-AE6F-E32365B5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4167405-73FE-427E-8F9F-EC2E2939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2380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F7E5725-B45A-4B71-A90B-803C48F4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48F379F-9DE6-4711-8105-6C46BAC42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1B1BE4E-7AAA-40A2-813D-45490EBD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1AA-4C0F-4E64-92CA-75AF2C93B5D7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E4ACF8B-3E13-4564-B897-164952771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B61343C-9EF3-46B9-BF1D-A4E1933B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9058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B5A31A46-0C6F-4466-A398-F9BBF081C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0AF8510-8B29-4E97-9793-4891E5A8A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91E87F4-3705-453A-BB51-B6A82083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F235-E990-4797-A225-E34629AE7D04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6A49C54-A2EE-4F57-A15C-D1EDE682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98CDAA5-8F2F-4959-82D4-EA029A08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983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815408" y="3559325"/>
            <a:ext cx="3168353" cy="3168353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3600">
              <a:solidFill>
                <a:prstClr val="white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0033" y="3803950"/>
            <a:ext cx="2679104" cy="26791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378" indent="0">
              <a:buNone/>
              <a:defRPr sz="5600"/>
            </a:lvl2pPr>
            <a:lvl3pPr marL="1828755" indent="0">
              <a:buNone/>
              <a:defRPr sz="4800"/>
            </a:lvl3pPr>
            <a:lvl4pPr marL="2743131" indent="0">
              <a:buNone/>
              <a:defRPr sz="4001"/>
            </a:lvl4pPr>
            <a:lvl5pPr marL="3657509" indent="0">
              <a:buNone/>
              <a:defRPr sz="4001"/>
            </a:lvl5pPr>
            <a:lvl6pPr marL="4571886" indent="0">
              <a:buNone/>
              <a:defRPr sz="4001"/>
            </a:lvl6pPr>
            <a:lvl7pPr marL="5486264" indent="0">
              <a:buNone/>
              <a:defRPr sz="4001"/>
            </a:lvl7pPr>
            <a:lvl8pPr marL="6400640" indent="0">
              <a:buNone/>
              <a:defRPr sz="4001"/>
            </a:lvl8pPr>
            <a:lvl9pPr marL="7315017" indent="0">
              <a:buNone/>
              <a:defRPr sz="4001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991873" y="4408792"/>
            <a:ext cx="10296128" cy="115212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72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91873" y="5560919"/>
            <a:ext cx="10296128" cy="57606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8128964" y="3905909"/>
            <a:ext cx="1534866" cy="288000"/>
            <a:chOff x="7934433" y="3003797"/>
            <a:chExt cx="767433" cy="144000"/>
          </a:xfrm>
        </p:grpSpPr>
        <p:sp>
          <p:nvSpPr>
            <p:cNvPr id="8" name="Rectangle 7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3600">
                <a:solidFill>
                  <a:srgbClr val="A0C458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3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858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5"/>
            <a:ext cx="18288003" cy="56405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1371600" rtl="0" eaLnBrk="1" fontAlgn="auto" latinLnBrk="1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3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09264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8321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239348" y="0"/>
            <a:ext cx="15048654" cy="17689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8801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3600"/>
            </a:lvl2pPr>
            <a:lvl3pPr lvl="2" indent="0">
              <a:spcBef>
                <a:spcPts val="0"/>
              </a:spcBef>
              <a:buNone/>
              <a:defRPr sz="3600"/>
            </a:lvl3pPr>
            <a:lvl4pPr lvl="3" indent="0">
              <a:spcBef>
                <a:spcPts val="0"/>
              </a:spcBef>
              <a:buNone/>
              <a:defRPr sz="3600"/>
            </a:lvl4pPr>
            <a:lvl5pPr lvl="4" indent="0">
              <a:spcBef>
                <a:spcPts val="0"/>
              </a:spcBef>
              <a:buNone/>
              <a:defRPr sz="3600"/>
            </a:lvl5pPr>
            <a:lvl6pPr lvl="5" indent="0">
              <a:spcBef>
                <a:spcPts val="0"/>
              </a:spcBef>
              <a:buNone/>
              <a:defRPr sz="3600"/>
            </a:lvl6pPr>
            <a:lvl7pPr lvl="6" indent="0">
              <a:spcBef>
                <a:spcPts val="0"/>
              </a:spcBef>
              <a:buNone/>
              <a:defRPr sz="3600"/>
            </a:lvl7pPr>
            <a:lvl8pPr lvl="7" indent="0">
              <a:spcBef>
                <a:spcPts val="0"/>
              </a:spcBef>
              <a:buNone/>
              <a:defRPr sz="3600"/>
            </a:lvl8pPr>
            <a:lvl9pPr lvl="8" indent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8818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BA8972-AF94-4E2E-99CB-9A1FCC08C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CB0EBF0-0E3F-4026-AF99-FB220448C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7A913DD-6B82-4BDC-8529-818C9D97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4971-76BB-42F1-8B80-B45AE771A401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908D063-8EF0-4433-AE38-8F7E0233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2BEC3B2-64D0-4C58-BE56-5C0CF4E1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5997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975E082-165C-4CE9-933E-3F0CCA0AD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48CFC67-7760-4AA7-817B-9CB55DB55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62DAF98-B44C-49F3-80F6-CDFDD019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0E7A-3082-4ED2-8E03-F75CF17787BD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0ABA241-6B0C-4E9C-8611-DCF3AE5B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76738F8-6FA3-41D5-9CBD-286FEC4C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3158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9F24008-C303-4EE8-9F4E-F93B584E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31F7F16-9C98-44E3-888D-0D87EC9CC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14C7DD3-3040-4CB6-A4B4-71687BF6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E671-969C-49EF-A459-CC55757FBAE1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D61D662-27DD-4DC4-96A5-F471AD91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30FE864-BE01-4FB4-B6B2-2A3B80C34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478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23CF4C-327E-4790-848F-92BA4E3C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99859FC-47EB-4CD8-BF7F-00165ACF2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7109B79-8CB8-4172-ACCE-B55EABD65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477B0F1-A9C4-4807-9356-08F35EF5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08B9-7480-4B99-BF4E-868EFCFEE4B1}" type="datetime1">
              <a:rPr lang="en-US" smtClean="0"/>
              <a:t>5/5/2026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A21142B-0015-49EB-AFEE-1294C59E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204C936-24E8-4F67-86FE-E4DB1147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4866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CA2A12-0D31-4207-9C06-930AE70A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9A4EAA3-5449-4045-99DD-38B13BDDB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8E12326-9160-4656-81CF-70F011463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BE4A3A8-4722-468E-9F20-926693C1B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D816866B-95E4-4931-8A70-9BDD2416E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046AC871-2D50-4625-8494-C9DE9EA2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AD6E-E641-4E1F-9BEA-19F150836588}" type="datetime1">
              <a:rPr lang="en-US" smtClean="0"/>
              <a:t>5/5/2026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4B7F2388-6569-4D43-AFF2-ABFA0411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D1969482-A0C5-4161-9385-63BE10D8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8110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D64E66-A3DA-4CC0-9FF3-92CF6843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8505F7C-7730-495F-ACDE-44B86330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BBDB-A014-4448-BAC5-3E3BA10A2DD7}" type="datetime1">
              <a:rPr lang="en-US" smtClean="0"/>
              <a:t>5/5/2026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C16B70A-A865-42CE-8BD8-C5F8BCFD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2555F5C-308E-4318-93B3-436774B5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2394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F44D570-161F-4339-8F99-4DA0AE54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552F-A3D5-4BBC-BB1B-333494DB5D51}" type="datetime1">
              <a:rPr lang="en-US" smtClean="0"/>
              <a:t>5/5/2026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4CA40F8-4C06-4E85-B1F8-84A99EFF7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43FA376-788E-4C23-89D8-1B4B58DB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6657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C328D74-9BB5-4D7C-B74C-035942EB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EC814F7-B9BB-4126-AC7D-5B3E4986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2F6A602-78CE-48CF-9ACC-08FA19B50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79B28F9-805E-4912-AF77-63C254C5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8CA6-A576-4A6A-AB8A-66483C950507}" type="datetime1">
              <a:rPr lang="en-US" smtClean="0"/>
              <a:t>5/5/2026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643DF68-F685-45FC-9D3E-C9EE3E69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FB6585C-858B-495F-8614-5AC1737C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5912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E487D0A-648A-4768-A4E3-0A0C0DD0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0991768A-B59A-44CC-A072-1315B2A3E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F4D203C-55CC-47EB-A929-B3633B3BC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615E9CA-2CB1-418B-A580-6A737CA5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1C93-8176-4830-94DA-758A2C709898}" type="datetime1">
              <a:rPr lang="en-US" smtClean="0"/>
              <a:t>5/5/2026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D97F1A3-10D2-4BAB-AE6F-E32365B5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4167405-73FE-427E-8F9F-EC2E2939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1777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F7E5725-B45A-4B71-A90B-803C48F4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48F379F-9DE6-4711-8105-6C46BAC42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1B1BE4E-7AAA-40A2-813D-45490EBD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1AA-4C0F-4E64-92CA-75AF2C93B5D7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E4ACF8B-3E13-4564-B897-164952771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B61343C-9EF3-46B9-BF1D-A4E1933B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574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B5A31A46-0C6F-4466-A398-F9BBF081C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0AF8510-8B29-4E97-9793-4891E5A8A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91E87F4-3705-453A-BB51-B6A82083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F235-E990-4797-A225-E34629AE7D04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6A49C54-A2EE-4F57-A15C-D1EDE682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98CDAA5-8F2F-4959-82D4-EA029A08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1358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815408" y="3559325"/>
            <a:ext cx="3168353" cy="3168353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3600">
              <a:solidFill>
                <a:prstClr val="white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0033" y="3803950"/>
            <a:ext cx="2679104" cy="26791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378" indent="0">
              <a:buNone/>
              <a:defRPr sz="5600"/>
            </a:lvl2pPr>
            <a:lvl3pPr marL="1828755" indent="0">
              <a:buNone/>
              <a:defRPr sz="4800"/>
            </a:lvl3pPr>
            <a:lvl4pPr marL="2743131" indent="0">
              <a:buNone/>
              <a:defRPr sz="4001"/>
            </a:lvl4pPr>
            <a:lvl5pPr marL="3657509" indent="0">
              <a:buNone/>
              <a:defRPr sz="4001"/>
            </a:lvl5pPr>
            <a:lvl6pPr marL="4571886" indent="0">
              <a:buNone/>
              <a:defRPr sz="4001"/>
            </a:lvl6pPr>
            <a:lvl7pPr marL="5486264" indent="0">
              <a:buNone/>
              <a:defRPr sz="4001"/>
            </a:lvl7pPr>
            <a:lvl8pPr marL="6400640" indent="0">
              <a:buNone/>
              <a:defRPr sz="4001"/>
            </a:lvl8pPr>
            <a:lvl9pPr marL="7315017" indent="0">
              <a:buNone/>
              <a:defRPr sz="4001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991873" y="4408792"/>
            <a:ext cx="10296128" cy="115212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72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91873" y="5560919"/>
            <a:ext cx="10296128" cy="57606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8128964" y="3905909"/>
            <a:ext cx="1534866" cy="288000"/>
            <a:chOff x="7934433" y="3003797"/>
            <a:chExt cx="767433" cy="144000"/>
          </a:xfrm>
        </p:grpSpPr>
        <p:sp>
          <p:nvSpPr>
            <p:cNvPr id="8" name="Rectangle 7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3600">
                <a:solidFill>
                  <a:srgbClr val="A0C458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3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524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5"/>
            <a:ext cx="18288003" cy="56405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1371600" rtl="0" eaLnBrk="1" fontAlgn="auto" latinLnBrk="1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552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09264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88618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239348" y="0"/>
            <a:ext cx="15048654" cy="17689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8801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3600"/>
            </a:lvl2pPr>
            <a:lvl3pPr lvl="2" indent="0">
              <a:spcBef>
                <a:spcPts val="0"/>
              </a:spcBef>
              <a:buNone/>
              <a:defRPr sz="3600"/>
            </a:lvl3pPr>
            <a:lvl4pPr lvl="3" indent="0">
              <a:spcBef>
                <a:spcPts val="0"/>
              </a:spcBef>
              <a:buNone/>
              <a:defRPr sz="3600"/>
            </a:lvl4pPr>
            <a:lvl5pPr lvl="4" indent="0">
              <a:spcBef>
                <a:spcPts val="0"/>
              </a:spcBef>
              <a:buNone/>
              <a:defRPr sz="3600"/>
            </a:lvl5pPr>
            <a:lvl6pPr lvl="5" indent="0">
              <a:spcBef>
                <a:spcPts val="0"/>
              </a:spcBef>
              <a:buNone/>
              <a:defRPr sz="3600"/>
            </a:lvl6pPr>
            <a:lvl7pPr lvl="6" indent="0">
              <a:spcBef>
                <a:spcPts val="0"/>
              </a:spcBef>
              <a:buNone/>
              <a:defRPr sz="3600"/>
            </a:lvl7pPr>
            <a:lvl8pPr lvl="7" indent="0">
              <a:spcBef>
                <a:spcPts val="0"/>
              </a:spcBef>
              <a:buNone/>
              <a:defRPr sz="3600"/>
            </a:lvl8pPr>
            <a:lvl9pPr lvl="8" indent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1992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8277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0812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8853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0737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 txBox="1">
            <a:spLocks noGrp="1"/>
          </p:cNvSpPr>
          <p:nvPr>
            <p:ph type="title"/>
          </p:nvPr>
        </p:nvSpPr>
        <p:spPr>
          <a:xfrm rot="5400000">
            <a:off x="10700147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31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19573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FE26-9CEE-4208-8450-41896E2565AB}" type="datetimeFigureOut">
              <a:rPr lang="th-TH" smtClean="0"/>
              <a:t>05/05/69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65B-16D9-4370-A403-45093324D4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61086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3EF1A-972F-4BE0-54ED-E935161D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9635-5F6B-42D0-9181-93CD3137B92B}" type="datetimeFigureOut">
              <a:rPr lang="th-TH"/>
              <a:pPr>
                <a:defRPr/>
              </a:pPr>
              <a:t>05/05/69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D884D-35D3-C7A7-0711-A9131FD8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14247-DA74-61F7-1FFD-6D771FDC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790D-8540-48F0-808B-25E630C1FE9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80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9E349-CC31-4145-75D4-721BEEA5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C56C-63D3-46AE-B9A4-81724E72FAD7}" type="datetimeFigureOut">
              <a:rPr lang="th-TH"/>
              <a:pPr>
                <a:defRPr/>
              </a:pPr>
              <a:t>05/05/69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CC316-D7E2-F8DC-8449-F1005329B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1422B-7632-AE77-178C-7BF45FBC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FB9B-1DD6-45F3-B112-BB9603AD20E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9557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C6545-6219-1AFC-C2D7-AA1CA8AA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2E17-F386-4408-9D89-2260BDB68303}" type="datetimeFigureOut">
              <a:rPr lang="th-TH"/>
              <a:pPr>
                <a:defRPr/>
              </a:pPr>
              <a:t>05/05/69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4D9C-C90B-51F2-B7CB-8FDACC92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5E6C0-4C09-547D-A136-1FDD77DF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2492A-27AE-4B3D-A2CF-26610F5833D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35269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EF8F13-6FD9-967A-4FEF-F9224DC9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2833B-80DE-44B3-A42B-D8CA0A8027E6}" type="datetimeFigureOut">
              <a:rPr lang="th-TH"/>
              <a:pPr>
                <a:defRPr/>
              </a:pPr>
              <a:t>05/05/69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0B6ACF-A5AA-F401-F1AA-4DFA6D19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AB2E87-2991-0820-A95C-FB5F62CF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115DB-60CE-48CA-8301-8F32035C2DC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5095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65B30F-4CEA-0890-3A4C-5F17901C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4B33B-ECEF-490E-B7A7-A1AE0204294E}" type="datetimeFigureOut">
              <a:rPr lang="th-TH"/>
              <a:pPr>
                <a:defRPr/>
              </a:pPr>
              <a:t>05/05/69</a:t>
            </a:fld>
            <a:endParaRPr lang="th-T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5B96F6-C00D-2A5F-3C1B-7D6ABB2A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43E001-4BA9-88A9-1E5D-24EB43E9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AD6AA-27A3-4B28-AA59-D33C5CCC427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57907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F4E189B-E22E-35DD-7237-13E993A6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2546-168B-4A1E-85FF-0454D38E4422}" type="datetimeFigureOut">
              <a:rPr lang="th-TH"/>
              <a:pPr>
                <a:defRPr/>
              </a:pPr>
              <a:t>05/05/69</a:t>
            </a:fld>
            <a:endParaRPr lang="th-T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2DB47A-E15F-51E8-9AE3-B3CE7D91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D75315-7854-31B2-E0E1-2D42E7C8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57DF6-D10C-4E09-8990-C0B22A3ACA1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9756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B871E1-F9FC-1FAE-DC7C-1F8B6C042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3394A-108B-4607-BA4B-258C5CC6D820}" type="datetimeFigureOut">
              <a:rPr lang="th-TH"/>
              <a:pPr>
                <a:defRPr/>
              </a:pPr>
              <a:t>05/05/69</a:t>
            </a:fld>
            <a:endParaRPr lang="th-T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BBBDA5-580D-3378-29B1-B9F3B1F8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418439-1DD2-E7B0-4939-AEB7B066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AC04-78A2-44F4-A711-26D65B159EB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732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5F160B-93F5-CED6-BB02-55F640CA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3E6D0-27EA-47D3-A766-7CBB96D58174}" type="datetimeFigureOut">
              <a:rPr lang="th-TH"/>
              <a:pPr>
                <a:defRPr/>
              </a:pPr>
              <a:t>05/05/69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27A442-1D34-5A9F-857E-E63811F38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1D9EC9-E2AB-9DDF-D228-F08F856B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6CB50-69C5-4AF5-9397-36C3E2E9244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2462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09EADA-6D12-F805-2867-49DCB1964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04749-97D6-4FCA-B0DC-7F52FA15621F}" type="datetimeFigureOut">
              <a:rPr lang="th-TH"/>
              <a:pPr>
                <a:defRPr/>
              </a:pPr>
              <a:t>05/05/69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E7DFCF-0436-DCDC-B981-E7BB6A4A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481958-08EC-8532-75CC-D5E29B79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BE57-CD43-42B2-8C35-73B7352AD1C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8918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DAA10-6F99-9BBE-83CC-8FEEED8E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AA7F5-5D93-491D-8330-F94065763F42}" type="datetimeFigureOut">
              <a:rPr lang="th-TH"/>
              <a:pPr>
                <a:defRPr/>
              </a:pPr>
              <a:t>05/05/69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7405E-428C-2B12-FD2E-22C535D9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BCAB8-B128-E762-E02F-2A875495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954C7-6623-4378-9A0D-70364DF2D88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470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2463A-7DE6-862A-7FCC-8AA0C46B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E3324-BB1E-4DF8-8AB1-D153C0DA7FBE}" type="datetimeFigureOut">
              <a:rPr lang="th-TH"/>
              <a:pPr>
                <a:defRPr/>
              </a:pPr>
              <a:t>05/05/69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AABCE-6143-C420-2532-36CF67EC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5818B-3FD6-D4D7-072B-227A6238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74C6-21CC-419A-96CC-CEC446082A2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83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3AE5-2C83-475C-98B3-8416D0CCE7A9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20085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0993-E810-48D4-B6DE-65DB6E28F629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21706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00E4-3E65-4C74-A41D-9D35A8E4670B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34318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924D-7992-4ECF-82BE-AAF3CC0901C9}" type="datetime1">
              <a:rPr lang="en-US" smtClean="0"/>
              <a:t>5/5/2026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48884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700-DBE2-430D-94C9-263F4181B450}" type="datetime1">
              <a:rPr lang="en-US" smtClean="0"/>
              <a:t>5/5/2026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1158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F005-8DD6-49C6-8461-F31444802A31}" type="datetime1">
              <a:rPr lang="en-US" smtClean="0"/>
              <a:t>5/5/2026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09929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3543-DF28-4A07-B1FD-6D6CC85F8758}" type="datetime1">
              <a:rPr lang="en-US" smtClean="0"/>
              <a:t>5/5/2026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39592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61D1-C9D0-4E2F-AB3C-EB790B3E3C81}" type="datetime1">
              <a:rPr lang="en-US" smtClean="0"/>
              <a:t>5/5/2026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33439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2D90-65BB-44E5-899A-C7629AB7D869}" type="datetime1">
              <a:rPr lang="en-US" smtClean="0"/>
              <a:t>5/5/2026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99729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16EF-CF70-4EB0-B2BA-758C29A8B318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022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3520-01FB-4483-9894-F0F55F061AE4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93144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815408" y="3559325"/>
            <a:ext cx="3168353" cy="3168353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3600">
              <a:solidFill>
                <a:prstClr val="white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0033" y="3803950"/>
            <a:ext cx="2679104" cy="26791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914400" indent="0">
              <a:buNone/>
              <a:defRPr sz="5603"/>
            </a:lvl2pPr>
            <a:lvl3pPr marL="1828800" indent="0">
              <a:buNone/>
              <a:defRPr sz="4800"/>
            </a:lvl3pPr>
            <a:lvl4pPr marL="2743200" indent="0">
              <a:buNone/>
              <a:defRPr sz="3998"/>
            </a:lvl4pPr>
            <a:lvl5pPr marL="3657600" indent="0">
              <a:buNone/>
              <a:defRPr sz="3998"/>
            </a:lvl5pPr>
            <a:lvl6pPr marL="4572000" indent="0">
              <a:buNone/>
              <a:defRPr sz="3998"/>
            </a:lvl6pPr>
            <a:lvl7pPr marL="5486400" indent="0">
              <a:buNone/>
              <a:defRPr sz="3998"/>
            </a:lvl7pPr>
            <a:lvl8pPr marL="6400800" indent="0">
              <a:buNone/>
              <a:defRPr sz="3998"/>
            </a:lvl8pPr>
            <a:lvl9pPr marL="7315200" indent="0">
              <a:buNone/>
              <a:defRPr sz="3998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991873" y="4408792"/>
            <a:ext cx="10296128" cy="115212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72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91873" y="5560919"/>
            <a:ext cx="10296128" cy="57606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8128964" y="3905909"/>
            <a:ext cx="1534866" cy="288000"/>
            <a:chOff x="7934433" y="3003797"/>
            <a:chExt cx="767433" cy="144000"/>
          </a:xfrm>
        </p:grpSpPr>
        <p:sp>
          <p:nvSpPr>
            <p:cNvPr id="8" name="Rectangle 7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3600">
                <a:solidFill>
                  <a:srgbClr val="A0C458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36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3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9441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5"/>
            <a:ext cx="18288003" cy="56405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1371600" rtl="0" eaLnBrk="1" fontAlgn="auto" latinLnBrk="1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defRPr sz="27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2528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09264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769312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239348" y="0"/>
            <a:ext cx="15048654" cy="17689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3F3F3F"/>
              </a:buClr>
              <a:buFont typeface="Arial" panose="020B0604020202020204"/>
              <a:buNone/>
              <a:defRPr sz="8798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indent="0">
              <a:spcBef>
                <a:spcPts val="0"/>
              </a:spcBef>
              <a:buNone/>
              <a:defRPr sz="3600"/>
            </a:lvl2pPr>
            <a:lvl3pPr lvl="2" indent="0">
              <a:spcBef>
                <a:spcPts val="0"/>
              </a:spcBef>
              <a:buNone/>
              <a:defRPr sz="3600"/>
            </a:lvl3pPr>
            <a:lvl4pPr lvl="3" indent="0">
              <a:spcBef>
                <a:spcPts val="0"/>
              </a:spcBef>
              <a:buNone/>
              <a:defRPr sz="3600"/>
            </a:lvl4pPr>
            <a:lvl5pPr lvl="4" indent="0">
              <a:spcBef>
                <a:spcPts val="0"/>
              </a:spcBef>
              <a:buNone/>
              <a:defRPr sz="3600"/>
            </a:lvl5pPr>
            <a:lvl6pPr lvl="5" indent="0">
              <a:spcBef>
                <a:spcPts val="0"/>
              </a:spcBef>
              <a:buNone/>
              <a:defRPr sz="3600"/>
            </a:lvl6pPr>
            <a:lvl7pPr lvl="6" indent="0">
              <a:spcBef>
                <a:spcPts val="0"/>
              </a:spcBef>
              <a:buNone/>
              <a:defRPr sz="3600"/>
            </a:lvl7pPr>
            <a:lvl8pPr lvl="7" indent="0">
              <a:spcBef>
                <a:spcPts val="0"/>
              </a:spcBef>
              <a:buNone/>
              <a:defRPr sz="3600"/>
            </a:lvl8pPr>
            <a:lvl9pPr lvl="8" indent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09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2C7A812E-A432-4B5E-BB3F-A8B7BB54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C953A3F-4481-47D6-982F-0D5EAFBD7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7FFDA15-F537-4546-BFD2-94A927C08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2196C-D17F-4AD6-A94C-A421E75A6A07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AD0F920-0A32-4EAE-9E2D-D3AE8A190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1136F04-5C8F-4184-8336-72B0B5830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78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2C7A812E-A432-4B5E-BB3F-A8B7BB54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C953A3F-4481-47D6-982F-0D5EAFBD7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7FFDA15-F537-4546-BFD2-94A927C08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2196C-D17F-4AD6-A94C-A421E75A6A07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AD0F920-0A32-4EAE-9E2D-D3AE8A190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1136F04-5C8F-4184-8336-72B0B5830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31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13378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54D28E6-A3C7-272E-6481-4E28FFBAAB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th-TH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8773380-7605-566E-A9B2-19A4FB8D9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th-TH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AE573-0CC3-5F98-19E0-6848CB436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FA7468-0859-4573-90C3-F1903BCBD429}" type="datetimeFigureOut">
              <a:rPr lang="th-TH"/>
              <a:pPr>
                <a:defRPr/>
              </a:pPr>
              <a:t>05/05/69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69986-F715-2923-D442-ED3BA45A2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779FD-D7D4-70C1-C960-C24309A7C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9445A8-35E2-43CD-B4A7-8C8A20B32A4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03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20574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27432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C1DC-176C-4D50-84F4-8610EA570386}" type="datetime1">
              <a:rPr lang="en-US" smtClean="0"/>
              <a:t>5/5/2026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/>
              <a:t>การประชุม กพว. ครั้งที่ 4/2565 วันอังคารที่ 26 เมษายน 2565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FFB5-A28C-4BFB-AE8C-B6D44DDA3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168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png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04F_9654CEEC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052_99CEF83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20EF_3AF743EF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5000"/>
          </a:blip>
          <a:srcRect t="7850" b="78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867400" y="7731284"/>
            <a:ext cx="373166" cy="1527016"/>
            <a:chOff x="0" y="0"/>
            <a:chExt cx="98282" cy="4021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282" cy="402177"/>
            </a:xfrm>
            <a:custGeom>
              <a:avLst/>
              <a:gdLst/>
              <a:ahLst/>
              <a:cxnLst/>
              <a:rect l="l" t="t" r="r" b="b"/>
              <a:pathLst>
                <a:path w="98282" h="402177">
                  <a:moveTo>
                    <a:pt x="0" y="0"/>
                  </a:moveTo>
                  <a:lnTo>
                    <a:pt x="98282" y="0"/>
                  </a:lnTo>
                  <a:lnTo>
                    <a:pt x="98282" y="402177"/>
                  </a:lnTo>
                  <a:lnTo>
                    <a:pt x="0" y="402177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665319" y="1015443"/>
            <a:ext cx="4070838" cy="1971373"/>
            <a:chOff x="0" y="0"/>
            <a:chExt cx="1072155" cy="38909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2155" cy="389094"/>
            </a:xfrm>
            <a:custGeom>
              <a:avLst/>
              <a:gdLst/>
              <a:ahLst/>
              <a:cxnLst/>
              <a:rect l="l" t="t" r="r" b="b"/>
              <a:pathLst>
                <a:path w="1072155" h="389094">
                  <a:moveTo>
                    <a:pt x="0" y="0"/>
                  </a:moveTo>
                  <a:lnTo>
                    <a:pt x="1072155" y="0"/>
                  </a:lnTo>
                  <a:lnTo>
                    <a:pt x="1072155" y="389094"/>
                  </a:lnTo>
                  <a:lnTo>
                    <a:pt x="0" y="3890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DD6444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2632567" y="6158955"/>
            <a:ext cx="3704653" cy="0"/>
          </a:xfrm>
          <a:prstGeom prst="line">
            <a:avLst/>
          </a:prstGeom>
          <a:ln w="47625" cap="flat">
            <a:solidFill>
              <a:srgbClr val="DD64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rot="7361">
            <a:off x="2656418" y="2013808"/>
            <a:ext cx="10008631" cy="0"/>
          </a:xfrm>
          <a:prstGeom prst="line">
            <a:avLst/>
          </a:prstGeom>
          <a:ln w="47625" cap="flat">
            <a:solidFill>
              <a:srgbClr val="DD64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rot="-5400000">
            <a:off x="555826" y="4079833"/>
            <a:ext cx="4201106" cy="0"/>
          </a:xfrm>
          <a:prstGeom prst="line">
            <a:avLst/>
          </a:prstGeom>
          <a:ln w="47625" cap="flat">
            <a:solidFill>
              <a:srgbClr val="DD64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E77B1C36-6A07-F5BD-7B09-BDC1A4061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924929"/>
            <a:ext cx="1554758" cy="2199190"/>
          </a:xfrm>
          <a:prstGeom prst="rect">
            <a:avLst/>
          </a:prstGeom>
        </p:spPr>
      </p:pic>
      <p:sp>
        <p:nvSpPr>
          <p:cNvPr id="18" name="Google Shape;156;p28">
            <a:extLst>
              <a:ext uri="{FF2B5EF4-FFF2-40B4-BE49-F238E27FC236}">
                <a16:creationId xmlns:a16="http://schemas.microsoft.com/office/drawing/2014/main" id="{D295925A-DAEB-74BF-2EF9-0A029D8CB5F0}"/>
              </a:ext>
            </a:extLst>
          </p:cNvPr>
          <p:cNvSpPr txBox="1">
            <a:spLocks/>
          </p:cNvSpPr>
          <p:nvPr/>
        </p:nvSpPr>
        <p:spPr>
          <a:xfrm>
            <a:off x="5867400" y="5457961"/>
            <a:ext cx="12268197" cy="1382069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lIns="121900" tIns="121900" rIns="121900" bIns="121900" rtlCol="0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  <a:spcBef>
                <a:spcPts val="0"/>
              </a:spcBef>
            </a:pPr>
            <a:r>
              <a:rPr lang="th-TH" sz="3900" b="1" dirty="0">
                <a:solidFill>
                  <a:srgbClr val="DD6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ความก้าวหน้าการดำเนินงานการพัฒนา</a:t>
            </a:r>
            <a:br>
              <a:rPr lang="th-TH" sz="3900" b="1" dirty="0">
                <a:solidFill>
                  <a:srgbClr val="DD6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3900" b="1" dirty="0">
                <a:solidFill>
                  <a:srgbClr val="DD6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ระบบเฝ้าระวังการส่งเสริมสุขภาพและอนามัยสิ่งแวดล้อม</a:t>
            </a:r>
          </a:p>
        </p:txBody>
      </p:sp>
      <p:sp>
        <p:nvSpPr>
          <p:cNvPr id="19" name="Google Shape;156;p28">
            <a:extLst>
              <a:ext uri="{FF2B5EF4-FFF2-40B4-BE49-F238E27FC236}">
                <a16:creationId xmlns:a16="http://schemas.microsoft.com/office/drawing/2014/main" id="{A5C15188-FF1C-75CC-B647-AC81E28B7D6F}"/>
              </a:ext>
            </a:extLst>
          </p:cNvPr>
          <p:cNvSpPr txBox="1">
            <a:spLocks/>
          </p:cNvSpPr>
          <p:nvPr/>
        </p:nvSpPr>
        <p:spPr>
          <a:xfrm>
            <a:off x="4283838" y="4526109"/>
            <a:ext cx="11054794" cy="947981"/>
          </a:xfrm>
          <a:prstGeom prst="rect">
            <a:avLst/>
          </a:prstGeom>
          <a:noFill/>
        </p:spPr>
        <p:txBody>
          <a:bodyPr spcFirstLastPara="1" vert="horz" lIns="121900" tIns="121900" rIns="121900" bIns="121900" rtlCol="0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  <a:spcBef>
                <a:spcPts val="0"/>
              </a:spcBef>
            </a:pP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การประชุม กพว. ครั้งที่ 3/256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9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0" name="Google Shape;155;p28">
            <a:extLst>
              <a:ext uri="{FF2B5EF4-FFF2-40B4-BE49-F238E27FC236}">
                <a16:creationId xmlns:a16="http://schemas.microsoft.com/office/drawing/2014/main" id="{91760EBD-AD6E-FD9B-74FC-D0EB0F0D4CC9}"/>
              </a:ext>
            </a:extLst>
          </p:cNvPr>
          <p:cNvSpPr txBox="1">
            <a:spLocks/>
          </p:cNvSpPr>
          <p:nvPr/>
        </p:nvSpPr>
        <p:spPr>
          <a:xfrm>
            <a:off x="6240566" y="7731284"/>
            <a:ext cx="12047433" cy="1437673"/>
          </a:xfrm>
          <a:prstGeom prst="rect">
            <a:avLst/>
          </a:prstGeom>
        </p:spPr>
        <p:txBody>
          <a:bodyPr spcFirstLastPara="1" vert="horz" lIns="121900" tIns="121900" rIns="121900" bIns="1219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h-TH" sz="2400" dirty="0">
                <a:latin typeface="Kanit" panose="00000500000000000000" pitchFamily="2" charset="-34"/>
                <a:ea typeface="+mj-ea"/>
                <a:cs typeface="Kanit" panose="00000500000000000000" pitchFamily="2" charset="-34"/>
              </a:rPr>
              <a:t> 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None/>
            </a:pPr>
            <a:br>
              <a:rPr lang="th-TH" sz="2400" dirty="0">
                <a:latin typeface="Kanit" panose="00000500000000000000" pitchFamily="2" charset="-34"/>
                <a:ea typeface="+mj-ea"/>
                <a:cs typeface="Kanit" panose="00000500000000000000" pitchFamily="2" charset="-34"/>
              </a:rPr>
            </a:br>
            <a:r>
              <a:rPr lang="th-TH" sz="2400" dirty="0">
                <a:latin typeface="Kanit" panose="00000500000000000000" pitchFamily="2" charset="-34"/>
                <a:ea typeface="+mj-ea"/>
                <a:cs typeface="Kanit" panose="00000500000000000000" pitchFamily="2" charset="-34"/>
              </a:rPr>
              <a:t>ผู้ช่วยเลขา คณะอนุกรรมการพัฒนาระบบเฝ้าระวังการส่งเสริมสุขภาพและอนามัยสิ่งแวดล้อม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7850" b="7850"/>
          <a:stretch>
            <a:fillRect/>
          </a:stretch>
        </p:blipFill>
        <p:spPr>
          <a:xfrm>
            <a:off x="-685800" y="140429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554516"/>
            <a:ext cx="373166" cy="1794966"/>
            <a:chOff x="0" y="0"/>
            <a:chExt cx="98282" cy="4727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282" cy="472748"/>
            </a:xfrm>
            <a:custGeom>
              <a:avLst/>
              <a:gdLst/>
              <a:ahLst/>
              <a:cxnLst/>
              <a:rect l="l" t="t" r="r" b="b"/>
              <a:pathLst>
                <a:path w="98282" h="472748">
                  <a:moveTo>
                    <a:pt x="0" y="0"/>
                  </a:moveTo>
                  <a:lnTo>
                    <a:pt x="98282" y="0"/>
                  </a:lnTo>
                  <a:lnTo>
                    <a:pt x="98282" y="472748"/>
                  </a:lnTo>
                  <a:lnTo>
                    <a:pt x="0" y="472748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292273" y="1916973"/>
            <a:ext cx="967027" cy="5127412"/>
            <a:chOff x="0" y="0"/>
            <a:chExt cx="254690" cy="13504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690" cy="1350430"/>
            </a:xfrm>
            <a:custGeom>
              <a:avLst/>
              <a:gdLst/>
              <a:ahLst/>
              <a:cxnLst/>
              <a:rect l="l" t="t" r="r" b="b"/>
              <a:pathLst>
                <a:path w="254690" h="1350430">
                  <a:moveTo>
                    <a:pt x="0" y="0"/>
                  </a:moveTo>
                  <a:lnTo>
                    <a:pt x="254690" y="0"/>
                  </a:lnTo>
                  <a:lnTo>
                    <a:pt x="254690" y="1350430"/>
                  </a:lnTo>
                  <a:lnTo>
                    <a:pt x="0" y="1350430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b="7766"/>
          <a:stretch>
            <a:fillRect/>
          </a:stretch>
        </p:blipFill>
        <p:spPr>
          <a:xfrm>
            <a:off x="7948341" y="1916973"/>
            <a:ext cx="8343931" cy="512741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65846" y="1348305"/>
            <a:ext cx="5069479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5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99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รายงานผลการดำเนินงาน</a:t>
            </a:r>
            <a:endParaRPr kumimoji="0" lang="en-US" sz="6699" b="0" i="0" u="none" strike="noStrike" kern="1200" cap="none" spc="0" normalizeH="0" baseline="0" noProof="0" dirty="0">
              <a:ln>
                <a:noFill/>
              </a:ln>
              <a:solidFill>
                <a:srgbClr val="DD6444"/>
              </a:solidFill>
              <a:effectLst/>
              <a:uLnTx/>
              <a:uFillTx/>
              <a:latin typeface="Kanit Medium" panose="00000600000000000000" pitchFamily="2" charset="-34"/>
              <a:ea typeface="+mn-ea"/>
              <a:cs typeface="Kanit Medium" panose="00000600000000000000" pitchFamily="2" charset="-3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5805" y="4100317"/>
            <a:ext cx="6622361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การเฝ้าระวังด้านส่งเสริมสุขภาพ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และอนามัยสิ่งแวดล้อม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dirty="0">
                <a:solidFill>
                  <a:prstClr val="black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รายหน่วยงาน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(1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 </a:t>
            </a:r>
            <a:r>
              <a:rPr kumimoji="0" lang="th-TH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ตุลาคม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 </a:t>
            </a:r>
            <a:r>
              <a:rPr kumimoji="0" lang="th-TH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68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 </a:t>
            </a:r>
            <a:r>
              <a:rPr kumimoji="0" lang="th-TH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–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 </a:t>
            </a:r>
            <a:r>
              <a:rPr kumimoji="0" lang="th-TH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30 เมษายน</a:t>
            </a:r>
            <a:r>
              <a:rPr lang="th-TH" sz="3600" spc="-40" dirty="0">
                <a:solidFill>
                  <a:prstClr val="black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69</a:t>
            </a:r>
            <a:r>
              <a:rPr kumimoji="0" lang="th-TH" sz="3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)</a:t>
            </a:r>
            <a:endParaRPr kumimoji="0" lang="en-US" sz="3600" b="0" i="0" u="none" strike="noStrike" kern="1200" cap="none" spc="-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918594" y="9508588"/>
            <a:ext cx="983781" cy="56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grid Heavy"/>
                <a:ea typeface="+mn-ea"/>
                <a:cs typeface="+mn-cs"/>
              </a:rPr>
              <a:t>02</a:t>
            </a:r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905DCBBF-5575-EED7-2AC2-24CADEB55F39}"/>
              </a:ext>
            </a:extLst>
          </p:cNvPr>
          <p:cNvGrpSpPr/>
          <p:nvPr/>
        </p:nvGrpSpPr>
        <p:grpSpPr>
          <a:xfrm>
            <a:off x="17487336" y="9346998"/>
            <a:ext cx="967027" cy="339828"/>
            <a:chOff x="0" y="0"/>
            <a:chExt cx="254690" cy="89502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F17AD545-14D8-2124-06BC-E07FAF5EFBCA}"/>
                </a:ext>
              </a:extLst>
            </p:cNvPr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22">
              <a:extLst>
                <a:ext uri="{FF2B5EF4-FFF2-40B4-BE49-F238E27FC236}">
                  <a16:creationId xmlns:a16="http://schemas.microsoft.com/office/drawing/2014/main" id="{8B06ED3B-8D2F-6583-F1C5-012187B36DE2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ตัวแทนท้ายกระดาษ 1">
            <a:extLst>
              <a:ext uri="{FF2B5EF4-FFF2-40B4-BE49-F238E27FC236}">
                <a16:creationId xmlns:a16="http://schemas.microsoft.com/office/drawing/2014/main" id="{2B62A115-8D40-D21C-FD53-FF4E35BAD5F5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781645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17" name="TextBox 46">
            <a:extLst>
              <a:ext uri="{FF2B5EF4-FFF2-40B4-BE49-F238E27FC236}">
                <a16:creationId xmlns:a16="http://schemas.microsoft.com/office/drawing/2014/main" id="{6C4B7980-471B-A263-A6BE-242E2F02B84C}"/>
              </a:ext>
            </a:extLst>
          </p:cNvPr>
          <p:cNvSpPr txBox="1"/>
          <p:nvPr/>
        </p:nvSpPr>
        <p:spPr>
          <a:xfrm>
            <a:off x="16275519" y="9220200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45"/>
              </a:lnSpc>
            </a:pPr>
            <a:r>
              <a:rPr lang="th-TH" sz="3500" dirty="0">
                <a:solidFill>
                  <a:srgbClr val="DD6444"/>
                </a:solidFill>
                <a:latin typeface="BoonTook" panose="02010105050000000000" pitchFamily="2" charset="-34"/>
                <a:cs typeface="BoonTook" panose="02010105050000000000" pitchFamily="2" charset="-34"/>
              </a:rPr>
              <a:t>13</a:t>
            </a:r>
            <a:endParaRPr lang="en-US" sz="3500" dirty="0">
              <a:solidFill>
                <a:srgbClr val="DD6444"/>
              </a:solidFill>
              <a:latin typeface="BoonTook" panose="02010105050000000000" pitchFamily="2" charset="-34"/>
              <a:cs typeface="BoonTook" panose="02010105050000000000" pitchFamily="2" charset="-34"/>
            </a:endParaRP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F19FA2FB-EFA4-DE16-36E1-18F77833523C}"/>
              </a:ext>
            </a:extLst>
          </p:cNvPr>
          <p:cNvSpPr/>
          <p:nvPr/>
        </p:nvSpPr>
        <p:spPr>
          <a:xfrm>
            <a:off x="12115800" y="498949"/>
            <a:ext cx="6186054" cy="979880"/>
          </a:xfrm>
          <a:prstGeom prst="rect">
            <a:avLst/>
          </a:prstGeom>
          <a:solidFill>
            <a:srgbClr val="FBAC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90C653FA-28E6-1211-D20B-B06F63A33AED}"/>
              </a:ext>
            </a:extLst>
          </p:cNvPr>
          <p:cNvSpPr txBox="1"/>
          <p:nvPr/>
        </p:nvSpPr>
        <p:spPr>
          <a:xfrm>
            <a:off x="11212963" y="541972"/>
            <a:ext cx="662236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เอกสารสนับสนุน</a:t>
            </a:r>
            <a:endParaRPr kumimoji="0" lang="en-US" sz="6000" b="0" i="0" u="none" strike="noStrike" kern="1200" cap="none" spc="-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EE6E1C62-13E7-91FC-0B11-EEDDD6FDC7B8}"/>
              </a:ext>
            </a:extLst>
          </p:cNvPr>
          <p:cNvSpPr txBox="1"/>
          <p:nvPr/>
        </p:nvSpPr>
        <p:spPr>
          <a:xfrm>
            <a:off x="345055" y="8296870"/>
            <a:ext cx="1536610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0" i="0" u="none" strike="noStrike" kern="1200" cap="none" spc="-4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*ตัวอย่างเอกสารสนับสนุนการรายงานรอบที่ผ่านมา</a:t>
            </a:r>
            <a:endParaRPr kumimoji="0" lang="en-US" sz="6000" b="0" i="0" u="none" strike="noStrike" kern="1200" cap="none" spc="-4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7850" b="78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-296575" y="2781300"/>
            <a:ext cx="17555875" cy="4205611"/>
          </a:xfrm>
          <a:custGeom>
            <a:avLst/>
            <a:gdLst/>
            <a:ahLst/>
            <a:cxnLst/>
            <a:rect l="l" t="t" r="r" b="b"/>
            <a:pathLst>
              <a:path w="4623770" h="1107651">
                <a:moveTo>
                  <a:pt x="0" y="0"/>
                </a:moveTo>
                <a:lnTo>
                  <a:pt x="4623770" y="0"/>
                </a:lnTo>
                <a:lnTo>
                  <a:pt x="4623770" y="1107651"/>
                </a:lnTo>
                <a:lnTo>
                  <a:pt x="0" y="1107651"/>
                </a:lnTo>
                <a:close/>
              </a:path>
            </a:pathLst>
          </a:custGeom>
          <a:solidFill>
            <a:srgbClr val="FA9265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141573" y="7241603"/>
            <a:ext cx="2495212" cy="911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8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grid Heavy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918594" y="9508588"/>
            <a:ext cx="983781" cy="56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grid Heavy"/>
                <a:ea typeface="+mn-ea"/>
                <a:cs typeface="+mn-cs"/>
              </a:rPr>
              <a:t>10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48541FC5-3F2B-558E-066A-406F0246FA70}"/>
              </a:ext>
            </a:extLst>
          </p:cNvPr>
          <p:cNvSpPr txBox="1"/>
          <p:nvPr/>
        </p:nvSpPr>
        <p:spPr>
          <a:xfrm>
            <a:off x="2590800" y="4229100"/>
            <a:ext cx="12877800" cy="117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2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สำนักส่งเสริมสุขภาพ</a:t>
            </a: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462C1C90-746C-CE84-8E87-348927F0DE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2638800" cy="18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20">
            <a:extLst>
              <a:ext uri="{FF2B5EF4-FFF2-40B4-BE49-F238E27FC236}">
                <a16:creationId xmlns:a16="http://schemas.microsoft.com/office/drawing/2014/main" id="{5EC2E020-CBBE-BDFE-A9CA-576CB48C9EE4}"/>
              </a:ext>
            </a:extLst>
          </p:cNvPr>
          <p:cNvGrpSpPr/>
          <p:nvPr/>
        </p:nvGrpSpPr>
        <p:grpSpPr>
          <a:xfrm>
            <a:off x="17487336" y="9346998"/>
            <a:ext cx="967027" cy="339828"/>
            <a:chOff x="0" y="0"/>
            <a:chExt cx="254690" cy="89502"/>
          </a:xfrm>
        </p:grpSpPr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C25AF5F0-02AF-2FB8-0EBC-089EC69D773E}"/>
                </a:ext>
              </a:extLst>
            </p:cNvPr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22">
              <a:extLst>
                <a:ext uri="{FF2B5EF4-FFF2-40B4-BE49-F238E27FC236}">
                  <a16:creationId xmlns:a16="http://schemas.microsoft.com/office/drawing/2014/main" id="{BB513E03-9D18-D2DE-CB0E-A2AED84E23D6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ตัวแทนท้ายกระดาษ 1">
            <a:extLst>
              <a:ext uri="{FF2B5EF4-FFF2-40B4-BE49-F238E27FC236}">
                <a16:creationId xmlns:a16="http://schemas.microsoft.com/office/drawing/2014/main" id="{4A947A42-40F2-FE9A-01A8-3AE0F317AE89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781645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11" name="TextBox 46">
            <a:extLst>
              <a:ext uri="{FF2B5EF4-FFF2-40B4-BE49-F238E27FC236}">
                <a16:creationId xmlns:a16="http://schemas.microsoft.com/office/drawing/2014/main" id="{AA049F1F-1A89-5F78-A7D5-44616A0984E5}"/>
              </a:ext>
            </a:extLst>
          </p:cNvPr>
          <p:cNvSpPr txBox="1"/>
          <p:nvPr/>
        </p:nvSpPr>
        <p:spPr>
          <a:xfrm>
            <a:off x="16275519" y="9220200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45"/>
              </a:lnSpc>
            </a:pPr>
            <a:r>
              <a:rPr lang="th-TH" sz="3500" dirty="0">
                <a:solidFill>
                  <a:srgbClr val="DD6444"/>
                </a:solidFill>
                <a:latin typeface="BoonTook" panose="02010105050000000000" pitchFamily="2" charset="-34"/>
                <a:cs typeface="BoonTook" panose="02010105050000000000" pitchFamily="2" charset="-34"/>
              </a:rPr>
              <a:t>3</a:t>
            </a:r>
            <a:r>
              <a:rPr lang="en-US" sz="3500" dirty="0">
                <a:solidFill>
                  <a:srgbClr val="DD6444"/>
                </a:solidFill>
                <a:latin typeface="BoonTook" panose="02010105050000000000" pitchFamily="2" charset="-34"/>
                <a:cs typeface="BoonTook" panose="02010105050000000000" pitchFamily="2" charset="-34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3522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A5B71693-902F-4044-B26A-3A5358E16D1C}"/>
              </a:ext>
            </a:extLst>
          </p:cNvPr>
          <p:cNvSpPr/>
          <p:nvPr/>
        </p:nvSpPr>
        <p:spPr>
          <a:xfrm>
            <a:off x="2" y="-1"/>
            <a:ext cx="18287999" cy="1472771"/>
          </a:xfrm>
          <a:prstGeom prst="rect">
            <a:avLst/>
          </a:prstGeom>
          <a:solidFill>
            <a:srgbClr val="FA926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CF46C9CA-6E7A-4365-9036-801D2BDD091D}"/>
              </a:ext>
            </a:extLst>
          </p:cNvPr>
          <p:cNvSpPr txBox="1"/>
          <p:nvPr/>
        </p:nvSpPr>
        <p:spPr>
          <a:xfrm>
            <a:off x="371960" y="213561"/>
            <a:ext cx="17544080" cy="1259208"/>
          </a:xfrm>
          <a:prstGeom prst="rect">
            <a:avLst/>
          </a:prstGeom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อัตราส่วนการตายมารดาไทย </a:t>
            </a:r>
          </a:p>
        </p:txBody>
      </p:sp>
      <p:sp>
        <p:nvSpPr>
          <p:cNvPr id="3" name="กล่องข้อความ 22">
            <a:extLst>
              <a:ext uri="{FF2B5EF4-FFF2-40B4-BE49-F238E27FC236}">
                <a16:creationId xmlns:a16="http://schemas.microsoft.com/office/drawing/2014/main" id="{CC280201-4551-18C3-C35F-1191F29E0B1D}"/>
              </a:ext>
            </a:extLst>
          </p:cNvPr>
          <p:cNvSpPr txBox="1"/>
          <p:nvPr/>
        </p:nvSpPr>
        <p:spPr>
          <a:xfrm>
            <a:off x="96828" y="9840235"/>
            <a:ext cx="909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จัดทำโดย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: </a:t>
            </a:r>
            <a:r>
              <a:rPr lang="th-TH" dirty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สำนักส่งเสริมสุขภาพ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ข้อมูล ณ เดือน ต.ค.68 – ม.ค.69</a:t>
            </a:r>
          </a:p>
        </p:txBody>
      </p:sp>
      <p:grpSp>
        <p:nvGrpSpPr>
          <p:cNvPr id="5" name="Group 20">
            <a:extLst>
              <a:ext uri="{FF2B5EF4-FFF2-40B4-BE49-F238E27FC236}">
                <a16:creationId xmlns:a16="http://schemas.microsoft.com/office/drawing/2014/main" id="{C4B882DB-18CE-5DDF-B397-CBEECCD76BDA}"/>
              </a:ext>
            </a:extLst>
          </p:cNvPr>
          <p:cNvGrpSpPr/>
          <p:nvPr/>
        </p:nvGrpSpPr>
        <p:grpSpPr>
          <a:xfrm>
            <a:off x="17487336" y="9346998"/>
            <a:ext cx="967027" cy="339828"/>
            <a:chOff x="0" y="0"/>
            <a:chExt cx="254690" cy="89502"/>
          </a:xfrm>
        </p:grpSpPr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550BE70D-F311-0F16-7535-AAEAC7F6AFEE}"/>
                </a:ext>
              </a:extLst>
            </p:cNvPr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7DDD939D-16EC-DB2A-1423-168E01A39E2A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ตัวแทนท้ายกระดาษ 1">
            <a:extLst>
              <a:ext uri="{FF2B5EF4-FFF2-40B4-BE49-F238E27FC236}">
                <a16:creationId xmlns:a16="http://schemas.microsoft.com/office/drawing/2014/main" id="{2AB70FAA-DD9D-955B-9F78-145A8B18BC4D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781645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10" name="TextBox 46">
            <a:extLst>
              <a:ext uri="{FF2B5EF4-FFF2-40B4-BE49-F238E27FC236}">
                <a16:creationId xmlns:a16="http://schemas.microsoft.com/office/drawing/2014/main" id="{05F683C6-C37D-2A07-69F6-78A431E5690A}"/>
              </a:ext>
            </a:extLst>
          </p:cNvPr>
          <p:cNvSpPr txBox="1"/>
          <p:nvPr/>
        </p:nvSpPr>
        <p:spPr>
          <a:xfrm>
            <a:off x="16275519" y="9220200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1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3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6DA37239-20E9-CA70-71E4-CF0687126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2638800" cy="18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64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BD63B0C-BE7E-3B2E-6F79-46D5A1362888}"/>
              </a:ext>
            </a:extLst>
          </p:cNvPr>
          <p:cNvGrpSpPr/>
          <p:nvPr/>
        </p:nvGrpSpPr>
        <p:grpSpPr>
          <a:xfrm>
            <a:off x="10351180" y="-38100"/>
            <a:ext cx="7936820" cy="1409699"/>
            <a:chOff x="-74612" y="-10031"/>
            <a:chExt cx="12266612" cy="799458"/>
          </a:xfrm>
          <a:solidFill>
            <a:srgbClr val="FA9265"/>
          </a:solidFill>
        </p:grpSpPr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A5B71693-902F-4044-B26A-3A5358E16D1C}"/>
                </a:ext>
              </a:extLst>
            </p:cNvPr>
            <p:cNvSpPr/>
            <p:nvPr/>
          </p:nvSpPr>
          <p:spPr>
            <a:xfrm>
              <a:off x="1" y="-1"/>
              <a:ext cx="12191999" cy="72043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CF46C9CA-6E7A-4365-9036-801D2BDD091D}"/>
                </a:ext>
              </a:extLst>
            </p:cNvPr>
            <p:cNvSpPr txBox="1"/>
            <p:nvPr/>
          </p:nvSpPr>
          <p:spPr>
            <a:xfrm>
              <a:off x="-74612" y="-10031"/>
              <a:ext cx="12191998" cy="799458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 anchor="ctr">
              <a:norm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ร้อยละสาเหตุการตายมารดาไทย</a:t>
              </a:r>
            </a:p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ระหว่างปีงบประมาณ 2566 กับ 2567 (ต.ค. – ธ.ค.66)</a:t>
              </a:r>
            </a:p>
          </p:txBody>
        </p:sp>
      </p:grpSp>
      <p:grpSp>
        <p:nvGrpSpPr>
          <p:cNvPr id="2" name="Group 20">
            <a:extLst>
              <a:ext uri="{FF2B5EF4-FFF2-40B4-BE49-F238E27FC236}">
                <a16:creationId xmlns:a16="http://schemas.microsoft.com/office/drawing/2014/main" id="{B719C244-8D0D-37F8-C8F6-636400619DAA}"/>
              </a:ext>
            </a:extLst>
          </p:cNvPr>
          <p:cNvGrpSpPr/>
          <p:nvPr/>
        </p:nvGrpSpPr>
        <p:grpSpPr>
          <a:xfrm>
            <a:off x="17487336" y="9554123"/>
            <a:ext cx="967027" cy="339828"/>
            <a:chOff x="0" y="0"/>
            <a:chExt cx="254690" cy="89502"/>
          </a:xfrm>
        </p:grpSpPr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D7DA84BC-5602-4AB8-60B0-68F8209FFB36}"/>
                </a:ext>
              </a:extLst>
            </p:cNvPr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CB138A85-DE4C-73EB-8DDC-8ABE38B238C2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ตัวแทนท้ายกระดาษ 1">
            <a:extLst>
              <a:ext uri="{FF2B5EF4-FFF2-40B4-BE49-F238E27FC236}">
                <a16:creationId xmlns:a16="http://schemas.microsoft.com/office/drawing/2014/main" id="{8EF4B426-FB2B-307B-02B0-6AF21EDF5D78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988770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10" name="TextBox 46">
            <a:extLst>
              <a:ext uri="{FF2B5EF4-FFF2-40B4-BE49-F238E27FC236}">
                <a16:creationId xmlns:a16="http://schemas.microsoft.com/office/drawing/2014/main" id="{69BC24ED-1D5C-F335-C818-6D6BBA9477DC}"/>
              </a:ext>
            </a:extLst>
          </p:cNvPr>
          <p:cNvSpPr txBox="1"/>
          <p:nvPr/>
        </p:nvSpPr>
        <p:spPr>
          <a:xfrm>
            <a:off x="16275519" y="9427325"/>
            <a:ext cx="983781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1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4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1CA48C-C78E-B293-C832-5F5E72C3E27D}"/>
              </a:ext>
            </a:extLst>
          </p:cNvPr>
          <p:cNvGrpSpPr/>
          <p:nvPr/>
        </p:nvGrpSpPr>
        <p:grpSpPr>
          <a:xfrm>
            <a:off x="11641126" y="8452665"/>
            <a:ext cx="238095" cy="653235"/>
            <a:chOff x="424827" y="8132399"/>
            <a:chExt cx="238095" cy="6532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E5A1574-4D63-4CD9-A6AE-109DCA3E9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351" y="8132399"/>
              <a:ext cx="219048" cy="22857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8669835-FE83-B606-7225-DA1682CAC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827" y="8547539"/>
              <a:ext cx="238095" cy="238095"/>
            </a:xfrm>
            <a:prstGeom prst="rect">
              <a:avLst/>
            </a:prstGeom>
          </p:spPr>
        </p:pic>
      </p:grpSp>
      <p:sp>
        <p:nvSpPr>
          <p:cNvPr id="15" name="กล่องข้อความ 22">
            <a:extLst>
              <a:ext uri="{FF2B5EF4-FFF2-40B4-BE49-F238E27FC236}">
                <a16:creationId xmlns:a16="http://schemas.microsoft.com/office/drawing/2014/main" id="{0DBB5CC3-D5AE-3E51-83B9-F632988A5214}"/>
              </a:ext>
            </a:extLst>
          </p:cNvPr>
          <p:cNvSpPr txBox="1"/>
          <p:nvPr/>
        </p:nvSpPr>
        <p:spPr>
          <a:xfrm>
            <a:off x="153141" y="9804104"/>
            <a:ext cx="909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จัดทำโดย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: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สำนักส่งเสริมสุขภาพ ข้อมูล ณ เดือน ต.ค.68 – ม.ค.69</a:t>
            </a:r>
          </a:p>
        </p:txBody>
      </p:sp>
      <p:sp>
        <p:nvSpPr>
          <p:cNvPr id="21" name="สี่เหลี่ยมผืนผ้า 16">
            <a:extLst>
              <a:ext uri="{FF2B5EF4-FFF2-40B4-BE49-F238E27FC236}">
                <a16:creationId xmlns:a16="http://schemas.microsoft.com/office/drawing/2014/main" id="{F93C85D7-7C75-70B3-F5C0-F3183C79CFA9}"/>
              </a:ext>
            </a:extLst>
          </p:cNvPr>
          <p:cNvSpPr/>
          <p:nvPr/>
        </p:nvSpPr>
        <p:spPr>
          <a:xfrm>
            <a:off x="-16817" y="0"/>
            <a:ext cx="10151417" cy="1259209"/>
          </a:xfrm>
          <a:prstGeom prst="rect">
            <a:avLst/>
          </a:prstGeom>
          <a:solidFill>
            <a:srgbClr val="FA926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26" name="กล่องข้อความ 17">
            <a:extLst>
              <a:ext uri="{FF2B5EF4-FFF2-40B4-BE49-F238E27FC236}">
                <a16:creationId xmlns:a16="http://schemas.microsoft.com/office/drawing/2014/main" id="{82B32B23-32BC-A13E-D9D8-5327FAE92687}"/>
              </a:ext>
            </a:extLst>
          </p:cNvPr>
          <p:cNvSpPr txBox="1"/>
          <p:nvPr/>
        </p:nvSpPr>
        <p:spPr>
          <a:xfrm>
            <a:off x="268543" y="52656"/>
            <a:ext cx="9797277" cy="125920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 fontScale="32500" lnSpcReduction="20000"/>
          </a:bodyPr>
          <a:lstStyle/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ตารางเปรียบเทียบอัตราส่วนการตายมารดาไทย</a:t>
            </a:r>
          </a:p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จำแนกรายเขตในช่วงเวลาเดียวกัน</a:t>
            </a:r>
          </a:p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ระหว่างปีงบประมาณ 2566 กับ 2567 (ต.ค. – ธ.ค.66)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71A3D6C-076C-8DB7-DAF0-827CC8AFC1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1916779" cy="13074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36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BD63B0C-BE7E-3B2E-6F79-46D5A1362888}"/>
              </a:ext>
            </a:extLst>
          </p:cNvPr>
          <p:cNvGrpSpPr/>
          <p:nvPr/>
        </p:nvGrpSpPr>
        <p:grpSpPr>
          <a:xfrm>
            <a:off x="2" y="-15047"/>
            <a:ext cx="18287999" cy="1259208"/>
            <a:chOff x="1" y="-10031"/>
            <a:chExt cx="12191999" cy="839472"/>
          </a:xfrm>
          <a:solidFill>
            <a:srgbClr val="FA9265"/>
          </a:solidFill>
        </p:grpSpPr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A5B71693-902F-4044-B26A-3A5358E16D1C}"/>
                </a:ext>
              </a:extLst>
            </p:cNvPr>
            <p:cNvSpPr/>
            <p:nvPr/>
          </p:nvSpPr>
          <p:spPr>
            <a:xfrm>
              <a:off x="1" y="-1"/>
              <a:ext cx="12191999" cy="72043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CF46C9CA-6E7A-4365-9036-801D2BDD091D}"/>
                </a:ext>
              </a:extLst>
            </p:cNvPr>
            <p:cNvSpPr txBox="1"/>
            <p:nvPr/>
          </p:nvSpPr>
          <p:spPr>
            <a:xfrm>
              <a:off x="247973" y="-10031"/>
              <a:ext cx="11696053" cy="83947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 anchor="ctr">
              <a:norm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วิเคราะห์สาเหตุการตายมารดาไทย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endParaRPr>
            </a:p>
          </p:txBody>
        </p:sp>
      </p:grpSp>
      <p:grpSp>
        <p:nvGrpSpPr>
          <p:cNvPr id="2" name="Group 20">
            <a:extLst>
              <a:ext uri="{FF2B5EF4-FFF2-40B4-BE49-F238E27FC236}">
                <a16:creationId xmlns:a16="http://schemas.microsoft.com/office/drawing/2014/main" id="{B719C244-8D0D-37F8-C8F6-636400619DAA}"/>
              </a:ext>
            </a:extLst>
          </p:cNvPr>
          <p:cNvGrpSpPr/>
          <p:nvPr/>
        </p:nvGrpSpPr>
        <p:grpSpPr>
          <a:xfrm>
            <a:off x="17487336" y="9554123"/>
            <a:ext cx="967027" cy="339828"/>
            <a:chOff x="0" y="0"/>
            <a:chExt cx="254690" cy="89502"/>
          </a:xfrm>
        </p:grpSpPr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D7DA84BC-5602-4AB8-60B0-68F8209FFB36}"/>
                </a:ext>
              </a:extLst>
            </p:cNvPr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CB138A85-DE4C-73EB-8DDC-8ABE38B238C2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ตัวแทนท้ายกระดาษ 1">
            <a:extLst>
              <a:ext uri="{FF2B5EF4-FFF2-40B4-BE49-F238E27FC236}">
                <a16:creationId xmlns:a16="http://schemas.microsoft.com/office/drawing/2014/main" id="{8EF4B426-FB2B-307B-02B0-6AF21EDF5D78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988770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10" name="TextBox 46">
            <a:extLst>
              <a:ext uri="{FF2B5EF4-FFF2-40B4-BE49-F238E27FC236}">
                <a16:creationId xmlns:a16="http://schemas.microsoft.com/office/drawing/2014/main" id="{69BC24ED-1D5C-F335-C818-6D6BBA9477DC}"/>
              </a:ext>
            </a:extLst>
          </p:cNvPr>
          <p:cNvSpPr txBox="1"/>
          <p:nvPr/>
        </p:nvSpPr>
        <p:spPr>
          <a:xfrm>
            <a:off x="16275519" y="9427325"/>
            <a:ext cx="983781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1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A7E696-2092-36EC-78E7-37C605FDF3A0}"/>
              </a:ext>
            </a:extLst>
          </p:cNvPr>
          <p:cNvGrpSpPr/>
          <p:nvPr/>
        </p:nvGrpSpPr>
        <p:grpSpPr>
          <a:xfrm>
            <a:off x="133865" y="8654697"/>
            <a:ext cx="238095" cy="899426"/>
            <a:chOff x="424827" y="8132399"/>
            <a:chExt cx="238095" cy="8994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807D726-B5D1-2698-6AEF-8FAA353CE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351" y="8132399"/>
              <a:ext cx="219048" cy="22857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0EEC06D-E949-8C39-EFB4-D4C22BF31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827" y="8793730"/>
              <a:ext cx="238095" cy="238095"/>
            </a:xfrm>
            <a:prstGeom prst="rect">
              <a:avLst/>
            </a:prstGeom>
          </p:spPr>
        </p:pic>
      </p:grpSp>
      <p:sp>
        <p:nvSpPr>
          <p:cNvPr id="15" name="กล่องข้อความ 22">
            <a:extLst>
              <a:ext uri="{FF2B5EF4-FFF2-40B4-BE49-F238E27FC236}">
                <a16:creationId xmlns:a16="http://schemas.microsoft.com/office/drawing/2014/main" id="{0DBB5CC3-D5AE-3E51-83B9-F632988A5214}"/>
              </a:ext>
            </a:extLst>
          </p:cNvPr>
          <p:cNvSpPr txBox="1"/>
          <p:nvPr/>
        </p:nvSpPr>
        <p:spPr>
          <a:xfrm>
            <a:off x="96828" y="9840235"/>
            <a:ext cx="909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จัดทำโดย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: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สำนักส่งเสริมสุขภาพ ข้อมูล ณ เดือน ต.ค.68 – ม.ค.69</a:t>
            </a:r>
          </a:p>
        </p:txBody>
      </p:sp>
      <p:sp>
        <p:nvSpPr>
          <p:cNvPr id="46" name="สี่เหลี่ยมผืนผ้า 42">
            <a:extLst>
              <a:ext uri="{FF2B5EF4-FFF2-40B4-BE49-F238E27FC236}">
                <a16:creationId xmlns:a16="http://schemas.microsoft.com/office/drawing/2014/main" id="{02845BB0-CCD2-569C-3E9A-0A982A73F1E3}"/>
              </a:ext>
            </a:extLst>
          </p:cNvPr>
          <p:cNvSpPr/>
          <p:nvPr/>
        </p:nvSpPr>
        <p:spPr>
          <a:xfrm>
            <a:off x="10955212" y="1146689"/>
            <a:ext cx="7235960" cy="1031603"/>
          </a:xfrm>
          <a:prstGeom prst="rect">
            <a:avLst/>
          </a:prstGeom>
          <a:solidFill>
            <a:srgbClr val="F5DB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delay 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ที่สัมพันธ์กับการตายของมารดา</a:t>
            </a:r>
          </a:p>
        </p:txBody>
      </p:sp>
      <p:sp>
        <p:nvSpPr>
          <p:cNvPr id="93" name="สี่เหลี่ยมผืนผ้า 42">
            <a:extLst>
              <a:ext uri="{FF2B5EF4-FFF2-40B4-BE49-F238E27FC236}">
                <a16:creationId xmlns:a16="http://schemas.microsoft.com/office/drawing/2014/main" id="{0033FD25-2491-5BDE-369C-8A80BDD7739C}"/>
              </a:ext>
            </a:extLst>
          </p:cNvPr>
          <p:cNvSpPr/>
          <p:nvPr/>
        </p:nvSpPr>
        <p:spPr>
          <a:xfrm>
            <a:off x="96828" y="1146689"/>
            <a:ext cx="10486423" cy="1031603"/>
          </a:xfrm>
          <a:prstGeom prst="rect">
            <a:avLst/>
          </a:prstGeom>
          <a:solidFill>
            <a:srgbClr val="F5DB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ร้อยละสาเหตุการตายมารดาไทยจำแนกตาม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ICD-MM : WHO 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144D5BE-235B-8002-13BC-37C3C4A5D0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2145379" cy="14634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0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BD63B0C-BE7E-3B2E-6F79-46D5A1362888}"/>
              </a:ext>
            </a:extLst>
          </p:cNvPr>
          <p:cNvGrpSpPr/>
          <p:nvPr/>
        </p:nvGrpSpPr>
        <p:grpSpPr>
          <a:xfrm>
            <a:off x="2" y="-15048"/>
            <a:ext cx="18287999" cy="1259208"/>
            <a:chOff x="1" y="-10031"/>
            <a:chExt cx="12191999" cy="839472"/>
          </a:xfrm>
          <a:solidFill>
            <a:srgbClr val="FA9265"/>
          </a:solidFill>
        </p:grpSpPr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A5B71693-902F-4044-B26A-3A5358E16D1C}"/>
                </a:ext>
              </a:extLst>
            </p:cNvPr>
            <p:cNvSpPr/>
            <p:nvPr/>
          </p:nvSpPr>
          <p:spPr>
            <a:xfrm>
              <a:off x="1" y="-1"/>
              <a:ext cx="12191999" cy="72043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CF46C9CA-6E7A-4365-9036-801D2BDD091D}"/>
                </a:ext>
              </a:extLst>
            </p:cNvPr>
            <p:cNvSpPr txBox="1"/>
            <p:nvPr/>
          </p:nvSpPr>
          <p:spPr>
            <a:xfrm>
              <a:off x="1270000" y="-10031"/>
              <a:ext cx="10674026" cy="83947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 anchor="ctr">
              <a:norm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ร้อยละสาเหตุการตายมารดาทางตรง ทางอ้อม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 </a:t>
              </a:r>
              <a:r>
                <a:rPr kumimoji="0" lang="th-TH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6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 </a:t>
              </a:r>
              <a:r>
                <a:rPr kumimoji="0" lang="th-TH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ปีย้อนหลัง (2560-2569)</a:t>
              </a:r>
            </a:p>
          </p:txBody>
        </p:sp>
      </p:grpSp>
      <p:grpSp>
        <p:nvGrpSpPr>
          <p:cNvPr id="2" name="Group 20">
            <a:extLst>
              <a:ext uri="{FF2B5EF4-FFF2-40B4-BE49-F238E27FC236}">
                <a16:creationId xmlns:a16="http://schemas.microsoft.com/office/drawing/2014/main" id="{B719C244-8D0D-37F8-C8F6-636400619DAA}"/>
              </a:ext>
            </a:extLst>
          </p:cNvPr>
          <p:cNvGrpSpPr/>
          <p:nvPr/>
        </p:nvGrpSpPr>
        <p:grpSpPr>
          <a:xfrm>
            <a:off x="17487336" y="9554123"/>
            <a:ext cx="967027" cy="339828"/>
            <a:chOff x="0" y="0"/>
            <a:chExt cx="254690" cy="89502"/>
          </a:xfrm>
        </p:grpSpPr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D7DA84BC-5602-4AB8-60B0-68F8209FFB36}"/>
                </a:ext>
              </a:extLst>
            </p:cNvPr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CB138A85-DE4C-73EB-8DDC-8ABE38B238C2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ตัวแทนท้ายกระดาษ 1">
            <a:extLst>
              <a:ext uri="{FF2B5EF4-FFF2-40B4-BE49-F238E27FC236}">
                <a16:creationId xmlns:a16="http://schemas.microsoft.com/office/drawing/2014/main" id="{8EF4B426-FB2B-307B-02B0-6AF21EDF5D78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988770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10" name="TextBox 46">
            <a:extLst>
              <a:ext uri="{FF2B5EF4-FFF2-40B4-BE49-F238E27FC236}">
                <a16:creationId xmlns:a16="http://schemas.microsoft.com/office/drawing/2014/main" id="{69BC24ED-1D5C-F335-C818-6D6BBA9477DC}"/>
              </a:ext>
            </a:extLst>
          </p:cNvPr>
          <p:cNvSpPr txBox="1"/>
          <p:nvPr/>
        </p:nvSpPr>
        <p:spPr>
          <a:xfrm>
            <a:off x="16275519" y="9427325"/>
            <a:ext cx="983781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1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6</a:t>
            </a:r>
          </a:p>
        </p:txBody>
      </p:sp>
      <p:sp>
        <p:nvSpPr>
          <p:cNvPr id="15" name="กล่องข้อความ 22">
            <a:extLst>
              <a:ext uri="{FF2B5EF4-FFF2-40B4-BE49-F238E27FC236}">
                <a16:creationId xmlns:a16="http://schemas.microsoft.com/office/drawing/2014/main" id="{0DBB5CC3-D5AE-3E51-83B9-F632988A5214}"/>
              </a:ext>
            </a:extLst>
          </p:cNvPr>
          <p:cNvSpPr txBox="1"/>
          <p:nvPr/>
        </p:nvSpPr>
        <p:spPr>
          <a:xfrm>
            <a:off x="96828" y="9840235"/>
            <a:ext cx="909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จัดทำโดย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: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สำนักส่งเสริมสุขภาพ ข้อมูล ณ เดือน ต.ค.68 – ม.ค.69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0B800CA-445A-1B34-4991-6E2F115259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2145379" cy="14634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473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BD63B0C-BE7E-3B2E-6F79-46D5A1362888}"/>
              </a:ext>
            </a:extLst>
          </p:cNvPr>
          <p:cNvGrpSpPr/>
          <p:nvPr/>
        </p:nvGrpSpPr>
        <p:grpSpPr>
          <a:xfrm>
            <a:off x="2" y="-4"/>
            <a:ext cx="18287999" cy="1471444"/>
            <a:chOff x="1" y="-2"/>
            <a:chExt cx="12191999" cy="980962"/>
          </a:xfrm>
          <a:solidFill>
            <a:srgbClr val="FA9265"/>
          </a:solidFill>
        </p:grpSpPr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A5B71693-902F-4044-B26A-3A5358E16D1C}"/>
                </a:ext>
              </a:extLst>
            </p:cNvPr>
            <p:cNvSpPr/>
            <p:nvPr/>
          </p:nvSpPr>
          <p:spPr>
            <a:xfrm>
              <a:off x="1" y="-2"/>
              <a:ext cx="12191999" cy="89265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CF46C9CA-6E7A-4365-9036-801D2BDD091D}"/>
                </a:ext>
              </a:extLst>
            </p:cNvPr>
            <p:cNvSpPr txBox="1"/>
            <p:nvPr/>
          </p:nvSpPr>
          <p:spPr>
            <a:xfrm>
              <a:off x="1371600" y="141488"/>
              <a:ext cx="10572426" cy="83947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 anchor="ctr">
              <a:normAutofit fontScale="85000" lnSpcReduction="20000"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ร้อยละสาเหตุพื้นฐานของการเสียชีวิตในระหว่างตั้งครรภ์ คลอด หลังคลอด</a:t>
              </a:r>
            </a:p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จำแนกตาม 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WHO (ICD-MM)</a:t>
              </a:r>
              <a:r>
                <a:rPr kumimoji="0" lang="th-TH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 6 ปีย้อนหลัง (2560-2566)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endParaRPr>
            </a:p>
          </p:txBody>
        </p:sp>
      </p:grpSp>
      <p:grpSp>
        <p:nvGrpSpPr>
          <p:cNvPr id="2" name="Group 20">
            <a:extLst>
              <a:ext uri="{FF2B5EF4-FFF2-40B4-BE49-F238E27FC236}">
                <a16:creationId xmlns:a16="http://schemas.microsoft.com/office/drawing/2014/main" id="{B719C244-8D0D-37F8-C8F6-636400619DAA}"/>
              </a:ext>
            </a:extLst>
          </p:cNvPr>
          <p:cNvGrpSpPr/>
          <p:nvPr/>
        </p:nvGrpSpPr>
        <p:grpSpPr>
          <a:xfrm>
            <a:off x="17487336" y="9554123"/>
            <a:ext cx="967027" cy="339828"/>
            <a:chOff x="0" y="0"/>
            <a:chExt cx="254690" cy="89502"/>
          </a:xfrm>
        </p:grpSpPr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D7DA84BC-5602-4AB8-60B0-68F8209FFB36}"/>
                </a:ext>
              </a:extLst>
            </p:cNvPr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CB138A85-DE4C-73EB-8DDC-8ABE38B238C2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ตัวแทนท้ายกระดาษ 1">
            <a:extLst>
              <a:ext uri="{FF2B5EF4-FFF2-40B4-BE49-F238E27FC236}">
                <a16:creationId xmlns:a16="http://schemas.microsoft.com/office/drawing/2014/main" id="{8EF4B426-FB2B-307B-02B0-6AF21EDF5D78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988770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10" name="TextBox 46">
            <a:extLst>
              <a:ext uri="{FF2B5EF4-FFF2-40B4-BE49-F238E27FC236}">
                <a16:creationId xmlns:a16="http://schemas.microsoft.com/office/drawing/2014/main" id="{69BC24ED-1D5C-F335-C818-6D6BBA9477DC}"/>
              </a:ext>
            </a:extLst>
          </p:cNvPr>
          <p:cNvSpPr txBox="1"/>
          <p:nvPr/>
        </p:nvSpPr>
        <p:spPr>
          <a:xfrm>
            <a:off x="16275519" y="9427325"/>
            <a:ext cx="983781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1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7</a:t>
            </a:r>
          </a:p>
        </p:txBody>
      </p:sp>
      <p:sp>
        <p:nvSpPr>
          <p:cNvPr id="15" name="กล่องข้อความ 22">
            <a:extLst>
              <a:ext uri="{FF2B5EF4-FFF2-40B4-BE49-F238E27FC236}">
                <a16:creationId xmlns:a16="http://schemas.microsoft.com/office/drawing/2014/main" id="{0DBB5CC3-D5AE-3E51-83B9-F632988A5214}"/>
              </a:ext>
            </a:extLst>
          </p:cNvPr>
          <p:cNvSpPr txBox="1"/>
          <p:nvPr/>
        </p:nvSpPr>
        <p:spPr>
          <a:xfrm>
            <a:off x="157903" y="9893951"/>
            <a:ext cx="909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จัดทำโดย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: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สำนักส่งเสริมสุขภาพ ข้อมูล ณ เดือน ต.ค.68 – ม.ค.69</a:t>
            </a:r>
          </a:p>
        </p:txBody>
      </p:sp>
      <p:sp>
        <p:nvSpPr>
          <p:cNvPr id="3" name="กล่องข้อความ 22">
            <a:extLst>
              <a:ext uri="{FF2B5EF4-FFF2-40B4-BE49-F238E27FC236}">
                <a16:creationId xmlns:a16="http://schemas.microsoft.com/office/drawing/2014/main" id="{A5051030-45FC-1261-E920-7B1EA6C91899}"/>
              </a:ext>
            </a:extLst>
          </p:cNvPr>
          <p:cNvSpPr txBox="1"/>
          <p:nvPr/>
        </p:nvSpPr>
        <p:spPr>
          <a:xfrm>
            <a:off x="152400" y="9427325"/>
            <a:ext cx="1203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หมายเหตุ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: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หญิงตั้งครรภ์เสียชีวิตจากโรคติดเชื้อ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Covid-19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ปี 2564 – 2566 คิดเป็นร้อยละ 38, 12, และ2 ตามลำดับ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2EFF7AC-557C-129A-D1E8-5EB241BA60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2145379" cy="14634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59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BD63B0C-BE7E-3B2E-6F79-46D5A1362888}"/>
              </a:ext>
            </a:extLst>
          </p:cNvPr>
          <p:cNvGrpSpPr/>
          <p:nvPr/>
        </p:nvGrpSpPr>
        <p:grpSpPr>
          <a:xfrm>
            <a:off x="2" y="-190500"/>
            <a:ext cx="18287999" cy="2052638"/>
            <a:chOff x="1" y="-81786"/>
            <a:chExt cx="12191999" cy="839472"/>
          </a:xfrm>
          <a:solidFill>
            <a:srgbClr val="FA9265"/>
          </a:solidFill>
        </p:grpSpPr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A5B71693-902F-4044-B26A-3A5358E16D1C}"/>
                </a:ext>
              </a:extLst>
            </p:cNvPr>
            <p:cNvSpPr/>
            <p:nvPr/>
          </p:nvSpPr>
          <p:spPr>
            <a:xfrm>
              <a:off x="1" y="-1"/>
              <a:ext cx="12191999" cy="63597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CF46C9CA-6E7A-4365-9036-801D2BDD091D}"/>
                </a:ext>
              </a:extLst>
            </p:cNvPr>
            <p:cNvSpPr txBox="1"/>
            <p:nvPr/>
          </p:nvSpPr>
          <p:spPr>
            <a:xfrm>
              <a:off x="1168400" y="-81786"/>
              <a:ext cx="11023598" cy="83947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 anchor="ctr">
              <a:norm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ร้อยละสาเหตุพื้นฐานของการเสียชีวิตในระหว่างตั้งครรภ์ คลอด หลังคลอด</a:t>
              </a:r>
            </a:p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จำแนกตาม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WHO (ICD-MM)</a:t>
              </a:r>
              <a:r>
                <a:rPr kumimoji="0" lang="th-TH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 6 ปีย้อนหลัง (2560-2566)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endParaRPr>
            </a:p>
          </p:txBody>
        </p:sp>
      </p:grpSp>
      <p:grpSp>
        <p:nvGrpSpPr>
          <p:cNvPr id="2" name="Group 20">
            <a:extLst>
              <a:ext uri="{FF2B5EF4-FFF2-40B4-BE49-F238E27FC236}">
                <a16:creationId xmlns:a16="http://schemas.microsoft.com/office/drawing/2014/main" id="{B719C244-8D0D-37F8-C8F6-636400619DAA}"/>
              </a:ext>
            </a:extLst>
          </p:cNvPr>
          <p:cNvGrpSpPr/>
          <p:nvPr/>
        </p:nvGrpSpPr>
        <p:grpSpPr>
          <a:xfrm>
            <a:off x="17487336" y="9554123"/>
            <a:ext cx="967027" cy="339828"/>
            <a:chOff x="0" y="0"/>
            <a:chExt cx="254690" cy="89502"/>
          </a:xfrm>
        </p:grpSpPr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D7DA84BC-5602-4AB8-60B0-68F8209FFB36}"/>
                </a:ext>
              </a:extLst>
            </p:cNvPr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CB138A85-DE4C-73EB-8DDC-8ABE38B238C2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ตัวแทนท้ายกระดาษ 1">
            <a:extLst>
              <a:ext uri="{FF2B5EF4-FFF2-40B4-BE49-F238E27FC236}">
                <a16:creationId xmlns:a16="http://schemas.microsoft.com/office/drawing/2014/main" id="{8EF4B426-FB2B-307B-02B0-6AF21EDF5D78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988770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10" name="TextBox 46">
            <a:extLst>
              <a:ext uri="{FF2B5EF4-FFF2-40B4-BE49-F238E27FC236}">
                <a16:creationId xmlns:a16="http://schemas.microsoft.com/office/drawing/2014/main" id="{69BC24ED-1D5C-F335-C818-6D6BBA9477DC}"/>
              </a:ext>
            </a:extLst>
          </p:cNvPr>
          <p:cNvSpPr txBox="1"/>
          <p:nvPr/>
        </p:nvSpPr>
        <p:spPr>
          <a:xfrm>
            <a:off x="16275519" y="9427325"/>
            <a:ext cx="983781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1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8</a:t>
            </a:r>
          </a:p>
        </p:txBody>
      </p:sp>
      <p:sp>
        <p:nvSpPr>
          <p:cNvPr id="15" name="กล่องข้อความ 22">
            <a:extLst>
              <a:ext uri="{FF2B5EF4-FFF2-40B4-BE49-F238E27FC236}">
                <a16:creationId xmlns:a16="http://schemas.microsoft.com/office/drawing/2014/main" id="{0DBB5CC3-D5AE-3E51-83B9-F632988A5214}"/>
              </a:ext>
            </a:extLst>
          </p:cNvPr>
          <p:cNvSpPr txBox="1"/>
          <p:nvPr/>
        </p:nvSpPr>
        <p:spPr>
          <a:xfrm>
            <a:off x="157903" y="9893951"/>
            <a:ext cx="909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จัดทำโดย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: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สำนักส่งเสริมสุขภาพ ข้อมูล ณ เดือน ต.ค.68 – ม.ค.69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BFB2C72-0FA8-D2CC-0E4D-99EBE1405E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2145379" cy="14634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158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7"/>
          <p:cNvGrpSpPr/>
          <p:nvPr/>
        </p:nvGrpSpPr>
        <p:grpSpPr>
          <a:xfrm>
            <a:off x="52899" y="1"/>
            <a:ext cx="18283561" cy="10076687"/>
            <a:chOff x="-74489" y="24384"/>
            <a:chExt cx="12300648" cy="6717791"/>
          </a:xfrm>
        </p:grpSpPr>
        <p:graphicFrame>
          <p:nvGraphicFramePr>
            <p:cNvPr id="300" name="Google Shape;300;p7"/>
            <p:cNvGraphicFramePr/>
            <p:nvPr/>
          </p:nvGraphicFramePr>
          <p:xfrm>
            <a:off x="426749" y="1029331"/>
            <a:ext cx="5498563" cy="57128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1" name="Google Shape;301;p7"/>
            <p:cNvSpPr txBox="1"/>
            <p:nvPr/>
          </p:nvSpPr>
          <p:spPr>
            <a:xfrm>
              <a:off x="-74489" y="5748264"/>
              <a:ext cx="12300648" cy="437002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137138" tIns="68550" rIns="137138" bIns="68550" anchor="t" anchorCtr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anit" panose="00000500000000000000" pitchFamily="2" charset="-34"/>
                  <a:ea typeface="Taviraj Medium"/>
                  <a:cs typeface="Kanit" panose="00000500000000000000" pitchFamily="2" charset="-34"/>
                  <a:sym typeface="Taviraj Medium"/>
                </a:rPr>
                <a:t>จำนวนมารดาตายเดือน ตุลาคม 2562 – กันยายน 2563 รวมทั้งสิ้น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anit" panose="00000500000000000000" pitchFamily="2" charset="-34"/>
                  <a:ea typeface="Taviraj Medium"/>
                  <a:cs typeface="Kanit" panose="00000500000000000000" pitchFamily="2" charset="-34"/>
                  <a:sym typeface="Taviraj Medium"/>
                </a:rPr>
                <a:t>118</a:t>
              </a: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anit" panose="00000500000000000000" pitchFamily="2" charset="-34"/>
                  <a:ea typeface="Taviraj Medium"/>
                  <a:cs typeface="Kanit" panose="00000500000000000000" pitchFamily="2" charset="-34"/>
                  <a:sym typeface="Taviraj Medium"/>
                </a:rPr>
                <a:t> ราย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it" panose="00000500000000000000" pitchFamily="2" charset="-34"/>
                <a:ea typeface="Taviraj Medium"/>
                <a:cs typeface="Kanit" panose="00000500000000000000" pitchFamily="2" charset="-34"/>
                <a:sym typeface="Taviraj Medium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466140" y="853824"/>
              <a:ext cx="5498563" cy="1005090"/>
            </a:xfrm>
            <a:prstGeom prst="roundRect">
              <a:avLst>
                <a:gd name="adj" fmla="val 338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Tx/>
                <a:buNone/>
                <a:tabLst/>
                <a:defRPr/>
              </a:pPr>
              <a:r>
                <a:rPr kumimoji="0" lang="th-TH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anit" panose="00000500000000000000" pitchFamily="2" charset="-34"/>
                  <a:ea typeface="Taviraj Medium"/>
                  <a:cs typeface="Kanit" panose="00000500000000000000" pitchFamily="2" charset="-34"/>
                  <a:sym typeface="Taviraj Medium"/>
                </a:rPr>
                <a:t>ร้อยละสาเหตุการตายมารดา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it" panose="00000500000000000000" pitchFamily="2" charset="-34"/>
                <a:ea typeface="Taviraj Medium"/>
                <a:cs typeface="Kanit" panose="00000500000000000000" pitchFamily="2" charset="-34"/>
                <a:sym typeface="Taviraj Medium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10582656" y="24384"/>
              <a:ext cx="1609344" cy="121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6220734" y="863854"/>
              <a:ext cx="5715233" cy="1005090"/>
            </a:xfrm>
            <a:prstGeom prst="roundRect">
              <a:avLst>
                <a:gd name="adj" fmla="val 338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th-TH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anit" panose="00000500000000000000" pitchFamily="2" charset="-34"/>
                  <a:ea typeface="Taviraj Medium"/>
                  <a:cs typeface="Kanit" panose="00000500000000000000" pitchFamily="2" charset="-34"/>
                  <a:sym typeface="Taviraj Medium"/>
                </a:rPr>
                <a:t>   ร้อยละสาเหตุการตายมารดา</a:t>
              </a:r>
            </a:p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th-TH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anit" panose="00000500000000000000" pitchFamily="2" charset="-34"/>
                  <a:ea typeface="Taviraj Medium"/>
                  <a:cs typeface="Kanit" panose="00000500000000000000" pitchFamily="2" charset="-34"/>
                  <a:sym typeface="Taviraj Medium"/>
                </a:rPr>
                <a:t>จำแนกตาม </a:t>
              </a:r>
              <a:r>
                <a:rPr kumimoji="0" lang="th-TH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anit" panose="00000500000000000000" pitchFamily="2" charset="-34"/>
                  <a:ea typeface="Taviraj Medium"/>
                  <a:cs typeface="Kanit" panose="00000500000000000000" pitchFamily="2" charset="-34"/>
                  <a:sym typeface="Taviraj Medium"/>
                </a:rPr>
                <a:t>WHO</a:t>
              </a:r>
              <a:r>
                <a:rPr kumimoji="0" lang="th-TH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anit" panose="00000500000000000000" pitchFamily="2" charset="-34"/>
                  <a:ea typeface="Taviraj Medium"/>
                  <a:cs typeface="Kanit" panose="00000500000000000000" pitchFamily="2" charset="-34"/>
                  <a:sym typeface="Taviraj Medium"/>
                </a:rPr>
                <a:t> (</a:t>
              </a:r>
              <a:r>
                <a:rPr kumimoji="0" lang="th-TH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anit" panose="00000500000000000000" pitchFamily="2" charset="-34"/>
                  <a:ea typeface="Taviraj Medium"/>
                  <a:cs typeface="Kanit" panose="00000500000000000000" pitchFamily="2" charset="-34"/>
                  <a:sym typeface="Taviraj Medium"/>
                </a:rPr>
                <a:t>ICD</a:t>
              </a:r>
              <a:r>
                <a:rPr kumimoji="0" lang="th-TH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anit" panose="00000500000000000000" pitchFamily="2" charset="-34"/>
                  <a:ea typeface="Taviraj Medium"/>
                  <a:cs typeface="Kanit" panose="00000500000000000000" pitchFamily="2" charset="-34"/>
                  <a:sym typeface="Taviraj Medium"/>
                </a:rPr>
                <a:t>-</a:t>
              </a:r>
              <a:r>
                <a:rPr kumimoji="0" lang="th-TH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anit" panose="00000500000000000000" pitchFamily="2" charset="-34"/>
                  <a:ea typeface="Taviraj Medium"/>
                  <a:cs typeface="Kanit" panose="00000500000000000000" pitchFamily="2" charset="-34"/>
                  <a:sym typeface="Taviraj Medium"/>
                </a:rPr>
                <a:t>MM</a:t>
              </a:r>
              <a:r>
                <a:rPr kumimoji="0" lang="th-TH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Kanit" panose="00000500000000000000" pitchFamily="2" charset="-34"/>
                  <a:ea typeface="Taviraj Medium"/>
                  <a:cs typeface="Kanit" panose="00000500000000000000" pitchFamily="2" charset="-34"/>
                  <a:sym typeface="Taviraj Medium"/>
                </a:rPr>
                <a:t>)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Arial"/>
              </a:endParaRPr>
            </a:p>
          </p:txBody>
        </p:sp>
      </p:grpSp>
      <p:sp>
        <p:nvSpPr>
          <p:cNvPr id="307" name="Google Shape;307;p7"/>
          <p:cNvSpPr/>
          <p:nvPr/>
        </p:nvSpPr>
        <p:spPr>
          <a:xfrm>
            <a:off x="13453783" y="3656267"/>
            <a:ext cx="1390100" cy="60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308" name="Google Shape;308;p7"/>
          <p:cNvSpPr/>
          <p:nvPr/>
        </p:nvSpPr>
        <p:spPr>
          <a:xfrm>
            <a:off x="0" y="204401"/>
            <a:ext cx="52899" cy="27699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th-TH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กลุ่ม 5">
            <a:extLst>
              <a:ext uri="{FF2B5EF4-FFF2-40B4-BE49-F238E27FC236}">
                <a16:creationId xmlns:a16="http://schemas.microsoft.com/office/drawing/2014/main" id="{A3667F5C-663C-C600-693E-3C9341025C37}"/>
              </a:ext>
            </a:extLst>
          </p:cNvPr>
          <p:cNvGrpSpPr/>
          <p:nvPr/>
        </p:nvGrpSpPr>
        <p:grpSpPr>
          <a:xfrm>
            <a:off x="-2" y="-15047"/>
            <a:ext cx="18288003" cy="1259208"/>
            <a:chOff x="-1" y="-10031"/>
            <a:chExt cx="12192001" cy="839472"/>
          </a:xfrm>
          <a:solidFill>
            <a:srgbClr val="FA9265"/>
          </a:solidFill>
        </p:grpSpPr>
        <p:sp>
          <p:nvSpPr>
            <p:cNvPr id="3" name="สี่เหลี่ยมผืนผ้า 16">
              <a:extLst>
                <a:ext uri="{FF2B5EF4-FFF2-40B4-BE49-F238E27FC236}">
                  <a16:creationId xmlns:a16="http://schemas.microsoft.com/office/drawing/2014/main" id="{2F2CB69D-219A-653E-A5A1-82E3C55CE5D6}"/>
                </a:ext>
              </a:extLst>
            </p:cNvPr>
            <p:cNvSpPr/>
            <p:nvPr/>
          </p:nvSpPr>
          <p:spPr>
            <a:xfrm>
              <a:off x="1" y="-1"/>
              <a:ext cx="12191999" cy="72043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" name="กล่องข้อความ 17">
              <a:extLst>
                <a:ext uri="{FF2B5EF4-FFF2-40B4-BE49-F238E27FC236}">
                  <a16:creationId xmlns:a16="http://schemas.microsoft.com/office/drawing/2014/main" id="{EA30CC27-AE19-6F69-26D4-795B257C24A5}"/>
                </a:ext>
              </a:extLst>
            </p:cNvPr>
            <p:cNvSpPr txBox="1"/>
            <p:nvPr/>
          </p:nvSpPr>
          <p:spPr>
            <a:xfrm>
              <a:off x="-1" y="-10031"/>
              <a:ext cx="12190344" cy="83947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 anchor="ctr">
              <a:norm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ร้อยละสาเหตุการตายมารดาไทยปีงบประมาณ 2563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 </a:t>
              </a:r>
            </a:p>
          </p:txBody>
        </p:sp>
      </p:grpSp>
      <p:sp>
        <p:nvSpPr>
          <p:cNvPr id="5" name="กล่องข้อความ 21">
            <a:extLst>
              <a:ext uri="{FF2B5EF4-FFF2-40B4-BE49-F238E27FC236}">
                <a16:creationId xmlns:a16="http://schemas.microsoft.com/office/drawing/2014/main" id="{FC07AD69-4CF5-3443-DE6C-724EEA7EBD9B}"/>
              </a:ext>
            </a:extLst>
          </p:cNvPr>
          <p:cNvSpPr txBox="1"/>
          <p:nvPr/>
        </p:nvSpPr>
        <p:spPr>
          <a:xfrm>
            <a:off x="457200" y="9748568"/>
            <a:ext cx="13664632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 SemiBold" pitchFamily="2" charset="-34"/>
                <a:ea typeface="+mn-ea"/>
                <a:cs typeface="Kanit SemiBold" pitchFamily="2" charset="-34"/>
              </a:rPr>
              <a:t>ข้อมูลจาก 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 SemiBold" pitchFamily="2" charset="-34"/>
                <a:ea typeface="+mn-ea"/>
                <a:cs typeface="Kanit SemiBold" pitchFamily="2" charset="-34"/>
              </a:rPr>
              <a:t>:</a:t>
            </a:r>
            <a:r>
              <a:rPr kumimoji="0" lang="th-TH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 SemiBold" pitchFamily="2" charset="-34"/>
                <a:ea typeface="+mn-ea"/>
                <a:cs typeface="Kanit SemiBold" pitchFamily="2" charset="-34"/>
              </a:rPr>
              <a:t> 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MDSR system</a:t>
            </a:r>
            <a:r>
              <a:rPr kumimoji="0" lang="th-TH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 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;</a:t>
            </a:r>
            <a:r>
              <a:rPr kumimoji="0" lang="th-TH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 เขตสุขภาพที่ 1-12 และ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กรุงเทพมหานคร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กองอนามัยมารดาและทารก กรมอนามัย</a:t>
            </a:r>
            <a:endParaRPr kumimoji="0" lang="th-TH" sz="1800" b="0" i="0" u="none" strike="noStrike" kern="1200" cap="none" spc="-45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graphicFrame>
        <p:nvGraphicFramePr>
          <p:cNvPr id="6" name="Google Shape;305;p7">
            <a:extLst>
              <a:ext uri="{FF2B5EF4-FFF2-40B4-BE49-F238E27FC236}">
                <a16:creationId xmlns:a16="http://schemas.microsoft.com/office/drawing/2014/main" id="{A05A49D4-F657-EBB0-80EE-EE9ADBDA394F}"/>
              </a:ext>
            </a:extLst>
          </p:cNvPr>
          <p:cNvGraphicFramePr/>
          <p:nvPr/>
        </p:nvGraphicFramePr>
        <p:xfrm>
          <a:off x="9311677" y="3096407"/>
          <a:ext cx="8366723" cy="5325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ตัวแทนท้ายกระดาษ 1">
            <a:extLst>
              <a:ext uri="{FF2B5EF4-FFF2-40B4-BE49-F238E27FC236}">
                <a16:creationId xmlns:a16="http://schemas.microsoft.com/office/drawing/2014/main" id="{3E01B712-B51A-0401-3651-5AAE55041AAA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988770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514AC654-C0E6-0D26-2D41-BEA31E8730A5}"/>
              </a:ext>
            </a:extLst>
          </p:cNvPr>
          <p:cNvGrpSpPr/>
          <p:nvPr/>
        </p:nvGrpSpPr>
        <p:grpSpPr>
          <a:xfrm>
            <a:off x="17487336" y="9554123"/>
            <a:ext cx="967027" cy="339828"/>
            <a:chOff x="0" y="0"/>
            <a:chExt cx="254690" cy="89502"/>
          </a:xfrm>
        </p:grpSpPr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C15AB327-C347-DF20-791A-1F2A54403F2A}"/>
                </a:ext>
              </a:extLst>
            </p:cNvPr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9A33E65E-A75B-0E20-D4E1-E3E667093E63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46">
            <a:extLst>
              <a:ext uri="{FF2B5EF4-FFF2-40B4-BE49-F238E27FC236}">
                <a16:creationId xmlns:a16="http://schemas.microsoft.com/office/drawing/2014/main" id="{B2D26087-9070-6A93-4BB3-25A3F8D0656D}"/>
              </a:ext>
            </a:extLst>
          </p:cNvPr>
          <p:cNvSpPr txBox="1"/>
          <p:nvPr/>
        </p:nvSpPr>
        <p:spPr>
          <a:xfrm>
            <a:off x="16289807" y="9467852"/>
            <a:ext cx="983781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2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2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2E0DE9F5-9620-C464-81B4-0C9E24BB6D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2145379" cy="14634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5">
            <a:extLst>
              <a:ext uri="{FF2B5EF4-FFF2-40B4-BE49-F238E27FC236}">
                <a16:creationId xmlns:a16="http://schemas.microsoft.com/office/drawing/2014/main" id="{011DE952-D7FD-B6CD-010B-54D21FA4F3F3}"/>
              </a:ext>
            </a:extLst>
          </p:cNvPr>
          <p:cNvGrpSpPr>
            <a:grpSpLocks/>
          </p:cNvGrpSpPr>
          <p:nvPr/>
        </p:nvGrpSpPr>
        <p:grpSpPr bwMode="auto">
          <a:xfrm>
            <a:off x="-142875" y="-4762"/>
            <a:ext cx="18416588" cy="3655220"/>
            <a:chOff x="-82577" y="-2855"/>
            <a:chExt cx="12277673" cy="243688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2C48C74-E8D0-774F-C0EB-62BBD3A8F59B}"/>
                </a:ext>
              </a:extLst>
            </p:cNvPr>
            <p:cNvSpPr/>
            <p:nvPr/>
          </p:nvSpPr>
          <p:spPr>
            <a:xfrm>
              <a:off x="-27" y="320"/>
              <a:ext cx="12191948" cy="243371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pic>
          <p:nvPicPr>
            <p:cNvPr id="33840" name="Picture 35">
              <a:extLst>
                <a:ext uri="{FF2B5EF4-FFF2-40B4-BE49-F238E27FC236}">
                  <a16:creationId xmlns:a16="http://schemas.microsoft.com/office/drawing/2014/main" id="{F4C3C6E2-476F-5DF4-5FF8-6A483C154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34" b="20949"/>
            <a:stretch>
              <a:fillRect/>
            </a:stretch>
          </p:blipFill>
          <p:spPr bwMode="auto">
            <a:xfrm>
              <a:off x="-82577" y="3"/>
              <a:ext cx="8857673" cy="1609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41" name="Picture 41">
              <a:extLst>
                <a:ext uri="{FF2B5EF4-FFF2-40B4-BE49-F238E27FC236}">
                  <a16:creationId xmlns:a16="http://schemas.microsoft.com/office/drawing/2014/main" id="{ADCE42D7-C7CB-8BED-DB36-042156C72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9" r="70496" b="13506"/>
            <a:stretch>
              <a:fillRect/>
            </a:stretch>
          </p:blipFill>
          <p:spPr bwMode="auto">
            <a:xfrm>
              <a:off x="144855" y="-2855"/>
              <a:ext cx="1407346" cy="1438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42" name="Picture 48">
              <a:extLst>
                <a:ext uri="{FF2B5EF4-FFF2-40B4-BE49-F238E27FC236}">
                  <a16:creationId xmlns:a16="http://schemas.microsoft.com/office/drawing/2014/main" id="{378880F2-06C6-BA03-874B-0B9B1CBEA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85" r="71817" b="12231"/>
            <a:stretch>
              <a:fillRect/>
            </a:stretch>
          </p:blipFill>
          <p:spPr bwMode="auto">
            <a:xfrm>
              <a:off x="-9238" y="1330872"/>
              <a:ext cx="2500800" cy="344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486B800-F050-E485-89C1-59293A1A7AE8}"/>
                </a:ext>
              </a:extLst>
            </p:cNvPr>
            <p:cNvSpPr/>
            <p:nvPr/>
          </p:nvSpPr>
          <p:spPr>
            <a:xfrm>
              <a:off x="8775635" y="213052"/>
              <a:ext cx="3419461" cy="96046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sp>
        <p:nvSpPr>
          <p:cNvPr id="33797" name="TextBox 23">
            <a:extLst>
              <a:ext uri="{FF2B5EF4-FFF2-40B4-BE49-F238E27FC236}">
                <a16:creationId xmlns:a16="http://schemas.microsoft.com/office/drawing/2014/main" id="{5CC34A38-9BFD-1E09-E317-0D8F6B93C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5" y="430052"/>
            <a:ext cx="14916150" cy="63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43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 defTabSz="4143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 defTabSz="4143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 defTabSz="4143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 defTabSz="4143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4143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4143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4143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4143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621507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Medium" pitchFamily="2" charset="-34"/>
                <a:ea typeface="+mn-ea"/>
                <a:cs typeface="Kanit Medium" pitchFamily="2" charset="-34"/>
              </a:rPr>
              <a:t>สาเหตุการตายมารดา ปีงบประมาณ 2564</a:t>
            </a:r>
          </a:p>
        </p:txBody>
      </p:sp>
      <p:sp>
        <p:nvSpPr>
          <p:cNvPr id="33798" name="TextBox 13">
            <a:extLst>
              <a:ext uri="{FF2B5EF4-FFF2-40B4-BE49-F238E27FC236}">
                <a16:creationId xmlns:a16="http://schemas.microsoft.com/office/drawing/2014/main" id="{6337D98A-1DFB-319A-7BD9-D5DD6411D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28" y="990033"/>
            <a:ext cx="92082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43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 defTabSz="4143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 defTabSz="4143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 defTabSz="4143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 defTabSz="4143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4143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4143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4143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4143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621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ระหว่าง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 </a:t>
            </a:r>
            <a:r>
              <a:rPr kumimoji="0" lang="th-TH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ตุลาคม 256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3</a:t>
            </a:r>
            <a:r>
              <a:rPr kumimoji="0" lang="th-TH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 – กันยายน 2564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78D4E6-380F-E2D8-A355-826298B45072}"/>
              </a:ext>
            </a:extLst>
          </p:cNvPr>
          <p:cNvSpPr txBox="1"/>
          <p:nvPr/>
        </p:nvSpPr>
        <p:spPr>
          <a:xfrm>
            <a:off x="10746364" y="1909810"/>
            <a:ext cx="70322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22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ร้อยละสาเหตุการตายมารดาจำแนกตาม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ICD-MM : WHO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33803" name="Picture 2">
            <a:extLst>
              <a:ext uri="{FF2B5EF4-FFF2-40B4-BE49-F238E27FC236}">
                <a16:creationId xmlns:a16="http://schemas.microsoft.com/office/drawing/2014/main" id="{4D8869A4-06E1-A37B-C4BA-CAD198034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7" y="2638425"/>
            <a:ext cx="235029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6" name="TextBox 63">
            <a:extLst>
              <a:ext uri="{FF2B5EF4-FFF2-40B4-BE49-F238E27FC236}">
                <a16:creationId xmlns:a16="http://schemas.microsoft.com/office/drawing/2014/main" id="{C34F7AF1-FBF9-9889-0AEB-99984AE08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358" y="2455070"/>
            <a:ext cx="30313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Obstetric Hemorrhage</a:t>
            </a:r>
          </a:p>
        </p:txBody>
      </p:sp>
      <p:sp>
        <p:nvSpPr>
          <p:cNvPr id="33827" name="TextBox 64">
            <a:extLst>
              <a:ext uri="{FF2B5EF4-FFF2-40B4-BE49-F238E27FC236}">
                <a16:creationId xmlns:a16="http://schemas.microsoft.com/office/drawing/2014/main" id="{F1FC852F-340D-D893-37CF-E37BBFD82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1187" y="3320995"/>
            <a:ext cx="900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</a:t>
            </a:r>
          </a:p>
        </p:txBody>
      </p:sp>
      <p:graphicFrame>
        <p:nvGraphicFramePr>
          <p:cNvPr id="3" name="Chart 29">
            <a:extLst>
              <a:ext uri="{FF2B5EF4-FFF2-40B4-BE49-F238E27FC236}">
                <a16:creationId xmlns:a16="http://schemas.microsoft.com/office/drawing/2014/main" id="{2AEDA7E9-CAC9-207D-28DF-F9984FC3CC85}"/>
              </a:ext>
            </a:extLst>
          </p:cNvPr>
          <p:cNvGraphicFramePr>
            <a:graphicFrameLocks/>
          </p:cNvGraphicFramePr>
          <p:nvPr/>
        </p:nvGraphicFramePr>
        <p:xfrm>
          <a:off x="2944009" y="2863155"/>
          <a:ext cx="6343650" cy="6636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4237087" imgH="4432176" progId="Excel.Chart.8">
                  <p:embed/>
                </p:oleObj>
              </mc:Choice>
              <mc:Fallback>
                <p:oleObj name="Chart" r:id="rId5" imgW="4237087" imgH="4432176" progId="Excel.Chart.8">
                  <p:embed/>
                  <p:pic>
                    <p:nvPicPr>
                      <p:cNvPr id="3" name="Chart 29">
                        <a:extLst>
                          <a:ext uri="{FF2B5EF4-FFF2-40B4-BE49-F238E27FC236}">
                            <a16:creationId xmlns:a16="http://schemas.microsoft.com/office/drawing/2014/main" id="{2AEDA7E9-CAC9-207D-28DF-F9984FC3CC8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009" y="2863155"/>
                        <a:ext cx="6343650" cy="6636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1">
            <a:extLst>
              <a:ext uri="{FF2B5EF4-FFF2-40B4-BE49-F238E27FC236}">
                <a16:creationId xmlns:a16="http://schemas.microsoft.com/office/drawing/2014/main" id="{B5D5EBCC-A2B6-5551-3853-AE33F499C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372" y="2098774"/>
            <a:ext cx="7453313" cy="115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มารดาตาย 197 คน</a:t>
            </a:r>
          </a:p>
          <a:p>
            <a:pPr marL="0" marR="0" lvl="0" indent="0" algn="ctr" defTabSz="1371600" rtl="0" eaLnBrk="1" fontAlgn="base" latinLnBrk="0" hangingPunct="1">
              <a:lnSpc>
                <a:spcPct val="8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อัตราส่วนการตายมารดา 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36.9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แสนการเกิดมีชีพ</a:t>
            </a:r>
          </a:p>
        </p:txBody>
      </p:sp>
      <p:sp>
        <p:nvSpPr>
          <p:cNvPr id="6" name="TextBox 33">
            <a:extLst>
              <a:ext uri="{FF2B5EF4-FFF2-40B4-BE49-F238E27FC236}">
                <a16:creationId xmlns:a16="http://schemas.microsoft.com/office/drawing/2014/main" id="{2F035EBE-21C0-B64A-776A-D3B971DC4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209" y="3337025"/>
            <a:ext cx="5841207" cy="507831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en-US" sz="2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ร้อยละสาเหตุการตายมารดา</a:t>
            </a:r>
          </a:p>
        </p:txBody>
      </p:sp>
      <p:graphicFrame>
        <p:nvGraphicFramePr>
          <p:cNvPr id="7" name="Chart 56">
            <a:extLst>
              <a:ext uri="{FF2B5EF4-FFF2-40B4-BE49-F238E27FC236}">
                <a16:creationId xmlns:a16="http://schemas.microsoft.com/office/drawing/2014/main" id="{13366771-38C1-2355-8D40-9A16890628B3}"/>
              </a:ext>
            </a:extLst>
          </p:cNvPr>
          <p:cNvGraphicFramePr>
            <a:graphicFrameLocks/>
          </p:cNvGraphicFramePr>
          <p:nvPr/>
        </p:nvGraphicFramePr>
        <p:xfrm>
          <a:off x="8937616" y="3747509"/>
          <a:ext cx="9186077" cy="527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กล่องข้อความ 21">
            <a:extLst>
              <a:ext uri="{FF2B5EF4-FFF2-40B4-BE49-F238E27FC236}">
                <a16:creationId xmlns:a16="http://schemas.microsoft.com/office/drawing/2014/main" id="{3329AD60-615D-3F3D-907B-2420814D4743}"/>
              </a:ext>
            </a:extLst>
          </p:cNvPr>
          <p:cNvSpPr txBox="1"/>
          <p:nvPr/>
        </p:nvSpPr>
        <p:spPr>
          <a:xfrm>
            <a:off x="457200" y="9748568"/>
            <a:ext cx="13664632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 SemiBold" pitchFamily="2" charset="-34"/>
                <a:ea typeface="+mn-ea"/>
                <a:cs typeface="Kanit SemiBold" pitchFamily="2" charset="-34"/>
              </a:rPr>
              <a:t>ข้อมูลจาก 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 SemiBold" pitchFamily="2" charset="-34"/>
                <a:ea typeface="+mn-ea"/>
                <a:cs typeface="Kanit SemiBold" pitchFamily="2" charset="-34"/>
              </a:rPr>
              <a:t>:</a:t>
            </a:r>
            <a:r>
              <a:rPr kumimoji="0" lang="th-TH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 SemiBold" pitchFamily="2" charset="-34"/>
                <a:ea typeface="+mn-ea"/>
                <a:cs typeface="Kanit SemiBold" pitchFamily="2" charset="-34"/>
              </a:rPr>
              <a:t> 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MDSR system</a:t>
            </a:r>
            <a:r>
              <a:rPr kumimoji="0" lang="th-TH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 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;</a:t>
            </a:r>
            <a:r>
              <a:rPr kumimoji="0" lang="th-TH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 เขตสุขภาพที่ 1-12 และ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กรุงเทพมหานคร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กองอนามัยมารดาและทารก กรมอนามัย</a:t>
            </a:r>
            <a:endParaRPr kumimoji="0" lang="th-TH" sz="1800" b="0" i="0" u="none" strike="noStrike" kern="1200" cap="none" spc="-45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sp>
        <p:nvSpPr>
          <p:cNvPr id="8" name="ตัวแทนท้ายกระดาษ 1">
            <a:extLst>
              <a:ext uri="{FF2B5EF4-FFF2-40B4-BE49-F238E27FC236}">
                <a16:creationId xmlns:a16="http://schemas.microsoft.com/office/drawing/2014/main" id="{DBD05D0F-BC40-97BA-2E2F-BDE91C315BCB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988770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7850" b="78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-114300"/>
            <a:ext cx="6466491" cy="10453763"/>
            <a:chOff x="0" y="0"/>
            <a:chExt cx="1703109" cy="2753254"/>
          </a:xfrm>
          <a:solidFill>
            <a:srgbClr val="DD6444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09" cy="2753254"/>
            </a:xfrm>
            <a:custGeom>
              <a:avLst/>
              <a:gdLst/>
              <a:ahLst/>
              <a:cxnLst/>
              <a:rect l="l" t="t" r="r" b="b"/>
              <a:pathLst>
                <a:path w="1703109" h="2753254">
                  <a:moveTo>
                    <a:pt x="0" y="0"/>
                  </a:moveTo>
                  <a:lnTo>
                    <a:pt x="1703109" y="0"/>
                  </a:lnTo>
                  <a:lnTo>
                    <a:pt x="1703109" y="2753254"/>
                  </a:lnTo>
                  <a:lnTo>
                    <a:pt x="0" y="275325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028700" y="7321261"/>
            <a:ext cx="6604441" cy="102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8"/>
              </a:lnSpc>
            </a:pPr>
            <a:r>
              <a:rPr lang="th-TH" sz="5400" dirty="0">
                <a:solidFill>
                  <a:schemeClr val="bg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ประเด็นการนำเสนอ</a:t>
            </a:r>
            <a:endParaRPr lang="en-US" sz="5400" dirty="0">
              <a:solidFill>
                <a:schemeClr val="bg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6275519" y="9220200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45"/>
              </a:lnSpc>
            </a:pPr>
            <a:r>
              <a:rPr lang="en-US" sz="3500" dirty="0">
                <a:solidFill>
                  <a:srgbClr val="DD6444"/>
                </a:solidFill>
                <a:latin typeface="BoonTook" panose="02010105050000000000" pitchFamily="2" charset="-34"/>
                <a:cs typeface="BoonTook" panose="02010105050000000000" pitchFamily="2" charset="-34"/>
              </a:rPr>
              <a:t>0</a:t>
            </a:r>
            <a:r>
              <a:rPr lang="th-TH" sz="3500" dirty="0">
                <a:solidFill>
                  <a:srgbClr val="DD6444"/>
                </a:solidFill>
                <a:latin typeface="BoonTook" panose="02010105050000000000" pitchFamily="2" charset="-34"/>
                <a:cs typeface="BoonTook" panose="02010105050000000000" pitchFamily="2" charset="-34"/>
              </a:rPr>
              <a:t>2</a:t>
            </a:r>
            <a:endParaRPr lang="en-US" sz="3500" dirty="0">
              <a:solidFill>
                <a:srgbClr val="DD6444"/>
              </a:solidFill>
              <a:latin typeface="BoonTook" panose="02010105050000000000" pitchFamily="2" charset="-34"/>
              <a:cs typeface="BoonTook" panose="02010105050000000000" pitchFamily="2" charset="-34"/>
            </a:endParaRPr>
          </a:p>
        </p:txBody>
      </p:sp>
      <p:grpSp>
        <p:nvGrpSpPr>
          <p:cNvPr id="47" name="Group 47"/>
          <p:cNvGrpSpPr/>
          <p:nvPr/>
        </p:nvGrpSpPr>
        <p:grpSpPr>
          <a:xfrm>
            <a:off x="17487336" y="9346998"/>
            <a:ext cx="967027" cy="339828"/>
            <a:chOff x="0" y="0"/>
            <a:chExt cx="254690" cy="8950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5334000" y="1409701"/>
            <a:ext cx="12153336" cy="4266565"/>
            <a:chOff x="0" y="0"/>
            <a:chExt cx="1175679" cy="323284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175679" cy="323284"/>
            </a:xfrm>
            <a:custGeom>
              <a:avLst/>
              <a:gdLst/>
              <a:ahLst/>
              <a:cxnLst/>
              <a:rect l="l" t="t" r="r" b="b"/>
              <a:pathLst>
                <a:path w="1175679" h="323284">
                  <a:moveTo>
                    <a:pt x="0" y="0"/>
                  </a:moveTo>
                  <a:lnTo>
                    <a:pt x="1175679" y="0"/>
                  </a:lnTo>
                  <a:lnTo>
                    <a:pt x="1175679" y="323284"/>
                  </a:lnTo>
                  <a:lnTo>
                    <a:pt x="0" y="323284"/>
                  </a:lnTo>
                  <a:close/>
                </a:path>
              </a:pathLst>
            </a:custGeom>
            <a:solidFill>
              <a:srgbClr val="FBAC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5867119" y="1967860"/>
            <a:ext cx="107823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4400" dirty="0">
                <a:solidFill>
                  <a:prstClr val="black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รายงานสถานการณ์</a:t>
            </a:r>
            <a:r>
              <a:rPr kumimoji="0" lang="th-TH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cs typeface="Kanit" panose="00000500000000000000" pitchFamily="2" charset="-34"/>
              </a:rPr>
              <a:t>การเฝ้าระวัง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cs typeface="Kanit" panose="00000500000000000000" pitchFamily="2" charset="-34"/>
              </a:rPr>
              <a:t>ด้านส่งเสริมสุขภาพและอนามัยสิ่งแวดล้อม ปีงบประมาณ 256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cs typeface="Kanit" panose="00000500000000000000" pitchFamily="2" charset="-34"/>
              </a:rPr>
              <a:t>9</a:t>
            </a:r>
            <a:r>
              <a:rPr kumimoji="0" lang="th-TH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cs typeface="Kanit" panose="00000500000000000000" pitchFamily="2" charset="-34"/>
              </a:rPr>
              <a:t>ตามรอบการความถี่ 1 , 3 เดือน </a:t>
            </a:r>
            <a:r>
              <a:rPr lang="th-TH" sz="4400" dirty="0">
                <a:solidFill>
                  <a:prstClr val="black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6 เดือน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cs typeface="Kanit" panose="00000500000000000000" pitchFamily="2" charset="-34"/>
              </a:rPr>
              <a:t>ในกลุ่มสตรีและเด็กปฐมวัย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448425" y="5260976"/>
            <a:ext cx="3393623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164C96C9-7846-4DAF-1D07-361F7D9F334E}"/>
              </a:ext>
            </a:extLst>
          </p:cNvPr>
          <p:cNvSpPr txBox="1"/>
          <p:nvPr/>
        </p:nvSpPr>
        <p:spPr>
          <a:xfrm>
            <a:off x="4647919" y="780758"/>
            <a:ext cx="121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sym typeface="Wingdings 2" panose="05020102010507070707" pitchFamily="18" charset="2"/>
              </a:rPr>
              <a:t>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/>
          <p:nvPr/>
        </p:nvSpPr>
        <p:spPr>
          <a:xfrm>
            <a:off x="2" y="-1"/>
            <a:ext cx="18287999" cy="1059213"/>
          </a:xfrm>
          <a:prstGeom prst="rect">
            <a:avLst/>
          </a:prstGeom>
          <a:solidFill>
            <a:srgbClr val="FA926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152400" y="53614"/>
            <a:ext cx="18135598" cy="97508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ร้อยละสาเหตุการตายมารดาไทยปีงบประมาณ 2565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 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8FFB5-A28C-4BFB-AE8C-B6D44DDA393A}" type="slidenum">
              <a: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กล่องข้อความ 21"/>
          <p:cNvSpPr txBox="1"/>
          <p:nvPr/>
        </p:nvSpPr>
        <p:spPr>
          <a:xfrm>
            <a:off x="4988294" y="618530"/>
            <a:ext cx="8229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srgbClr val="C00060"/>
                </a:solidFill>
                <a:effectLst/>
                <a:uLnTx/>
                <a:uFillTx/>
                <a:latin typeface="Kanit SemiBold" pitchFamily="2" charset="-34"/>
                <a:ea typeface="+mn-ea"/>
                <a:cs typeface="Kanit SemiBold" pitchFamily="2" charset="-34"/>
              </a:rPr>
              <a:t>(ต.ค.2564 – ก.ย.2565)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60"/>
              </a:solidFill>
              <a:effectLst/>
              <a:uLnTx/>
              <a:uFillTx/>
              <a:latin typeface="Kanit SemiBold" pitchFamily="2" charset="-34"/>
              <a:ea typeface="+mn-ea"/>
              <a:cs typeface="Kanit SemiBold" pitchFamily="2" charset="-34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217247" y="2475228"/>
          <a:ext cx="12812953" cy="279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สี่เหลี่ยมผืนผ้า 2"/>
          <p:cNvSpPr/>
          <p:nvPr/>
        </p:nvSpPr>
        <p:spPr>
          <a:xfrm>
            <a:off x="1834348" y="1173156"/>
            <a:ext cx="16072652" cy="4037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SemiBold" pitchFamily="2" charset="-34"/>
                <a:ea typeface="+mn-ea"/>
                <a:cs typeface="Kanit SemiBold" pitchFamily="2" charset="-34"/>
              </a:rPr>
              <a:t>ทุกสาเหตุการตาย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 SemiBold" pitchFamily="2" charset="-34"/>
              <a:ea typeface="+mn-ea"/>
              <a:cs typeface="Kanit SemiBold" pitchFamily="2" charset="-34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905786" y="5660856"/>
            <a:ext cx="16001214" cy="447734"/>
          </a:xfrm>
          <a:prstGeom prst="rect">
            <a:avLst/>
          </a:prstGeom>
          <a:solidFill>
            <a:srgbClr val="C000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SemiBold" pitchFamily="2" charset="-34"/>
                <a:ea typeface="+mn-ea"/>
                <a:cs typeface="Kanit SemiBold" pitchFamily="2" charset="-34"/>
              </a:rPr>
              <a:t>ไม่รวมการตายจากการติดเชื้อโควิด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SemiBold" pitchFamily="2" charset="-34"/>
                <a:ea typeface="+mn-ea"/>
                <a:cs typeface="Kanit SemiBold" pitchFamily="2" charset="-34"/>
              </a:rPr>
              <a:t>19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 SemiBold" pitchFamily="2" charset="-34"/>
              <a:ea typeface="+mn-ea"/>
              <a:cs typeface="Kanit SemiBold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995167"/>
            <a:ext cx="1753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N=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129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34" y="5331850"/>
            <a:ext cx="1753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N=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113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1"/>
          <p:cNvSpPr txBox="1"/>
          <p:nvPr/>
        </p:nvSpPr>
        <p:spPr>
          <a:xfrm>
            <a:off x="457200" y="9748568"/>
            <a:ext cx="13664632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 SemiBold" pitchFamily="2" charset="-34"/>
                <a:ea typeface="+mn-ea"/>
                <a:cs typeface="Kanit SemiBold" pitchFamily="2" charset="-34"/>
              </a:rPr>
              <a:t>ข้อมูลจาก 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 SemiBold" pitchFamily="2" charset="-34"/>
                <a:ea typeface="+mn-ea"/>
                <a:cs typeface="Kanit SemiBold" pitchFamily="2" charset="-34"/>
              </a:rPr>
              <a:t>:</a:t>
            </a:r>
            <a:r>
              <a:rPr kumimoji="0" lang="th-TH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 SemiBold" pitchFamily="2" charset="-34"/>
                <a:ea typeface="+mn-ea"/>
                <a:cs typeface="Kanit SemiBold" pitchFamily="2" charset="-34"/>
              </a:rPr>
              <a:t> 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MDSR system</a:t>
            </a:r>
            <a:r>
              <a:rPr kumimoji="0" lang="th-TH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 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;</a:t>
            </a:r>
            <a:r>
              <a:rPr kumimoji="0" lang="th-TH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 เขตสุขภาพที่ 1-12 และ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กรุงเทพมหานคร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กองอนามัยมารดาและทารก กรมอนามัย</a:t>
            </a:r>
            <a:endParaRPr kumimoji="0" lang="th-TH" sz="1800" b="0" i="0" u="none" strike="noStrike" kern="1200" cap="none" spc="-45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217247" y="6753286"/>
          <a:ext cx="12508153" cy="281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13">
            <a:extLst>
              <a:ext uri="{FF2B5EF4-FFF2-40B4-BE49-F238E27FC236}">
                <a16:creationId xmlns:a16="http://schemas.microsoft.com/office/drawing/2014/main" id="{736ACE6D-1B9A-7B1B-C382-748A3412BF55}"/>
              </a:ext>
            </a:extLst>
          </p:cNvPr>
          <p:cNvGraphicFramePr/>
          <p:nvPr/>
        </p:nvGraphicFramePr>
        <p:xfrm>
          <a:off x="12580241" y="1423396"/>
          <a:ext cx="5331521" cy="426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4E6FD23-80D0-659D-507D-5570847CC112}"/>
              </a:ext>
            </a:extLst>
          </p:cNvPr>
          <p:cNvSpPr txBox="1"/>
          <p:nvPr/>
        </p:nvSpPr>
        <p:spPr>
          <a:xfrm>
            <a:off x="1826387" y="1947873"/>
            <a:ext cx="929881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8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ร้อยละสาเหตุการตายมารดาจำแนกตาม </a:t>
            </a:r>
            <a:r>
              <a:rPr kumimoji="0" lang="en-US" sz="288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WHO (ICD-MM)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FFCD5-445B-FC44-C1C8-2B613D62EE42}"/>
              </a:ext>
            </a:extLst>
          </p:cNvPr>
          <p:cNvSpPr txBox="1"/>
          <p:nvPr/>
        </p:nvSpPr>
        <p:spPr>
          <a:xfrm>
            <a:off x="1600200" y="6312771"/>
            <a:ext cx="929881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8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ร้อยละสาเหตุการตายมารดาจำแนกตาม </a:t>
            </a:r>
            <a:r>
              <a:rPr kumimoji="0" lang="en-US" sz="288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WHO (ICD-MM)</a:t>
            </a:r>
          </a:p>
        </p:txBody>
      </p:sp>
      <p:graphicFrame>
        <p:nvGraphicFramePr>
          <p:cNvPr id="16" name="Chart 13">
            <a:extLst>
              <a:ext uri="{FF2B5EF4-FFF2-40B4-BE49-F238E27FC236}">
                <a16:creationId xmlns:a16="http://schemas.microsoft.com/office/drawing/2014/main" id="{5E8C0F56-C414-9F02-E874-48531E6CB4A7}"/>
              </a:ext>
            </a:extLst>
          </p:cNvPr>
          <p:cNvGraphicFramePr/>
          <p:nvPr/>
        </p:nvGraphicFramePr>
        <p:xfrm>
          <a:off x="12881931" y="6030747"/>
          <a:ext cx="5331521" cy="426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ตัวแทนท้ายกระดาษ 1">
            <a:extLst>
              <a:ext uri="{FF2B5EF4-FFF2-40B4-BE49-F238E27FC236}">
                <a16:creationId xmlns:a16="http://schemas.microsoft.com/office/drawing/2014/main" id="{FC3DA7F3-9190-092E-5FA6-959EC22D755A}"/>
              </a:ext>
            </a:extLst>
          </p:cNvPr>
          <p:cNvSpPr txBox="1">
            <a:spLocks/>
          </p:cNvSpPr>
          <p:nvPr/>
        </p:nvSpPr>
        <p:spPr bwMode="white">
          <a:xfrm>
            <a:off x="37634" y="10014317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D78FCC6-4F92-218D-C791-F06ACB2866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2145379" cy="14634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BD63B0C-BE7E-3B2E-6F79-46D5A1362888}"/>
              </a:ext>
            </a:extLst>
          </p:cNvPr>
          <p:cNvGrpSpPr/>
          <p:nvPr/>
        </p:nvGrpSpPr>
        <p:grpSpPr>
          <a:xfrm>
            <a:off x="-2" y="-15047"/>
            <a:ext cx="18288003" cy="1259208"/>
            <a:chOff x="-1" y="-10031"/>
            <a:chExt cx="12192001" cy="839472"/>
          </a:xfrm>
          <a:solidFill>
            <a:srgbClr val="FA9265"/>
          </a:solidFill>
        </p:grpSpPr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A5B71693-902F-4044-B26A-3A5358E16D1C}"/>
                </a:ext>
              </a:extLst>
            </p:cNvPr>
            <p:cNvSpPr/>
            <p:nvPr/>
          </p:nvSpPr>
          <p:spPr>
            <a:xfrm>
              <a:off x="1" y="-1"/>
              <a:ext cx="12191999" cy="72043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CF46C9CA-6E7A-4365-9036-801D2BDD091D}"/>
                </a:ext>
              </a:extLst>
            </p:cNvPr>
            <p:cNvSpPr txBox="1"/>
            <p:nvPr/>
          </p:nvSpPr>
          <p:spPr>
            <a:xfrm>
              <a:off x="-1" y="-10031"/>
              <a:ext cx="12190344" cy="83947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 anchor="ctr">
              <a:norm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ร้อยละของหญิงตั้งครรภ์ได้รับการฝากครรภ์ครั้งแรกเมื่ออายุครรภ์ ≤ 12 สัปดาห์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 </a:t>
              </a:r>
            </a:p>
          </p:txBody>
        </p:sp>
      </p:grpSp>
      <p:grpSp>
        <p:nvGrpSpPr>
          <p:cNvPr id="2" name="Group 20">
            <a:extLst>
              <a:ext uri="{FF2B5EF4-FFF2-40B4-BE49-F238E27FC236}">
                <a16:creationId xmlns:a16="http://schemas.microsoft.com/office/drawing/2014/main" id="{B719C244-8D0D-37F8-C8F6-636400619DAA}"/>
              </a:ext>
            </a:extLst>
          </p:cNvPr>
          <p:cNvGrpSpPr/>
          <p:nvPr/>
        </p:nvGrpSpPr>
        <p:grpSpPr>
          <a:xfrm>
            <a:off x="17487336" y="9554123"/>
            <a:ext cx="967027" cy="339828"/>
            <a:chOff x="0" y="0"/>
            <a:chExt cx="254690" cy="89502"/>
          </a:xfrm>
        </p:grpSpPr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D7DA84BC-5602-4AB8-60B0-68F8209FFB36}"/>
                </a:ext>
              </a:extLst>
            </p:cNvPr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CB138A85-DE4C-73EB-8DDC-8ABE38B238C2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46">
            <a:extLst>
              <a:ext uri="{FF2B5EF4-FFF2-40B4-BE49-F238E27FC236}">
                <a16:creationId xmlns:a16="http://schemas.microsoft.com/office/drawing/2014/main" id="{69BC24ED-1D5C-F335-C818-6D6BBA9477DC}"/>
              </a:ext>
            </a:extLst>
          </p:cNvPr>
          <p:cNvSpPr txBox="1"/>
          <p:nvPr/>
        </p:nvSpPr>
        <p:spPr>
          <a:xfrm>
            <a:off x="16275519" y="9427325"/>
            <a:ext cx="983781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2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5</a:t>
            </a:r>
          </a:p>
        </p:txBody>
      </p:sp>
      <p:sp>
        <p:nvSpPr>
          <p:cNvPr id="12" name="ตัวแทนท้ายกระดาษ 1">
            <a:extLst>
              <a:ext uri="{FF2B5EF4-FFF2-40B4-BE49-F238E27FC236}">
                <a16:creationId xmlns:a16="http://schemas.microsoft.com/office/drawing/2014/main" id="{49D6228E-53A1-D857-9E3A-9DC350041CC8}"/>
              </a:ext>
            </a:extLst>
          </p:cNvPr>
          <p:cNvSpPr txBox="1">
            <a:spLocks/>
          </p:cNvSpPr>
          <p:nvPr/>
        </p:nvSpPr>
        <p:spPr bwMode="white">
          <a:xfrm>
            <a:off x="11734800" y="9982982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480C899F-7EF9-A60E-6AF1-F76125B34B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2145379" cy="14634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93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F9E4FAF-5AF0-4455-9B89-7E59A7E398EB}"/>
              </a:ext>
            </a:extLst>
          </p:cNvPr>
          <p:cNvSpPr/>
          <p:nvPr/>
        </p:nvSpPr>
        <p:spPr>
          <a:xfrm>
            <a:off x="2" y="-1"/>
            <a:ext cx="18287999" cy="1472771"/>
          </a:xfrm>
          <a:prstGeom prst="rect">
            <a:avLst/>
          </a:prstGeom>
          <a:solidFill>
            <a:srgbClr val="FA926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EC9AC83-C238-4613-A378-7F616BE4741E}"/>
              </a:ext>
            </a:extLst>
          </p:cNvPr>
          <p:cNvSpPr txBox="1"/>
          <p:nvPr/>
        </p:nvSpPr>
        <p:spPr>
          <a:xfrm>
            <a:off x="371960" y="-73482"/>
            <a:ext cx="17544080" cy="125920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รายงานสถานการณ์ข้อมูลเฝ้าระวังด้านส่งเสริมสุขภาพด้านพัฒนาการเด็กปฐมวัย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93E9CBD-45AE-4889-BCE7-F855AD024938}"/>
              </a:ext>
            </a:extLst>
          </p:cNvPr>
          <p:cNvSpPr txBox="1"/>
          <p:nvPr/>
        </p:nvSpPr>
        <p:spPr>
          <a:xfrm>
            <a:off x="889769" y="747144"/>
            <a:ext cx="16411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0075" marR="0" lvl="0" indent="-600075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2500" algn="l"/>
              </a:tabLst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Kanit" panose="00000500000000000000" pitchFamily="2" charset="-34"/>
              </a:rPr>
              <a:t>ปีงบประมาณ พ.ศ. 2569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Kanit" panose="00000500000000000000" pitchFamily="2" charset="-34"/>
              </a:rPr>
              <a:t>(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Kanit" panose="00000500000000000000" pitchFamily="2" charset="-34"/>
              </a:rPr>
              <a:t>ตุลาคม 2568 - มกราคม 2569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Kanit" panose="00000500000000000000" pitchFamily="2" charset="-34"/>
              </a:rPr>
              <a:t>)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Kanit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Kanit" panose="00000500000000000000" pitchFamily="2" charset="-34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Kanit" panose="00000500000000000000" pitchFamily="2" charset="-34"/>
              </a:rPr>
              <a:t>HDC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nit" panose="00000500000000000000" pitchFamily="2" charset="-34"/>
                <a:ea typeface="Times New Roman" panose="02020603050405020304" pitchFamily="18" charset="0"/>
                <a:cs typeface="Kanit" panose="00000500000000000000" pitchFamily="2" charset="-34"/>
              </a:rPr>
              <a:t>17 มกราคม 2569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anit" panose="00000500000000000000" pitchFamily="2" charset="-34"/>
              <a:ea typeface="Times New Roman" panose="02020603050405020304" pitchFamily="18" charset="0"/>
              <a:cs typeface="Kanit" panose="00000500000000000000" pitchFamily="2" charset="-34"/>
            </a:endParaRP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AEB52A33-AFA7-8129-655D-644E0096578F}"/>
              </a:ext>
            </a:extLst>
          </p:cNvPr>
          <p:cNvGrpSpPr/>
          <p:nvPr/>
        </p:nvGrpSpPr>
        <p:grpSpPr>
          <a:xfrm>
            <a:off x="17487336" y="9346998"/>
            <a:ext cx="967027" cy="339828"/>
            <a:chOff x="0" y="0"/>
            <a:chExt cx="254690" cy="89502"/>
          </a:xfrm>
        </p:grpSpPr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928906FB-D981-BC03-0A63-516F6CAB15A2}"/>
                </a:ext>
              </a:extLst>
            </p:cNvPr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22">
              <a:extLst>
                <a:ext uri="{FF2B5EF4-FFF2-40B4-BE49-F238E27FC236}">
                  <a16:creationId xmlns:a16="http://schemas.microsoft.com/office/drawing/2014/main" id="{9137D0A9-14E6-9E69-E406-2C5147B8128F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ตัวแทนท้ายกระดาษ 1">
            <a:extLst>
              <a:ext uri="{FF2B5EF4-FFF2-40B4-BE49-F238E27FC236}">
                <a16:creationId xmlns:a16="http://schemas.microsoft.com/office/drawing/2014/main" id="{F1CDDB65-8822-1CBB-3AAF-3FF04122DF7B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781645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8571E4F8-DA94-FD6F-089D-92C2D0C0FB51}"/>
              </a:ext>
            </a:extLst>
          </p:cNvPr>
          <p:cNvSpPr txBox="1"/>
          <p:nvPr/>
        </p:nvSpPr>
        <p:spPr>
          <a:xfrm>
            <a:off x="16275519" y="9220200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2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07657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7850" b="78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96575" y="2781300"/>
            <a:ext cx="17555875" cy="4205611"/>
            <a:chOff x="0" y="0"/>
            <a:chExt cx="4623770" cy="11076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23770" cy="1107651"/>
            </a:xfrm>
            <a:custGeom>
              <a:avLst/>
              <a:gdLst/>
              <a:ahLst/>
              <a:cxnLst/>
              <a:rect l="l" t="t" r="r" b="b"/>
              <a:pathLst>
                <a:path w="4623770" h="1107651">
                  <a:moveTo>
                    <a:pt x="0" y="0"/>
                  </a:moveTo>
                  <a:lnTo>
                    <a:pt x="4623770" y="0"/>
                  </a:lnTo>
                  <a:lnTo>
                    <a:pt x="4623770" y="1107651"/>
                  </a:lnTo>
                  <a:lnTo>
                    <a:pt x="0" y="1107651"/>
                  </a:lnTo>
                  <a:close/>
                </a:path>
              </a:pathLst>
            </a:custGeom>
            <a:solidFill>
              <a:srgbClr val="FA926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141573" y="7241603"/>
            <a:ext cx="2495212" cy="911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8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grid Heavy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918594" y="9508588"/>
            <a:ext cx="983781" cy="56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grid Heavy"/>
                <a:ea typeface="+mn-ea"/>
                <a:cs typeface="+mn-cs"/>
              </a:rPr>
              <a:t>10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48541FC5-3F2B-558E-066A-406F0246FA70}"/>
              </a:ext>
            </a:extLst>
          </p:cNvPr>
          <p:cNvSpPr txBox="1"/>
          <p:nvPr/>
        </p:nvSpPr>
        <p:spPr>
          <a:xfrm>
            <a:off x="1828800" y="4229100"/>
            <a:ext cx="13639800" cy="117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2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สำนักโภชนาการ</a:t>
            </a: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462C1C90-746C-CE84-8E87-348927F0DE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2638800" cy="18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20">
            <a:extLst>
              <a:ext uri="{FF2B5EF4-FFF2-40B4-BE49-F238E27FC236}">
                <a16:creationId xmlns:a16="http://schemas.microsoft.com/office/drawing/2014/main" id="{5DCA9729-5484-3DCA-7E21-98F8B32BCF6C}"/>
              </a:ext>
            </a:extLst>
          </p:cNvPr>
          <p:cNvGrpSpPr/>
          <p:nvPr/>
        </p:nvGrpSpPr>
        <p:grpSpPr>
          <a:xfrm>
            <a:off x="17487336" y="9346998"/>
            <a:ext cx="967027" cy="339828"/>
            <a:chOff x="0" y="0"/>
            <a:chExt cx="254690" cy="89502"/>
          </a:xfrm>
        </p:grpSpPr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F96A884E-F8D7-2F5D-3BAF-835154565C82}"/>
                </a:ext>
              </a:extLst>
            </p:cNvPr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AF16CA49-BCA7-5FD8-0D5A-144729BAA6F9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ตัวแทนท้ายกระดาษ 1">
            <a:extLst>
              <a:ext uri="{FF2B5EF4-FFF2-40B4-BE49-F238E27FC236}">
                <a16:creationId xmlns:a16="http://schemas.microsoft.com/office/drawing/2014/main" id="{729D33E9-86FA-B777-F833-33D274479A23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781645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10" name="TextBox 46">
            <a:extLst>
              <a:ext uri="{FF2B5EF4-FFF2-40B4-BE49-F238E27FC236}">
                <a16:creationId xmlns:a16="http://schemas.microsoft.com/office/drawing/2014/main" id="{E0FEC13E-2112-0DF8-65FA-110883214D3F}"/>
              </a:ext>
            </a:extLst>
          </p:cNvPr>
          <p:cNvSpPr txBox="1"/>
          <p:nvPr/>
        </p:nvSpPr>
        <p:spPr>
          <a:xfrm>
            <a:off x="16275519" y="9220200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113588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BD63B0C-BE7E-3B2E-6F79-46D5A1362888}"/>
              </a:ext>
            </a:extLst>
          </p:cNvPr>
          <p:cNvGrpSpPr/>
          <p:nvPr/>
        </p:nvGrpSpPr>
        <p:grpSpPr>
          <a:xfrm>
            <a:off x="2" y="-15047"/>
            <a:ext cx="18287999" cy="1259208"/>
            <a:chOff x="1" y="-10031"/>
            <a:chExt cx="12191999" cy="839472"/>
          </a:xfrm>
          <a:solidFill>
            <a:srgbClr val="FA9265"/>
          </a:solidFill>
        </p:grpSpPr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A5B71693-902F-4044-B26A-3A5358E16D1C}"/>
                </a:ext>
              </a:extLst>
            </p:cNvPr>
            <p:cNvSpPr/>
            <p:nvPr/>
          </p:nvSpPr>
          <p:spPr>
            <a:xfrm>
              <a:off x="1" y="-1"/>
              <a:ext cx="12191999" cy="72043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CF46C9CA-6E7A-4365-9036-801D2BDD091D}"/>
                </a:ext>
              </a:extLst>
            </p:cNvPr>
            <p:cNvSpPr txBox="1"/>
            <p:nvPr/>
          </p:nvSpPr>
          <p:spPr>
            <a:xfrm>
              <a:off x="247973" y="-10031"/>
              <a:ext cx="11696053" cy="83947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 anchor="ctr">
              <a:norm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เด็กอายุ 0 - 5 ปี สูงดีสมส่วน </a:t>
              </a:r>
            </a:p>
          </p:txBody>
        </p:sp>
      </p:grpSp>
      <p:grpSp>
        <p:nvGrpSpPr>
          <p:cNvPr id="12" name="Group 30">
            <a:extLst>
              <a:ext uri="{FF2B5EF4-FFF2-40B4-BE49-F238E27FC236}">
                <a16:creationId xmlns:a16="http://schemas.microsoft.com/office/drawing/2014/main" id="{21804C9E-9EAD-4A69-88B7-75D52852BB83}"/>
              </a:ext>
            </a:extLst>
          </p:cNvPr>
          <p:cNvGrpSpPr/>
          <p:nvPr/>
        </p:nvGrpSpPr>
        <p:grpSpPr>
          <a:xfrm>
            <a:off x="2" y="9897541"/>
            <a:ext cx="18301098" cy="398994"/>
            <a:chOff x="-8732" y="6586088"/>
            <a:chExt cx="12200732" cy="265996"/>
          </a:xfrm>
        </p:grpSpPr>
        <p:sp>
          <p:nvSpPr>
            <p:cNvPr id="13" name="Rectangle 31">
              <a:extLst>
                <a:ext uri="{FF2B5EF4-FFF2-40B4-BE49-F238E27FC236}">
                  <a16:creationId xmlns:a16="http://schemas.microsoft.com/office/drawing/2014/main" id="{B439D61D-EE08-484A-B57E-377150CF8C4F}"/>
                </a:ext>
              </a:extLst>
            </p:cNvPr>
            <p:cNvSpPr/>
            <p:nvPr/>
          </p:nvSpPr>
          <p:spPr>
            <a:xfrm>
              <a:off x="-8732" y="6605862"/>
              <a:ext cx="8618274" cy="24622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Rectangle 32">
              <a:extLst>
                <a:ext uri="{FF2B5EF4-FFF2-40B4-BE49-F238E27FC236}">
                  <a16:creationId xmlns:a16="http://schemas.microsoft.com/office/drawing/2014/main" id="{1391AF91-0F9E-407C-A2F1-C85489C91AAB}"/>
                </a:ext>
              </a:extLst>
            </p:cNvPr>
            <p:cNvSpPr/>
            <p:nvPr/>
          </p:nvSpPr>
          <p:spPr>
            <a:xfrm>
              <a:off x="8618275" y="6611419"/>
              <a:ext cx="3573725" cy="2352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B20CC04D-988C-4C75-9560-8663149A1BEF}"/>
                </a:ext>
              </a:extLst>
            </p:cNvPr>
            <p:cNvSpPr txBox="1"/>
            <p:nvPr/>
          </p:nvSpPr>
          <p:spPr>
            <a:xfrm>
              <a:off x="8693426" y="6600439"/>
              <a:ext cx="3498574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ที่มา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ข้อมูลจาก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HDC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กระทรวงสาธารณสุข ณ วันที่ 11 ม.ค.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7</a:t>
              </a:r>
            </a:p>
          </p:txBody>
        </p:sp>
        <p:sp>
          <p:nvSpPr>
            <p:cNvPr id="16" name="TextBox 35">
              <a:extLst>
                <a:ext uri="{FF2B5EF4-FFF2-40B4-BE49-F238E27FC236}">
                  <a16:creationId xmlns:a16="http://schemas.microsoft.com/office/drawing/2014/main" id="{B9145297-532B-4941-9851-5F804FE7A905}"/>
                </a:ext>
              </a:extLst>
            </p:cNvPr>
            <p:cNvSpPr txBox="1"/>
            <p:nvPr/>
          </p:nvSpPr>
          <p:spPr>
            <a:xfrm>
              <a:off x="1388402" y="6586088"/>
              <a:ext cx="6268014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หมายเหตุ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เริ่มใช้ กราฟการเจริญเติบโตของเด็กอายุ 0 – 5 ปี </a:t>
              </a:r>
              <a:r>
                <a:rPr kumimoji="0" lang="th-TH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ชุดใหม่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ในการประมวณผลตั้งแต่ปีงบประมาณ พ.ศ. 2564 </a:t>
              </a:r>
              <a:endPara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40749801-9854-044D-C5F5-41B29D651660}"/>
              </a:ext>
            </a:extLst>
          </p:cNvPr>
          <p:cNvGrpSpPr/>
          <p:nvPr/>
        </p:nvGrpSpPr>
        <p:grpSpPr>
          <a:xfrm>
            <a:off x="-254855" y="9029700"/>
            <a:ext cx="3086103" cy="3266927"/>
            <a:chOff x="0" y="-47625"/>
            <a:chExt cx="812800" cy="860425"/>
          </a:xfrm>
        </p:grpSpPr>
        <p:sp>
          <p:nvSpPr>
            <p:cNvPr id="4" name="Freeform 21">
              <a:extLst>
                <a:ext uri="{FF2B5EF4-FFF2-40B4-BE49-F238E27FC236}">
                  <a16:creationId xmlns:a16="http://schemas.microsoft.com/office/drawing/2014/main" id="{4769F12C-8FB6-A412-DF42-102651EDCF77}"/>
                </a:ext>
              </a:extLst>
            </p:cNvPr>
            <p:cNvSpPr/>
            <p:nvPr/>
          </p:nvSpPr>
          <p:spPr>
            <a:xfrm>
              <a:off x="0" y="330"/>
              <a:ext cx="254690" cy="8917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22">
              <a:extLst>
                <a:ext uri="{FF2B5EF4-FFF2-40B4-BE49-F238E27FC236}">
                  <a16:creationId xmlns:a16="http://schemas.microsoft.com/office/drawing/2014/main" id="{4743D3E7-FF0D-4966-0ACF-3F4AF1309A10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ตัวแทนท้ายกระดาษ 1">
            <a:extLst>
              <a:ext uri="{FF2B5EF4-FFF2-40B4-BE49-F238E27FC236}">
                <a16:creationId xmlns:a16="http://schemas.microsoft.com/office/drawing/2014/main" id="{B163155A-F623-961B-A24C-AB4A21F95F63}"/>
              </a:ext>
            </a:extLst>
          </p:cNvPr>
          <p:cNvSpPr txBox="1">
            <a:spLocks/>
          </p:cNvSpPr>
          <p:nvPr/>
        </p:nvSpPr>
        <p:spPr bwMode="white">
          <a:xfrm>
            <a:off x="-2788715" y="9713861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8" name="TextBox 46">
            <a:extLst>
              <a:ext uri="{FF2B5EF4-FFF2-40B4-BE49-F238E27FC236}">
                <a16:creationId xmlns:a16="http://schemas.microsoft.com/office/drawing/2014/main" id="{40AB29EE-DEE8-83BF-B32E-49F0AB01A7AF}"/>
              </a:ext>
            </a:extLst>
          </p:cNvPr>
          <p:cNvSpPr txBox="1"/>
          <p:nvPr/>
        </p:nvSpPr>
        <p:spPr>
          <a:xfrm>
            <a:off x="537722" y="9123773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29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35F26CF-4575-15C8-D030-3E9C5E139F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2638800" cy="18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73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BD63B0C-BE7E-3B2E-6F79-46D5A1362888}"/>
              </a:ext>
            </a:extLst>
          </p:cNvPr>
          <p:cNvGrpSpPr/>
          <p:nvPr/>
        </p:nvGrpSpPr>
        <p:grpSpPr>
          <a:xfrm>
            <a:off x="1" y="-19881"/>
            <a:ext cx="18287999" cy="1397716"/>
            <a:chOff x="1" y="-1"/>
            <a:chExt cx="12191999" cy="731253"/>
          </a:xfrm>
          <a:solidFill>
            <a:srgbClr val="FA9265"/>
          </a:solidFill>
        </p:grpSpPr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A5B71693-902F-4044-B26A-3A5358E16D1C}"/>
                </a:ext>
              </a:extLst>
            </p:cNvPr>
            <p:cNvSpPr/>
            <p:nvPr/>
          </p:nvSpPr>
          <p:spPr>
            <a:xfrm>
              <a:off x="1" y="-1"/>
              <a:ext cx="12191999" cy="72043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CF46C9CA-6E7A-4365-9036-801D2BDD091D}"/>
                </a:ext>
              </a:extLst>
            </p:cNvPr>
            <p:cNvSpPr txBox="1"/>
            <p:nvPr/>
          </p:nvSpPr>
          <p:spPr>
            <a:xfrm>
              <a:off x="152438" y="66148"/>
              <a:ext cx="11841606" cy="6651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 anchor="ctr">
              <a:norm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            ความครอบคลุมเด็กอายุ 0 - 5 ปีที่ได้รับการชั่งน้ำหนัก และวัดความยาว/ส่วนสูง</a:t>
              </a:r>
            </a:p>
          </p:txBody>
        </p:sp>
      </p:grpSp>
      <p:grpSp>
        <p:nvGrpSpPr>
          <p:cNvPr id="24" name="Group 30">
            <a:extLst>
              <a:ext uri="{FF2B5EF4-FFF2-40B4-BE49-F238E27FC236}">
                <a16:creationId xmlns:a16="http://schemas.microsoft.com/office/drawing/2014/main" id="{21804C9E-9EAD-4A69-88B7-75D52852BB83}"/>
              </a:ext>
            </a:extLst>
          </p:cNvPr>
          <p:cNvGrpSpPr/>
          <p:nvPr/>
        </p:nvGrpSpPr>
        <p:grpSpPr>
          <a:xfrm>
            <a:off x="12940513" y="9919086"/>
            <a:ext cx="5360588" cy="369332"/>
            <a:chOff x="8618275" y="6600439"/>
            <a:chExt cx="3573725" cy="246221"/>
          </a:xfrm>
        </p:grpSpPr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id="{1391AF91-0F9E-407C-A2F1-C85489C91AAB}"/>
                </a:ext>
              </a:extLst>
            </p:cNvPr>
            <p:cNvSpPr/>
            <p:nvPr/>
          </p:nvSpPr>
          <p:spPr>
            <a:xfrm>
              <a:off x="8618275" y="6611419"/>
              <a:ext cx="3573725" cy="2352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7" name="TextBox 33">
              <a:extLst>
                <a:ext uri="{FF2B5EF4-FFF2-40B4-BE49-F238E27FC236}">
                  <a16:creationId xmlns:a16="http://schemas.microsoft.com/office/drawing/2014/main" id="{B20CC04D-988C-4C75-9560-8663149A1BEF}"/>
                </a:ext>
              </a:extLst>
            </p:cNvPr>
            <p:cNvSpPr txBox="1"/>
            <p:nvPr/>
          </p:nvSpPr>
          <p:spPr>
            <a:xfrm>
              <a:off x="8693426" y="6600439"/>
              <a:ext cx="3498574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ที่มา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ข้อมูลจาก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HDC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กระทรวงสาธารณสุข ณ วันที่ 11 ม.ค.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7</a:t>
              </a:r>
            </a:p>
          </p:txBody>
        </p: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492ADF2E-8D2A-E438-8DCA-8FA00BE87331}"/>
              </a:ext>
            </a:extLst>
          </p:cNvPr>
          <p:cNvGrpSpPr/>
          <p:nvPr/>
        </p:nvGrpSpPr>
        <p:grpSpPr>
          <a:xfrm>
            <a:off x="-254855" y="9171470"/>
            <a:ext cx="3086103" cy="3266927"/>
            <a:chOff x="0" y="-47625"/>
            <a:chExt cx="812800" cy="860425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97259145-38FB-9616-66E3-392579002427}"/>
                </a:ext>
              </a:extLst>
            </p:cNvPr>
            <p:cNvSpPr/>
            <p:nvPr/>
          </p:nvSpPr>
          <p:spPr>
            <a:xfrm>
              <a:off x="0" y="330"/>
              <a:ext cx="254690" cy="8917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22">
              <a:extLst>
                <a:ext uri="{FF2B5EF4-FFF2-40B4-BE49-F238E27FC236}">
                  <a16:creationId xmlns:a16="http://schemas.microsoft.com/office/drawing/2014/main" id="{15D14475-F6E8-25B1-557E-48415CE68198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ตัวแทนท้ายกระดาษ 1">
            <a:extLst>
              <a:ext uri="{FF2B5EF4-FFF2-40B4-BE49-F238E27FC236}">
                <a16:creationId xmlns:a16="http://schemas.microsoft.com/office/drawing/2014/main" id="{282A4CAB-C621-13D2-2FA4-650F716E4131}"/>
              </a:ext>
            </a:extLst>
          </p:cNvPr>
          <p:cNvSpPr txBox="1">
            <a:spLocks/>
          </p:cNvSpPr>
          <p:nvPr/>
        </p:nvSpPr>
        <p:spPr bwMode="white">
          <a:xfrm>
            <a:off x="-2788715" y="9855631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13" name="TextBox 46">
            <a:extLst>
              <a:ext uri="{FF2B5EF4-FFF2-40B4-BE49-F238E27FC236}">
                <a16:creationId xmlns:a16="http://schemas.microsoft.com/office/drawing/2014/main" id="{599921DE-C42B-1BD3-F548-1649A292AA49}"/>
              </a:ext>
            </a:extLst>
          </p:cNvPr>
          <p:cNvSpPr txBox="1"/>
          <p:nvPr/>
        </p:nvSpPr>
        <p:spPr>
          <a:xfrm>
            <a:off x="537722" y="9265543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3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0</a:t>
            </a:r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58D042CC-F0A1-4D84-AD11-05A51D714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2638800" cy="18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21403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BD63B0C-BE7E-3B2E-6F79-46D5A1362888}"/>
              </a:ext>
            </a:extLst>
          </p:cNvPr>
          <p:cNvGrpSpPr/>
          <p:nvPr/>
        </p:nvGrpSpPr>
        <p:grpSpPr>
          <a:xfrm>
            <a:off x="2" y="-15046"/>
            <a:ext cx="18287999" cy="1478378"/>
            <a:chOff x="1" y="-10031"/>
            <a:chExt cx="12191999" cy="773453"/>
          </a:xfrm>
          <a:solidFill>
            <a:srgbClr val="FA9265"/>
          </a:solidFill>
        </p:grpSpPr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A5B71693-902F-4044-B26A-3A5358E16D1C}"/>
                </a:ext>
              </a:extLst>
            </p:cNvPr>
            <p:cNvSpPr/>
            <p:nvPr/>
          </p:nvSpPr>
          <p:spPr>
            <a:xfrm>
              <a:off x="1" y="-1"/>
              <a:ext cx="12191999" cy="72043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CF46C9CA-6E7A-4365-9036-801D2BDD091D}"/>
                </a:ext>
              </a:extLst>
            </p:cNvPr>
            <p:cNvSpPr txBox="1"/>
            <p:nvPr/>
          </p:nvSpPr>
          <p:spPr>
            <a:xfrm>
              <a:off x="609600" y="-10031"/>
              <a:ext cx="11334426" cy="7734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 anchor="ctr">
              <a:norm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เด็กอายุ 0 - 5 ปีมีภาวะเตี้ย </a:t>
              </a: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21804C9E-9EAD-4A69-88B7-75D52852BB83}"/>
              </a:ext>
            </a:extLst>
          </p:cNvPr>
          <p:cNvGrpSpPr/>
          <p:nvPr/>
        </p:nvGrpSpPr>
        <p:grpSpPr>
          <a:xfrm>
            <a:off x="2" y="9897541"/>
            <a:ext cx="18301098" cy="398994"/>
            <a:chOff x="-8732" y="6586088"/>
            <a:chExt cx="12200732" cy="265996"/>
          </a:xfrm>
        </p:grpSpPr>
        <p:sp>
          <p:nvSpPr>
            <p:cNvPr id="14" name="Rectangle 31">
              <a:extLst>
                <a:ext uri="{FF2B5EF4-FFF2-40B4-BE49-F238E27FC236}">
                  <a16:creationId xmlns:a16="http://schemas.microsoft.com/office/drawing/2014/main" id="{B439D61D-EE08-484A-B57E-377150CF8C4F}"/>
                </a:ext>
              </a:extLst>
            </p:cNvPr>
            <p:cNvSpPr/>
            <p:nvPr/>
          </p:nvSpPr>
          <p:spPr>
            <a:xfrm>
              <a:off x="-8732" y="6605862"/>
              <a:ext cx="8618274" cy="24622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Rectangle 32">
              <a:extLst>
                <a:ext uri="{FF2B5EF4-FFF2-40B4-BE49-F238E27FC236}">
                  <a16:creationId xmlns:a16="http://schemas.microsoft.com/office/drawing/2014/main" id="{1391AF91-0F9E-407C-A2F1-C85489C91AAB}"/>
                </a:ext>
              </a:extLst>
            </p:cNvPr>
            <p:cNvSpPr/>
            <p:nvPr/>
          </p:nvSpPr>
          <p:spPr>
            <a:xfrm>
              <a:off x="8618275" y="6611419"/>
              <a:ext cx="3573725" cy="2352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6" name="TextBox 33">
              <a:extLst>
                <a:ext uri="{FF2B5EF4-FFF2-40B4-BE49-F238E27FC236}">
                  <a16:creationId xmlns:a16="http://schemas.microsoft.com/office/drawing/2014/main" id="{B20CC04D-988C-4C75-9560-8663149A1BEF}"/>
                </a:ext>
              </a:extLst>
            </p:cNvPr>
            <p:cNvSpPr txBox="1"/>
            <p:nvPr/>
          </p:nvSpPr>
          <p:spPr>
            <a:xfrm>
              <a:off x="8693426" y="6600439"/>
              <a:ext cx="3498574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ที่มา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ข้อมูลจาก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HDC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กระทรวงสาธารณสุข ณ วันที่ 11 ม.ค.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7</a:t>
              </a:r>
            </a:p>
          </p:txBody>
        </p:sp>
        <p:sp>
          <p:nvSpPr>
            <p:cNvPr id="19" name="TextBox 35">
              <a:extLst>
                <a:ext uri="{FF2B5EF4-FFF2-40B4-BE49-F238E27FC236}">
                  <a16:creationId xmlns:a16="http://schemas.microsoft.com/office/drawing/2014/main" id="{B9145297-532B-4941-9851-5F804FE7A905}"/>
                </a:ext>
              </a:extLst>
            </p:cNvPr>
            <p:cNvSpPr txBox="1"/>
            <p:nvPr/>
          </p:nvSpPr>
          <p:spPr>
            <a:xfrm>
              <a:off x="1388402" y="6586088"/>
              <a:ext cx="6268014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หมายเหตุ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เริ่มใช้ กราฟการเจริญเติบโตของเด็กอายุ 0 – 5 ปี </a:t>
              </a:r>
              <a:r>
                <a:rPr kumimoji="0" lang="th-TH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ชุดใหม่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ในการประมวณผลตั้งแต่ปีงบประมาณ พ.ศ. 2564 </a:t>
              </a:r>
              <a:endPara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14554819-B2E9-4A9F-47B0-08AB21CD7787}"/>
              </a:ext>
            </a:extLst>
          </p:cNvPr>
          <p:cNvGrpSpPr/>
          <p:nvPr/>
        </p:nvGrpSpPr>
        <p:grpSpPr>
          <a:xfrm>
            <a:off x="-254855" y="9029700"/>
            <a:ext cx="3086103" cy="3266927"/>
            <a:chOff x="0" y="-47625"/>
            <a:chExt cx="812800" cy="860425"/>
          </a:xfrm>
        </p:grpSpPr>
        <p:sp>
          <p:nvSpPr>
            <p:cNvPr id="4" name="Freeform 21">
              <a:extLst>
                <a:ext uri="{FF2B5EF4-FFF2-40B4-BE49-F238E27FC236}">
                  <a16:creationId xmlns:a16="http://schemas.microsoft.com/office/drawing/2014/main" id="{6247162A-1584-84B9-5357-9E825860A857}"/>
                </a:ext>
              </a:extLst>
            </p:cNvPr>
            <p:cNvSpPr/>
            <p:nvPr/>
          </p:nvSpPr>
          <p:spPr>
            <a:xfrm>
              <a:off x="0" y="330"/>
              <a:ext cx="254690" cy="8917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22">
              <a:extLst>
                <a:ext uri="{FF2B5EF4-FFF2-40B4-BE49-F238E27FC236}">
                  <a16:creationId xmlns:a16="http://schemas.microsoft.com/office/drawing/2014/main" id="{C25C3D20-46B0-6B96-DC3C-5E0564310BC2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ตัวแทนท้ายกระดาษ 1">
            <a:extLst>
              <a:ext uri="{FF2B5EF4-FFF2-40B4-BE49-F238E27FC236}">
                <a16:creationId xmlns:a16="http://schemas.microsoft.com/office/drawing/2014/main" id="{220721E0-2CB3-5681-6D8C-916E665182DB}"/>
              </a:ext>
            </a:extLst>
          </p:cNvPr>
          <p:cNvSpPr txBox="1">
            <a:spLocks/>
          </p:cNvSpPr>
          <p:nvPr/>
        </p:nvSpPr>
        <p:spPr bwMode="white">
          <a:xfrm>
            <a:off x="-2788715" y="9713861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9" name="TextBox 46">
            <a:extLst>
              <a:ext uri="{FF2B5EF4-FFF2-40B4-BE49-F238E27FC236}">
                <a16:creationId xmlns:a16="http://schemas.microsoft.com/office/drawing/2014/main" id="{C46DAB27-40F9-CA67-FCEF-37EE86BC181B}"/>
              </a:ext>
            </a:extLst>
          </p:cNvPr>
          <p:cNvSpPr txBox="1"/>
          <p:nvPr/>
        </p:nvSpPr>
        <p:spPr>
          <a:xfrm>
            <a:off x="537722" y="9123773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3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1</a:t>
            </a:r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C500C7D2-564B-4642-B1C4-7A88530C50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2638800" cy="18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6382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BD63B0C-BE7E-3B2E-6F79-46D5A1362888}"/>
              </a:ext>
            </a:extLst>
          </p:cNvPr>
          <p:cNvGrpSpPr/>
          <p:nvPr/>
        </p:nvGrpSpPr>
        <p:grpSpPr>
          <a:xfrm>
            <a:off x="2" y="-15046"/>
            <a:ext cx="18287999" cy="1478378"/>
            <a:chOff x="1" y="-10031"/>
            <a:chExt cx="12191999" cy="773453"/>
          </a:xfrm>
          <a:solidFill>
            <a:srgbClr val="FA9265"/>
          </a:solidFill>
        </p:grpSpPr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A5B71693-902F-4044-B26A-3A5358E16D1C}"/>
                </a:ext>
              </a:extLst>
            </p:cNvPr>
            <p:cNvSpPr/>
            <p:nvPr/>
          </p:nvSpPr>
          <p:spPr>
            <a:xfrm>
              <a:off x="1" y="-1"/>
              <a:ext cx="12191999" cy="72043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CF46C9CA-6E7A-4365-9036-801D2BDD091D}"/>
                </a:ext>
              </a:extLst>
            </p:cNvPr>
            <p:cNvSpPr txBox="1"/>
            <p:nvPr/>
          </p:nvSpPr>
          <p:spPr>
            <a:xfrm>
              <a:off x="609600" y="-10031"/>
              <a:ext cx="11334426" cy="7734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 anchor="ctr">
              <a:norm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เด็กอายุ 0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 </a:t>
              </a:r>
              <a:r>
                <a:rPr kumimoji="0" lang="th-TH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-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 </a:t>
              </a:r>
              <a:r>
                <a:rPr kumimoji="0" lang="th-TH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5 ปีมีภาวะผอม </a:t>
              </a:r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21804C9E-9EAD-4A69-88B7-75D52852BB83}"/>
              </a:ext>
            </a:extLst>
          </p:cNvPr>
          <p:cNvGrpSpPr/>
          <p:nvPr/>
        </p:nvGrpSpPr>
        <p:grpSpPr>
          <a:xfrm>
            <a:off x="2" y="9897541"/>
            <a:ext cx="18301098" cy="398994"/>
            <a:chOff x="-8732" y="6586088"/>
            <a:chExt cx="12200732" cy="265996"/>
          </a:xfrm>
        </p:grpSpPr>
        <p:sp>
          <p:nvSpPr>
            <p:cNvPr id="15" name="Rectangle 31">
              <a:extLst>
                <a:ext uri="{FF2B5EF4-FFF2-40B4-BE49-F238E27FC236}">
                  <a16:creationId xmlns:a16="http://schemas.microsoft.com/office/drawing/2014/main" id="{B439D61D-EE08-484A-B57E-377150CF8C4F}"/>
                </a:ext>
              </a:extLst>
            </p:cNvPr>
            <p:cNvSpPr/>
            <p:nvPr/>
          </p:nvSpPr>
          <p:spPr>
            <a:xfrm>
              <a:off x="-8732" y="6605862"/>
              <a:ext cx="8618274" cy="24622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6" name="Rectangle 32">
              <a:extLst>
                <a:ext uri="{FF2B5EF4-FFF2-40B4-BE49-F238E27FC236}">
                  <a16:creationId xmlns:a16="http://schemas.microsoft.com/office/drawing/2014/main" id="{1391AF91-0F9E-407C-A2F1-C85489C91AAB}"/>
                </a:ext>
              </a:extLst>
            </p:cNvPr>
            <p:cNvSpPr/>
            <p:nvPr/>
          </p:nvSpPr>
          <p:spPr>
            <a:xfrm>
              <a:off x="8618275" y="6611419"/>
              <a:ext cx="3573725" cy="2352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9" name="TextBox 33">
              <a:extLst>
                <a:ext uri="{FF2B5EF4-FFF2-40B4-BE49-F238E27FC236}">
                  <a16:creationId xmlns:a16="http://schemas.microsoft.com/office/drawing/2014/main" id="{B20CC04D-988C-4C75-9560-8663149A1BEF}"/>
                </a:ext>
              </a:extLst>
            </p:cNvPr>
            <p:cNvSpPr txBox="1"/>
            <p:nvPr/>
          </p:nvSpPr>
          <p:spPr>
            <a:xfrm>
              <a:off x="8693426" y="6600439"/>
              <a:ext cx="3498574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ที่มา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ข้อมูลจาก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HDC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กระทรวงสาธารณสุข ณ วันที่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11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ม.ค.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67</a:t>
              </a:r>
              <a:endParaRPr kumimoji="0" lang="th-TH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TextBox 35">
              <a:extLst>
                <a:ext uri="{FF2B5EF4-FFF2-40B4-BE49-F238E27FC236}">
                  <a16:creationId xmlns:a16="http://schemas.microsoft.com/office/drawing/2014/main" id="{B9145297-532B-4941-9851-5F804FE7A905}"/>
                </a:ext>
              </a:extLst>
            </p:cNvPr>
            <p:cNvSpPr txBox="1"/>
            <p:nvPr/>
          </p:nvSpPr>
          <p:spPr>
            <a:xfrm>
              <a:off x="1388402" y="6586088"/>
              <a:ext cx="6268014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หมายเหตุ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เริ่มใช้ กราฟการเจริญเติบโตของเด็กอายุ 0 – 5 ปี </a:t>
              </a:r>
              <a:r>
                <a:rPr kumimoji="0" lang="th-TH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ชุดใหม่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ในการประมวณผลตั้งแต่ปีงบประมาณ พ.ศ. 2564 </a:t>
              </a:r>
              <a:endPara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942C7FCF-D0B3-9151-28AB-BF56359CD487}"/>
              </a:ext>
            </a:extLst>
          </p:cNvPr>
          <p:cNvGrpSpPr/>
          <p:nvPr/>
        </p:nvGrpSpPr>
        <p:grpSpPr>
          <a:xfrm>
            <a:off x="-254855" y="8953500"/>
            <a:ext cx="3086103" cy="3266927"/>
            <a:chOff x="0" y="-47625"/>
            <a:chExt cx="812800" cy="860425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898D5129-05CB-D7A8-88EE-99458145A571}"/>
                </a:ext>
              </a:extLst>
            </p:cNvPr>
            <p:cNvSpPr/>
            <p:nvPr/>
          </p:nvSpPr>
          <p:spPr>
            <a:xfrm>
              <a:off x="0" y="330"/>
              <a:ext cx="254690" cy="8917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A6AC95E5-E9E4-0B2B-64BA-A3D2254B0506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ตัวแทนท้ายกระดาษ 1">
            <a:extLst>
              <a:ext uri="{FF2B5EF4-FFF2-40B4-BE49-F238E27FC236}">
                <a16:creationId xmlns:a16="http://schemas.microsoft.com/office/drawing/2014/main" id="{DC70B609-2F05-91CF-6979-512796D445E7}"/>
              </a:ext>
            </a:extLst>
          </p:cNvPr>
          <p:cNvSpPr txBox="1">
            <a:spLocks/>
          </p:cNvSpPr>
          <p:nvPr/>
        </p:nvSpPr>
        <p:spPr bwMode="white">
          <a:xfrm>
            <a:off x="-2788715" y="9637661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10" name="TextBox 46">
            <a:extLst>
              <a:ext uri="{FF2B5EF4-FFF2-40B4-BE49-F238E27FC236}">
                <a16:creationId xmlns:a16="http://schemas.microsoft.com/office/drawing/2014/main" id="{899F389E-E992-FBBB-5662-7031731A6D22}"/>
              </a:ext>
            </a:extLst>
          </p:cNvPr>
          <p:cNvSpPr txBox="1"/>
          <p:nvPr/>
        </p:nvSpPr>
        <p:spPr>
          <a:xfrm>
            <a:off x="537722" y="9047573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3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2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0AB62842-6771-177E-F630-6AEF9E0CF6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2638800" cy="18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4780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BD63B0C-BE7E-3B2E-6F79-46D5A1362888}"/>
              </a:ext>
            </a:extLst>
          </p:cNvPr>
          <p:cNvGrpSpPr/>
          <p:nvPr/>
        </p:nvGrpSpPr>
        <p:grpSpPr>
          <a:xfrm>
            <a:off x="2" y="-15046"/>
            <a:ext cx="18287999" cy="1478378"/>
            <a:chOff x="1" y="-10031"/>
            <a:chExt cx="12191999" cy="773453"/>
          </a:xfrm>
          <a:solidFill>
            <a:srgbClr val="FA9265"/>
          </a:solidFill>
        </p:grpSpPr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A5B71693-902F-4044-B26A-3A5358E16D1C}"/>
                </a:ext>
              </a:extLst>
            </p:cNvPr>
            <p:cNvSpPr/>
            <p:nvPr/>
          </p:nvSpPr>
          <p:spPr>
            <a:xfrm>
              <a:off x="1" y="-1"/>
              <a:ext cx="12191999" cy="72043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CF46C9CA-6E7A-4365-9036-801D2BDD091D}"/>
                </a:ext>
              </a:extLst>
            </p:cNvPr>
            <p:cNvSpPr txBox="1"/>
            <p:nvPr/>
          </p:nvSpPr>
          <p:spPr>
            <a:xfrm>
              <a:off x="609600" y="-10031"/>
              <a:ext cx="11334426" cy="7734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 anchor="ctr">
              <a:norm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เด็กอายุ 0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 </a:t>
              </a:r>
              <a:r>
                <a:rPr kumimoji="0" lang="th-TH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-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 </a:t>
              </a:r>
              <a:r>
                <a:rPr kumimoji="0" lang="th-TH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5 ปีมีภาวะเริ่มอ้วนและอ้วน </a:t>
              </a:r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21804C9E-9EAD-4A69-88B7-75D52852BB83}"/>
              </a:ext>
            </a:extLst>
          </p:cNvPr>
          <p:cNvGrpSpPr/>
          <p:nvPr/>
        </p:nvGrpSpPr>
        <p:grpSpPr>
          <a:xfrm>
            <a:off x="2" y="9897541"/>
            <a:ext cx="18301098" cy="398994"/>
            <a:chOff x="-8732" y="6586088"/>
            <a:chExt cx="12200732" cy="265996"/>
          </a:xfrm>
        </p:grpSpPr>
        <p:sp>
          <p:nvSpPr>
            <p:cNvPr id="15" name="Rectangle 31">
              <a:extLst>
                <a:ext uri="{FF2B5EF4-FFF2-40B4-BE49-F238E27FC236}">
                  <a16:creationId xmlns:a16="http://schemas.microsoft.com/office/drawing/2014/main" id="{B439D61D-EE08-484A-B57E-377150CF8C4F}"/>
                </a:ext>
              </a:extLst>
            </p:cNvPr>
            <p:cNvSpPr/>
            <p:nvPr/>
          </p:nvSpPr>
          <p:spPr>
            <a:xfrm>
              <a:off x="-8732" y="6605862"/>
              <a:ext cx="8618274" cy="24622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6" name="Rectangle 32">
              <a:extLst>
                <a:ext uri="{FF2B5EF4-FFF2-40B4-BE49-F238E27FC236}">
                  <a16:creationId xmlns:a16="http://schemas.microsoft.com/office/drawing/2014/main" id="{1391AF91-0F9E-407C-A2F1-C85489C91AAB}"/>
                </a:ext>
              </a:extLst>
            </p:cNvPr>
            <p:cNvSpPr/>
            <p:nvPr/>
          </p:nvSpPr>
          <p:spPr>
            <a:xfrm>
              <a:off x="8618275" y="6611419"/>
              <a:ext cx="3573725" cy="2352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9" name="TextBox 33">
              <a:extLst>
                <a:ext uri="{FF2B5EF4-FFF2-40B4-BE49-F238E27FC236}">
                  <a16:creationId xmlns:a16="http://schemas.microsoft.com/office/drawing/2014/main" id="{B20CC04D-988C-4C75-9560-8663149A1BEF}"/>
                </a:ext>
              </a:extLst>
            </p:cNvPr>
            <p:cNvSpPr txBox="1"/>
            <p:nvPr/>
          </p:nvSpPr>
          <p:spPr>
            <a:xfrm>
              <a:off x="8693426" y="6600439"/>
              <a:ext cx="3498574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ที่มา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ข้อมูลจาก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HDC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กระทรวงสาธารณสุข ณ วันที่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11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ม.ค.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67</a:t>
              </a:r>
              <a:endParaRPr kumimoji="0" lang="th-TH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TextBox 35">
              <a:extLst>
                <a:ext uri="{FF2B5EF4-FFF2-40B4-BE49-F238E27FC236}">
                  <a16:creationId xmlns:a16="http://schemas.microsoft.com/office/drawing/2014/main" id="{B9145297-532B-4941-9851-5F804FE7A905}"/>
                </a:ext>
              </a:extLst>
            </p:cNvPr>
            <p:cNvSpPr txBox="1"/>
            <p:nvPr/>
          </p:nvSpPr>
          <p:spPr>
            <a:xfrm>
              <a:off x="1388402" y="6586088"/>
              <a:ext cx="6268014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หมายเหตุ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เริ่มใช้ กราฟการเจริญเติบโตของเด็กอายุ 0 – 5 ปี </a:t>
              </a:r>
              <a:r>
                <a:rPr kumimoji="0" lang="th-TH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ชุดใหม่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ในการประมวณผลตั้งแต่ปีงบประมาณ พ.ศ. 2564 </a:t>
              </a:r>
              <a:endPara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942C7FCF-D0B3-9151-28AB-BF56359CD487}"/>
              </a:ext>
            </a:extLst>
          </p:cNvPr>
          <p:cNvGrpSpPr/>
          <p:nvPr/>
        </p:nvGrpSpPr>
        <p:grpSpPr>
          <a:xfrm>
            <a:off x="-254855" y="8953500"/>
            <a:ext cx="3086103" cy="3266927"/>
            <a:chOff x="0" y="-47625"/>
            <a:chExt cx="812800" cy="860425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898D5129-05CB-D7A8-88EE-99458145A571}"/>
                </a:ext>
              </a:extLst>
            </p:cNvPr>
            <p:cNvSpPr/>
            <p:nvPr/>
          </p:nvSpPr>
          <p:spPr>
            <a:xfrm>
              <a:off x="0" y="330"/>
              <a:ext cx="254690" cy="8917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A6AC95E5-E9E4-0B2B-64BA-A3D2254B0506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ตัวแทนท้ายกระดาษ 1">
            <a:extLst>
              <a:ext uri="{FF2B5EF4-FFF2-40B4-BE49-F238E27FC236}">
                <a16:creationId xmlns:a16="http://schemas.microsoft.com/office/drawing/2014/main" id="{DC70B609-2F05-91CF-6979-512796D445E7}"/>
              </a:ext>
            </a:extLst>
          </p:cNvPr>
          <p:cNvSpPr txBox="1">
            <a:spLocks/>
          </p:cNvSpPr>
          <p:nvPr/>
        </p:nvSpPr>
        <p:spPr bwMode="white">
          <a:xfrm>
            <a:off x="-2788715" y="9637661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10" name="TextBox 46">
            <a:extLst>
              <a:ext uri="{FF2B5EF4-FFF2-40B4-BE49-F238E27FC236}">
                <a16:creationId xmlns:a16="http://schemas.microsoft.com/office/drawing/2014/main" id="{899F389E-E992-FBBB-5662-7031731A6D22}"/>
              </a:ext>
            </a:extLst>
          </p:cNvPr>
          <p:cNvSpPr txBox="1"/>
          <p:nvPr/>
        </p:nvSpPr>
        <p:spPr>
          <a:xfrm>
            <a:off x="537722" y="9047573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3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3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0AB62842-6771-177E-F630-6AEF9E0CF6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2638800" cy="18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92833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BD63B0C-BE7E-3B2E-6F79-46D5A1362888}"/>
              </a:ext>
            </a:extLst>
          </p:cNvPr>
          <p:cNvGrpSpPr/>
          <p:nvPr/>
        </p:nvGrpSpPr>
        <p:grpSpPr>
          <a:xfrm>
            <a:off x="1" y="-204814"/>
            <a:ext cx="18287999" cy="1259208"/>
            <a:chOff x="1" y="-109006"/>
            <a:chExt cx="12191999" cy="839472"/>
          </a:xfrm>
          <a:solidFill>
            <a:srgbClr val="FA9265"/>
          </a:solidFill>
        </p:grpSpPr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A5B71693-902F-4044-B26A-3A5358E16D1C}"/>
                </a:ext>
              </a:extLst>
            </p:cNvPr>
            <p:cNvSpPr/>
            <p:nvPr/>
          </p:nvSpPr>
          <p:spPr>
            <a:xfrm>
              <a:off x="1" y="-1"/>
              <a:ext cx="12191999" cy="72043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CF46C9CA-6E7A-4365-9036-801D2BDD091D}"/>
                </a:ext>
              </a:extLst>
            </p:cNvPr>
            <p:cNvSpPr txBox="1"/>
            <p:nvPr/>
          </p:nvSpPr>
          <p:spPr>
            <a:xfrm>
              <a:off x="313688" y="-109006"/>
              <a:ext cx="11696053" cy="83947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 anchor="ctr">
              <a:norm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ร้อยละของเด็กอายุ 6 เดือน -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 </a:t>
              </a:r>
              <a:r>
                <a:rPr kumimoji="0" lang="th-TH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anose="00000500000000000000" pitchFamily="2" charset="-34"/>
                  <a:ea typeface="+mn-ea"/>
                  <a:cs typeface="Kanit" panose="00000500000000000000" pitchFamily="2" charset="-34"/>
                </a:rPr>
                <a:t>5 ปี ได้รับยาน้ำเสริมธาตุเหล็ก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7303C74-8F9C-B2D4-B497-7E4F14FF1D8D}"/>
              </a:ext>
            </a:extLst>
          </p:cNvPr>
          <p:cNvSpPr txBox="1"/>
          <p:nvPr/>
        </p:nvSpPr>
        <p:spPr>
          <a:xfrm>
            <a:off x="12420601" y="10002075"/>
            <a:ext cx="5867400" cy="307777"/>
          </a:xfrm>
          <a:prstGeom prst="rect">
            <a:avLst/>
          </a:prstGeom>
          <a:solidFill>
            <a:srgbClr val="00319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ที่มา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: 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ข้อมูลจาก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HDC 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ปี 64 – 67 (ไตรมาส 1)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View Freeze 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ณ วันที่ 16 ม.ค.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A7D688D9-ECF7-0A78-8008-E1AC416BCC4A}"/>
              </a:ext>
            </a:extLst>
          </p:cNvPr>
          <p:cNvGrpSpPr/>
          <p:nvPr/>
        </p:nvGrpSpPr>
        <p:grpSpPr>
          <a:xfrm>
            <a:off x="-254855" y="9171470"/>
            <a:ext cx="3086103" cy="3266927"/>
            <a:chOff x="0" y="-47625"/>
            <a:chExt cx="812800" cy="860425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188CA6D2-0960-74E7-C2DE-80A17DEBE9C5}"/>
                </a:ext>
              </a:extLst>
            </p:cNvPr>
            <p:cNvSpPr/>
            <p:nvPr/>
          </p:nvSpPr>
          <p:spPr>
            <a:xfrm>
              <a:off x="0" y="330"/>
              <a:ext cx="254690" cy="8917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92DAA80B-FB4F-7AB1-E138-4F69DBD7B724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ตัวแทนท้ายกระดาษ 1">
            <a:extLst>
              <a:ext uri="{FF2B5EF4-FFF2-40B4-BE49-F238E27FC236}">
                <a16:creationId xmlns:a16="http://schemas.microsoft.com/office/drawing/2014/main" id="{28AE2500-8FAD-92E8-B4DC-F9FFEE8E4DE2}"/>
              </a:ext>
            </a:extLst>
          </p:cNvPr>
          <p:cNvSpPr txBox="1">
            <a:spLocks/>
          </p:cNvSpPr>
          <p:nvPr/>
        </p:nvSpPr>
        <p:spPr bwMode="white">
          <a:xfrm>
            <a:off x="-2788715" y="9855631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12" name="TextBox 46">
            <a:extLst>
              <a:ext uri="{FF2B5EF4-FFF2-40B4-BE49-F238E27FC236}">
                <a16:creationId xmlns:a16="http://schemas.microsoft.com/office/drawing/2014/main" id="{B4490A2C-749C-FC66-A47D-3CEAEA5669E9}"/>
              </a:ext>
            </a:extLst>
          </p:cNvPr>
          <p:cNvSpPr txBox="1"/>
          <p:nvPr/>
        </p:nvSpPr>
        <p:spPr>
          <a:xfrm>
            <a:off x="461522" y="9236070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3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4</a:t>
            </a:r>
          </a:p>
        </p:txBody>
      </p:sp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DA2AF9B1-B494-4E82-A563-D371BF8AA9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2638800" cy="18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31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7850" b="7850"/>
          <a:stretch>
            <a:fillRect/>
          </a:stretch>
        </p:blipFill>
        <p:spPr>
          <a:xfrm>
            <a:off x="-685800" y="140429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554516"/>
            <a:ext cx="373166" cy="1794966"/>
            <a:chOff x="0" y="0"/>
            <a:chExt cx="98282" cy="4727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282" cy="472748"/>
            </a:xfrm>
            <a:custGeom>
              <a:avLst/>
              <a:gdLst/>
              <a:ahLst/>
              <a:cxnLst/>
              <a:rect l="l" t="t" r="r" b="b"/>
              <a:pathLst>
                <a:path w="98282" h="472748">
                  <a:moveTo>
                    <a:pt x="0" y="0"/>
                  </a:moveTo>
                  <a:lnTo>
                    <a:pt x="98282" y="0"/>
                  </a:lnTo>
                  <a:lnTo>
                    <a:pt x="98282" y="472748"/>
                  </a:lnTo>
                  <a:lnTo>
                    <a:pt x="0" y="472748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292273" y="1916973"/>
            <a:ext cx="967027" cy="5127412"/>
            <a:chOff x="0" y="0"/>
            <a:chExt cx="254690" cy="13504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690" cy="1350430"/>
            </a:xfrm>
            <a:custGeom>
              <a:avLst/>
              <a:gdLst/>
              <a:ahLst/>
              <a:cxnLst/>
              <a:rect l="l" t="t" r="r" b="b"/>
              <a:pathLst>
                <a:path w="254690" h="1350430">
                  <a:moveTo>
                    <a:pt x="0" y="0"/>
                  </a:moveTo>
                  <a:lnTo>
                    <a:pt x="254690" y="0"/>
                  </a:lnTo>
                  <a:lnTo>
                    <a:pt x="254690" y="1350430"/>
                  </a:lnTo>
                  <a:lnTo>
                    <a:pt x="0" y="1350430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b="7766"/>
          <a:stretch>
            <a:fillRect/>
          </a:stretch>
        </p:blipFill>
        <p:spPr>
          <a:xfrm>
            <a:off x="7948341" y="1916973"/>
            <a:ext cx="8343931" cy="512741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65846" y="1348305"/>
            <a:ext cx="5069479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8"/>
              </a:lnSpc>
            </a:pPr>
            <a:r>
              <a:rPr lang="th-TH" sz="6699" dirty="0">
                <a:solidFill>
                  <a:srgbClr val="DD6444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รายงานสถานการณ์</a:t>
            </a:r>
            <a:endParaRPr lang="en-US" sz="6699" dirty="0">
              <a:solidFill>
                <a:srgbClr val="DD6444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5805" y="4100317"/>
            <a:ext cx="6852103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th-TH" sz="3600" dirty="0">
                <a:latin typeface="Kanit" panose="00000500000000000000" pitchFamily="2" charset="-34"/>
                <a:cs typeface="Kanit" panose="00000500000000000000" pitchFamily="2" charset="-34"/>
              </a:rPr>
              <a:t>การเฝ้าระวังด้านส่งเสริมสุขภาพ</a:t>
            </a:r>
            <a:endParaRPr lang="en-US" sz="36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just"/>
            <a:r>
              <a:rPr lang="th-TH" sz="3600" dirty="0">
                <a:latin typeface="Kanit" panose="00000500000000000000" pitchFamily="2" charset="-34"/>
                <a:cs typeface="Kanit" panose="00000500000000000000" pitchFamily="2" charset="-34"/>
              </a:rPr>
              <a:t>และอนามัยสิ่งแวดล้อม</a:t>
            </a:r>
            <a:endParaRPr lang="en-US" sz="36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just"/>
            <a:r>
              <a:rPr lang="th-TH" sz="3600" dirty="0">
                <a:latin typeface="Kanit" panose="00000500000000000000" pitchFamily="2" charset="-34"/>
                <a:cs typeface="Kanit" panose="00000500000000000000" pitchFamily="2" charset="-34"/>
              </a:rPr>
              <a:t>จำแนกราย 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Cluster </a:t>
            </a:r>
          </a:p>
          <a:p>
            <a:pPr algn="just"/>
            <a:r>
              <a:rPr lang="th-TH" sz="3600" spc="-40" dirty="0">
                <a:latin typeface="Kanit" panose="00000500000000000000" pitchFamily="2" charset="-34"/>
                <a:cs typeface="Kanit" panose="00000500000000000000" pitchFamily="2" charset="-34"/>
              </a:rPr>
              <a:t>(1</a:t>
            </a:r>
            <a:r>
              <a:rPr lang="en-US" sz="3600" spc="-4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3600" spc="-40" dirty="0">
                <a:latin typeface="Kanit" panose="00000500000000000000" pitchFamily="2" charset="-34"/>
                <a:cs typeface="Kanit" panose="00000500000000000000" pitchFamily="2" charset="-34"/>
              </a:rPr>
              <a:t>ตุลาคม</a:t>
            </a:r>
            <a:r>
              <a:rPr lang="en-US" sz="3600" spc="-4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3600" spc="-40" dirty="0">
                <a:latin typeface="Kanit" panose="00000500000000000000" pitchFamily="2" charset="-34"/>
                <a:cs typeface="Kanit" panose="00000500000000000000" pitchFamily="2" charset="-34"/>
              </a:rPr>
              <a:t>68</a:t>
            </a:r>
            <a:r>
              <a:rPr lang="en-US" sz="3600" spc="-4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3600" spc="-40" dirty="0">
                <a:latin typeface="Kanit" panose="00000500000000000000" pitchFamily="2" charset="-34"/>
                <a:cs typeface="Kanit" panose="00000500000000000000" pitchFamily="2" charset="-34"/>
              </a:rPr>
              <a:t>–</a:t>
            </a:r>
            <a:r>
              <a:rPr lang="en-US" sz="3600" spc="-4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3600" spc="-40" dirty="0">
                <a:latin typeface="Kanit" panose="00000500000000000000" pitchFamily="2" charset="-34"/>
                <a:cs typeface="Kanit" panose="00000500000000000000" pitchFamily="2" charset="-34"/>
              </a:rPr>
              <a:t>1 เมษายน 2569)</a:t>
            </a:r>
            <a:endParaRPr kumimoji="0" lang="en-US" sz="3600" i="0" u="none" strike="noStrike" kern="1200" cap="none" spc="-40" normalizeH="0" baseline="0" noProof="0" dirty="0">
              <a:ln>
                <a:noFill/>
              </a:ln>
              <a:effectLst/>
              <a:uLnTx/>
              <a:uFillTx/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just"/>
            <a:endParaRPr lang="en-US" sz="3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918594" y="9508588"/>
            <a:ext cx="983781" cy="56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45"/>
              </a:lnSpc>
            </a:pPr>
            <a:r>
              <a:rPr lang="en-US" sz="3500">
                <a:solidFill>
                  <a:srgbClr val="FFFFFF"/>
                </a:solidFill>
                <a:latin typeface="Hagrid Heavy"/>
              </a:rPr>
              <a:t>02</a:t>
            </a:r>
          </a:p>
        </p:txBody>
      </p:sp>
      <p:sp>
        <p:nvSpPr>
          <p:cNvPr id="12" name="TextBox 46">
            <a:extLst>
              <a:ext uri="{FF2B5EF4-FFF2-40B4-BE49-F238E27FC236}">
                <a16:creationId xmlns:a16="http://schemas.microsoft.com/office/drawing/2014/main" id="{09C35AB0-B648-0496-DFCE-6C830DF52381}"/>
              </a:ext>
            </a:extLst>
          </p:cNvPr>
          <p:cNvSpPr txBox="1"/>
          <p:nvPr/>
        </p:nvSpPr>
        <p:spPr>
          <a:xfrm>
            <a:off x="16275519" y="9303643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45"/>
              </a:lnSpc>
            </a:pPr>
            <a:r>
              <a:rPr lang="en-US" sz="3500" dirty="0">
                <a:solidFill>
                  <a:srgbClr val="DD6444"/>
                </a:solidFill>
                <a:latin typeface="BoonTook" panose="02010105050000000000" pitchFamily="2" charset="-34"/>
                <a:cs typeface="BoonTook" panose="02010105050000000000" pitchFamily="2" charset="-34"/>
              </a:rPr>
              <a:t>05</a:t>
            </a:r>
          </a:p>
        </p:txBody>
      </p:sp>
      <p:grpSp>
        <p:nvGrpSpPr>
          <p:cNvPr id="14" name="Group 47">
            <a:extLst>
              <a:ext uri="{FF2B5EF4-FFF2-40B4-BE49-F238E27FC236}">
                <a16:creationId xmlns:a16="http://schemas.microsoft.com/office/drawing/2014/main" id="{AB3EED41-7A0C-5A6B-18C1-EFD2E2712B7D}"/>
              </a:ext>
            </a:extLst>
          </p:cNvPr>
          <p:cNvGrpSpPr/>
          <p:nvPr/>
        </p:nvGrpSpPr>
        <p:grpSpPr>
          <a:xfrm>
            <a:off x="17487336" y="9346998"/>
            <a:ext cx="967027" cy="339828"/>
            <a:chOff x="0" y="0"/>
            <a:chExt cx="254690" cy="89502"/>
          </a:xfrm>
        </p:grpSpPr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id="{314689B3-0501-EA82-86B9-0606342F1A66}"/>
                </a:ext>
              </a:extLst>
            </p:cNvPr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49">
              <a:extLst>
                <a:ext uri="{FF2B5EF4-FFF2-40B4-BE49-F238E27FC236}">
                  <a16:creationId xmlns:a16="http://schemas.microsoft.com/office/drawing/2014/main" id="{B97A999C-1382-5076-37EB-21758BD1EA5B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7850" b="78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31218" y="2969716"/>
            <a:ext cx="12512047" cy="217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91"/>
              </a:lnSpc>
            </a:pPr>
            <a:r>
              <a:rPr lang="en-US" sz="13694">
                <a:solidFill>
                  <a:srgbClr val="171616"/>
                </a:solidFill>
                <a:latin typeface="Hagrid Heavy"/>
              </a:rPr>
              <a:t>Thank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82706" y="5048250"/>
            <a:ext cx="10776594" cy="217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91"/>
              </a:lnSpc>
            </a:pPr>
            <a:r>
              <a:rPr lang="en-US" sz="13694">
                <a:solidFill>
                  <a:srgbClr val="DD6444"/>
                </a:solidFill>
                <a:latin typeface="Hagrid Heavy"/>
              </a:rPr>
              <a:t>You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02622B1-9E58-E7C0-9263-FDEC83C579CB}"/>
              </a:ext>
            </a:extLst>
          </p:cNvPr>
          <p:cNvSpPr/>
          <p:nvPr/>
        </p:nvSpPr>
        <p:spPr>
          <a:xfrm>
            <a:off x="0" y="9754830"/>
            <a:ext cx="16668000" cy="360000"/>
          </a:xfrm>
          <a:prstGeom prst="rect">
            <a:avLst/>
          </a:prstGeom>
          <a:solidFill>
            <a:srgbClr val="FBA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    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กลุ่มดิจิทัลเทคโนโลยีและระบบข้อมูล กองแผนงาน โทร.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4301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15B22BF-EB49-82A8-C536-BD513D8238E9}"/>
              </a:ext>
            </a:extLst>
          </p:cNvPr>
          <p:cNvSpPr/>
          <p:nvPr/>
        </p:nvSpPr>
        <p:spPr>
          <a:xfrm>
            <a:off x="17500200" y="9747793"/>
            <a:ext cx="864000" cy="360000"/>
          </a:xfrm>
          <a:prstGeom prst="rect">
            <a:avLst/>
          </a:prstGeom>
          <a:solidFill>
            <a:srgbClr val="FBA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B50A2EB-6C84-DF01-C6D2-59290644A0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 b="87030"/>
          <a:stretch/>
        </p:blipFill>
        <p:spPr>
          <a:xfrm>
            <a:off x="-87979" y="-41307"/>
            <a:ext cx="2638800" cy="18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: มุมมน 14">
            <a:extLst>
              <a:ext uri="{FF2B5EF4-FFF2-40B4-BE49-F238E27FC236}">
                <a16:creationId xmlns:a16="http://schemas.microsoft.com/office/drawing/2014/main" id="{0BE8B906-F480-F633-E8AF-616C7B529BD6}"/>
              </a:ext>
            </a:extLst>
          </p:cNvPr>
          <p:cNvSpPr/>
          <p:nvPr/>
        </p:nvSpPr>
        <p:spPr>
          <a:xfrm>
            <a:off x="-228600" y="114300"/>
            <a:ext cx="10058400" cy="964842"/>
          </a:xfrm>
          <a:prstGeom prst="roundRect">
            <a:avLst/>
          </a:prstGeom>
          <a:solidFill>
            <a:srgbClr val="FF66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85800" y="0"/>
            <a:ext cx="6326047" cy="1079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77"/>
              </a:lnSpc>
            </a:pPr>
            <a:r>
              <a:rPr lang="th-TH" sz="4400" b="1" dirty="0">
                <a:solidFill>
                  <a:srgbClr val="DD644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กลุ่มสตรีและเด็กปฐมวัย</a:t>
            </a:r>
          </a:p>
        </p:txBody>
      </p:sp>
      <p:sp>
        <p:nvSpPr>
          <p:cNvPr id="12" name="AutoShape 12"/>
          <p:cNvSpPr/>
          <p:nvPr/>
        </p:nvSpPr>
        <p:spPr>
          <a:xfrm rot="-5412303" flipH="1">
            <a:off x="5176579" y="-3405600"/>
            <a:ext cx="10041" cy="8991621"/>
          </a:xfrm>
          <a:prstGeom prst="line">
            <a:avLst/>
          </a:prstGeom>
          <a:ln w="47625" cap="flat">
            <a:solidFill>
              <a:srgbClr val="DD64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7487336" y="9346998"/>
            <a:ext cx="967027" cy="339828"/>
            <a:chOff x="0" y="0"/>
            <a:chExt cx="254690" cy="8950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ตาราง 3">
                <a:extLst>
                  <a:ext uri="{FF2B5EF4-FFF2-40B4-BE49-F238E27FC236}">
                    <a16:creationId xmlns:a16="http://schemas.microsoft.com/office/drawing/2014/main" id="{7BA99FC0-5052-854C-2DB8-72D823601B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6093397"/>
                  </p:ext>
                </p:extLst>
              </p:nvPr>
            </p:nvGraphicFramePr>
            <p:xfrm>
              <a:off x="152398" y="1191980"/>
              <a:ext cx="17983202" cy="82272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83138">
                      <a:extLst>
                        <a:ext uri="{9D8B030D-6E8A-4147-A177-3AD203B41FA5}">
                          <a16:colId xmlns:a16="http://schemas.microsoft.com/office/drawing/2014/main" val="1588153425"/>
                        </a:ext>
                      </a:extLst>
                    </a:gridCol>
                    <a:gridCol w="1065464">
                      <a:extLst>
                        <a:ext uri="{9D8B030D-6E8A-4147-A177-3AD203B41FA5}">
                          <a16:colId xmlns:a16="http://schemas.microsoft.com/office/drawing/2014/main" val="1810165254"/>
                        </a:ext>
                      </a:extLst>
                    </a:gridCol>
                    <a:gridCol w="2228857">
                      <a:extLst>
                        <a:ext uri="{9D8B030D-6E8A-4147-A177-3AD203B41FA5}">
                          <a16:colId xmlns:a16="http://schemas.microsoft.com/office/drawing/2014/main" val="2040549175"/>
                        </a:ext>
                      </a:extLst>
                    </a:gridCol>
                    <a:gridCol w="1352541">
                      <a:extLst>
                        <a:ext uri="{9D8B030D-6E8A-4147-A177-3AD203B41FA5}">
                          <a16:colId xmlns:a16="http://schemas.microsoft.com/office/drawing/2014/main" val="3153405733"/>
                        </a:ext>
                      </a:extLst>
                    </a:gridCol>
                    <a:gridCol w="1304505">
                      <a:extLst>
                        <a:ext uri="{9D8B030D-6E8A-4147-A177-3AD203B41FA5}">
                          <a16:colId xmlns:a16="http://schemas.microsoft.com/office/drawing/2014/main" val="1269872557"/>
                        </a:ext>
                      </a:extLst>
                    </a:gridCol>
                    <a:gridCol w="1458124">
                      <a:extLst>
                        <a:ext uri="{9D8B030D-6E8A-4147-A177-3AD203B41FA5}">
                          <a16:colId xmlns:a16="http://schemas.microsoft.com/office/drawing/2014/main" val="3982430666"/>
                        </a:ext>
                      </a:extLst>
                    </a:gridCol>
                    <a:gridCol w="1335777">
                      <a:extLst>
                        <a:ext uri="{9D8B030D-6E8A-4147-A177-3AD203B41FA5}">
                          <a16:colId xmlns:a16="http://schemas.microsoft.com/office/drawing/2014/main" val="3751612021"/>
                        </a:ext>
                      </a:extLst>
                    </a:gridCol>
                    <a:gridCol w="1387994">
                      <a:extLst>
                        <a:ext uri="{9D8B030D-6E8A-4147-A177-3AD203B41FA5}">
                          <a16:colId xmlns:a16="http://schemas.microsoft.com/office/drawing/2014/main" val="1573583430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:a16="http://schemas.microsoft.com/office/drawing/2014/main" val="1141793679"/>
                        </a:ext>
                      </a:extLst>
                    </a:gridCol>
                  </a:tblGrid>
                  <a:tr h="474465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รายการ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ความถี่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เป้าหมาย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ผลการดำเนินงาน</a:t>
                          </a:r>
                          <a:endParaRPr kumimoji="0" lang="en-US" sz="2400" i="0" u="none" strike="noStrike" kern="1200" cap="none" spc="-4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indent="0" algn="ctr"/>
                          <a:r>
                            <a:rPr lang="th-TH" sz="1800" b="0" dirty="0"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ผลงานเทียบเป้าหมาย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9768073"/>
                      </a:ext>
                    </a:extLst>
                  </a:tr>
                  <a:tr h="74558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2565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ปี 2569</a:t>
                          </a:r>
                          <a:b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</a:br>
                          <a:r>
                            <a:rPr lang="th-TH" sz="16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ต.ค.68-เม.ย.69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0745438"/>
                      </a:ext>
                    </a:extLst>
                  </a:tr>
                  <a:tr h="75026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  <a:hlinkClick r:id="rId2" action="ppaction://hlinksldjump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1. </a:t>
                          </a:r>
                          <a:r>
                            <a:rPr lang="th-TH" sz="2200" b="0" u="none" kern="1200" baseline="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อัตราส่วนการตายมารดาไทยต่อการเกิดมีชีพแสนคน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3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ไม่เกิน 15 ต่อการเกิดมีชีพแสนคน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21.4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19.29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19.89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0545366"/>
                      </a:ext>
                    </a:extLst>
                  </a:tr>
                  <a:tr h="78212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2. อัตราทารกเกิดไร้ชีพ (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Stillbirth rate) (≥24 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สัปดาห์)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fontAlgn="t">
                            <a:buFont typeface="Symbol" panose="05050102010706020507" pitchFamily="18" charset="2"/>
                            <a:buNone/>
                          </a:pPr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ไม่เกิน 10 ต่อพันการเกิดทั้งหมด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4.9/1000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4.</a:t>
                          </a:r>
                          <a:r>
                            <a:rPr lang="th-TH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</a:t>
                          </a:r>
                          <a:r>
                            <a:rPr lang="en-US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/1000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9.74</a:t>
                          </a:r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/1000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9.74</a:t>
                          </a:r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/1000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3174843"/>
                      </a:ext>
                    </a:extLst>
                  </a:tr>
                  <a:tr h="78212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3. อัตราตายทารกแรกเกิดระยะต้น (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Early Neonatal Mortality Rate : ENMR)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000" b="0" kern="1200" spc="-120" baseline="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เทียบผลการดำเนินงานกับปีที่ผ่านมา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4.0/1000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4.</a:t>
                          </a:r>
                          <a:r>
                            <a:rPr lang="th-TH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</a:t>
                          </a:r>
                          <a:r>
                            <a:rPr lang="en-US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/1000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4.0/1000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3.9</a:t>
                          </a:r>
                          <a:r>
                            <a:rPr lang="en-US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/1000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9166381"/>
                      </a:ext>
                    </a:extLst>
                  </a:tr>
                  <a:tr h="78212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4. อัตราตายทารกแรกเกิดภายใน 28 วัน (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Neonatal Mortality Rate : NMR)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ไม่เกิน 3.6 ต่อการเกิดมีชีพพันคน</a:t>
                          </a:r>
                          <a:endParaRPr lang="en-US" sz="20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h-TH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4.5/1000</a:t>
                          </a:r>
                          <a:endParaRPr lang="en-US" sz="21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h-TH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5.3/1000</a:t>
                          </a:r>
                          <a:endParaRPr lang="en-US" sz="21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h-TH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4.9/1000</a:t>
                          </a:r>
                          <a:endParaRPr lang="en-US" sz="21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1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4.6/1000</a:t>
                          </a:r>
                          <a:endParaRPr lang="en-US" sz="2100" b="0" kern="120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marL="0" algn="ctr" defTabSz="914400" rtl="0" eaLnBrk="1" latinLnBrk="0" hangingPunct="1"/>
                          <a:endParaRPr lang="en-US" sz="21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0083422"/>
                      </a:ext>
                    </a:extLst>
                  </a:tr>
                  <a:tr h="78212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5. อัตราตายทารกอายุน้อยกว่าหรือเท่ากับ 1 ปี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000" b="0" i="0" u="none" strike="noStrike" kern="1200" cap="none" spc="-17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เทียบผลการดำเนินงานกับปีที่ผ่านมา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7.3/1000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8.8/1000</a:t>
                          </a:r>
                          <a:endParaRPr lang="en-US" sz="20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7.</a:t>
                          </a:r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</a:t>
                          </a:r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/1000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</a:t>
                          </a:r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.</a:t>
                          </a:r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</a:t>
                          </a:r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/1000</a:t>
                          </a:r>
                        </a:p>
                        <a:p>
                          <a:pPr marL="0" algn="ctr" defTabSz="914400" rtl="0" eaLnBrk="1" fontAlgn="b" latinLnBrk="0" hangingPunct="1"/>
                          <a:endParaRPr lang="en-US" sz="20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69249880"/>
                      </a:ext>
                    </a:extLst>
                  </a:tr>
                  <a:tr h="78212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6. ร้อยละของหญิงตั้งครรภ์ได้รับการฝากครรภ์ครั้งแรกเมื่ออายุครรภ์ ≤ 12 สัปดาห์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3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14:m>
                            <m:oMath xmlns:m="http://schemas.openxmlformats.org/officeDocument/2006/math">
                              <m:r>
                                <a:rPr lang="th-TH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 </m:t>
                              </m:r>
                            </m:oMath>
                          </a14:m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80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0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.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75.06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.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71.71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2279610"/>
                      </a:ext>
                    </a:extLst>
                  </a:tr>
                  <a:tr h="78212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</a:t>
                          </a:r>
                          <a:r>
                            <a:rPr lang="en-US" sz="2200" b="0" kern="1200" spc="-130" baseline="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</a:t>
                          </a:r>
                          <a:r>
                            <a:rPr lang="th-TH" sz="2200" b="0" kern="1200" spc="-130" baseline="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. ร้อยละของหญิงหลังคลอดได้รับการดูแลครบ 3 ครั้งตามเกณฑ์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 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80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.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66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64.24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60.80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58.12</a:t>
                          </a:r>
                          <a:endParaRPr lang="en-US" sz="2200" b="0" kern="120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9854981"/>
                      </a:ext>
                    </a:extLst>
                  </a:tr>
                  <a:tr h="78212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. ร้อยละทารกแรกเกิดน้ำหนักน้อยกว่า 2,500 กรัม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≤ 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</a:t>
                          </a:r>
                          <a:r>
                            <a:rPr lang="th-TH" sz="2200" b="0" kern="1200" baseline="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7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10.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3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10.6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10.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10.</a:t>
                          </a: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</a:t>
                          </a:r>
                          <a:endParaRPr lang="en-US" sz="2200" b="0" kern="120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24470797"/>
                      </a:ext>
                    </a:extLst>
                  </a:tr>
                  <a:tr h="78212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. ร้อยละทารกแรกเกิดจนถึงอายุต่ำกว่า 6 เดือนกินนมแม่อย่างเดียว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 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50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61.50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76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74.84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56.44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05362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ตาราง 3">
                <a:extLst>
                  <a:ext uri="{FF2B5EF4-FFF2-40B4-BE49-F238E27FC236}">
                    <a16:creationId xmlns:a16="http://schemas.microsoft.com/office/drawing/2014/main" id="{7BA99FC0-5052-854C-2DB8-72D823601B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6093397"/>
                  </p:ext>
                </p:extLst>
              </p:nvPr>
            </p:nvGraphicFramePr>
            <p:xfrm>
              <a:off x="152398" y="1191980"/>
              <a:ext cx="17983202" cy="82272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83138">
                      <a:extLst>
                        <a:ext uri="{9D8B030D-6E8A-4147-A177-3AD203B41FA5}">
                          <a16:colId xmlns:a16="http://schemas.microsoft.com/office/drawing/2014/main" val="1588153425"/>
                        </a:ext>
                      </a:extLst>
                    </a:gridCol>
                    <a:gridCol w="1065464">
                      <a:extLst>
                        <a:ext uri="{9D8B030D-6E8A-4147-A177-3AD203B41FA5}">
                          <a16:colId xmlns:a16="http://schemas.microsoft.com/office/drawing/2014/main" val="1810165254"/>
                        </a:ext>
                      </a:extLst>
                    </a:gridCol>
                    <a:gridCol w="2228857">
                      <a:extLst>
                        <a:ext uri="{9D8B030D-6E8A-4147-A177-3AD203B41FA5}">
                          <a16:colId xmlns:a16="http://schemas.microsoft.com/office/drawing/2014/main" val="2040549175"/>
                        </a:ext>
                      </a:extLst>
                    </a:gridCol>
                    <a:gridCol w="1352541">
                      <a:extLst>
                        <a:ext uri="{9D8B030D-6E8A-4147-A177-3AD203B41FA5}">
                          <a16:colId xmlns:a16="http://schemas.microsoft.com/office/drawing/2014/main" val="3153405733"/>
                        </a:ext>
                      </a:extLst>
                    </a:gridCol>
                    <a:gridCol w="1304505">
                      <a:extLst>
                        <a:ext uri="{9D8B030D-6E8A-4147-A177-3AD203B41FA5}">
                          <a16:colId xmlns:a16="http://schemas.microsoft.com/office/drawing/2014/main" val="1269872557"/>
                        </a:ext>
                      </a:extLst>
                    </a:gridCol>
                    <a:gridCol w="1458124">
                      <a:extLst>
                        <a:ext uri="{9D8B030D-6E8A-4147-A177-3AD203B41FA5}">
                          <a16:colId xmlns:a16="http://schemas.microsoft.com/office/drawing/2014/main" val="3982430666"/>
                        </a:ext>
                      </a:extLst>
                    </a:gridCol>
                    <a:gridCol w="1335777">
                      <a:extLst>
                        <a:ext uri="{9D8B030D-6E8A-4147-A177-3AD203B41FA5}">
                          <a16:colId xmlns:a16="http://schemas.microsoft.com/office/drawing/2014/main" val="3751612021"/>
                        </a:ext>
                      </a:extLst>
                    </a:gridCol>
                    <a:gridCol w="1387994">
                      <a:extLst>
                        <a:ext uri="{9D8B030D-6E8A-4147-A177-3AD203B41FA5}">
                          <a16:colId xmlns:a16="http://schemas.microsoft.com/office/drawing/2014/main" val="1573583430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:a16="http://schemas.microsoft.com/office/drawing/2014/main" val="1141793679"/>
                        </a:ext>
                      </a:extLst>
                    </a:gridCol>
                  </a:tblGrid>
                  <a:tr h="474465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รายการ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ความถี่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เป้าหมาย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ผลการดำเนินงาน</a:t>
                          </a:r>
                          <a:endParaRPr kumimoji="0" lang="en-US" sz="2400" i="0" u="none" strike="noStrike" kern="1200" cap="none" spc="-4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indent="0" algn="ctr"/>
                          <a:r>
                            <a:rPr lang="th-TH" sz="1800" b="0" dirty="0"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ผลงานเทียบเป้าหมาย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9768073"/>
                      </a:ext>
                    </a:extLst>
                  </a:tr>
                  <a:tr h="74558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2565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ปี 2569</a:t>
                          </a:r>
                          <a:b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</a:br>
                          <a:r>
                            <a:rPr lang="th-TH" sz="16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ต.ค.68-เม.ย.69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0745438"/>
                      </a:ext>
                    </a:extLst>
                  </a:tr>
                  <a:tr h="75026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  <a:hlinkClick r:id="rId2" action="ppaction://hlinksldjump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1. </a:t>
                          </a:r>
                          <a:r>
                            <a:rPr lang="th-TH" sz="2200" b="0" u="none" kern="1200" baseline="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อัตราส่วนการตายมารดาไทยต่อการเกิดมีชีพแสนคน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3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ไม่เกิน 15 ต่อการเกิดมีชีพแสนคน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21.4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19.29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19.89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0545366"/>
                      </a:ext>
                    </a:extLst>
                  </a:tr>
                  <a:tr h="78212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2. อัตราทารกเกิดไร้ชีพ (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Stillbirth rate) (≥24 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สัปดาห์)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fontAlgn="t">
                            <a:buFont typeface="Symbol" panose="05050102010706020507" pitchFamily="18" charset="2"/>
                            <a:buNone/>
                          </a:pPr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ไม่เกิน 10 ต่อพันการเกิดทั้งหมด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4.9/1000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4.</a:t>
                          </a:r>
                          <a:r>
                            <a:rPr lang="th-TH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</a:t>
                          </a:r>
                          <a:r>
                            <a:rPr lang="en-US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/1000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9.74</a:t>
                          </a:r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/1000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9.74</a:t>
                          </a:r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/1000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3174843"/>
                      </a:ext>
                    </a:extLst>
                  </a:tr>
                  <a:tr h="78212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3. อัตราตายทารกแรกเกิดระยะต้น (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Early Neonatal Mortality Rate : ENMR)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000" b="0" kern="1200" spc="-120" baseline="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เทียบผลการดำเนินงานกับปีที่ผ่านมา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4.0/1000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4.</a:t>
                          </a:r>
                          <a:r>
                            <a:rPr lang="th-TH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</a:t>
                          </a:r>
                          <a:r>
                            <a:rPr lang="en-US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/1000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4.0/1000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3.9</a:t>
                          </a:r>
                          <a:r>
                            <a:rPr lang="en-US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/1000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9166381"/>
                      </a:ext>
                    </a:extLst>
                  </a:tr>
                  <a:tr h="78212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4. อัตราตายทารกแรกเกิดภายใน 28 วัน (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Neonatal Mortality Rate : NMR)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ไม่เกิน 3.6 ต่อการเกิดมีชีพพันคน</a:t>
                          </a:r>
                          <a:endParaRPr lang="en-US" sz="20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h-TH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4.5/1000</a:t>
                          </a:r>
                          <a:endParaRPr lang="en-US" sz="21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h-TH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5.3/1000</a:t>
                          </a:r>
                          <a:endParaRPr lang="en-US" sz="21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h-TH" sz="21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4.9/1000</a:t>
                          </a:r>
                          <a:endParaRPr lang="en-US" sz="21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1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4.6/1000</a:t>
                          </a:r>
                          <a:endParaRPr lang="en-US" sz="2100" b="0" kern="120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marL="0" algn="ctr" defTabSz="914400" rtl="0" eaLnBrk="1" latinLnBrk="0" hangingPunct="1"/>
                          <a:endParaRPr lang="en-US" sz="21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0083422"/>
                      </a:ext>
                    </a:extLst>
                  </a:tr>
                  <a:tr h="78212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5. อัตราตายทารกอายุน้อยกว่าหรือเท่ากับ 1 ปี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000" b="0" i="0" u="none" strike="noStrike" kern="1200" cap="none" spc="-17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เทียบผลการดำเนินงานกับปีที่ผ่านมา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7.3/1000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8.8/1000</a:t>
                          </a:r>
                          <a:endParaRPr lang="en-US" sz="20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7.</a:t>
                          </a:r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</a:t>
                          </a:r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/1000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</a:t>
                          </a:r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.</a:t>
                          </a:r>
                          <a:r>
                            <a:rPr lang="th-TH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</a:t>
                          </a:r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/1000</a:t>
                          </a:r>
                        </a:p>
                        <a:p>
                          <a:pPr marL="0" algn="ctr" defTabSz="914400" rtl="0" eaLnBrk="1" fontAlgn="b" latinLnBrk="0" hangingPunct="1"/>
                          <a:endParaRPr lang="en-US" sz="20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69249880"/>
                      </a:ext>
                    </a:extLst>
                  </a:tr>
                  <a:tr h="78212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6. ร้อยละของหญิงตั้งครรภ์ได้รับการฝากครรภ์ครั้งแรกเมื่ออายุครรภ์ ≤ 12 สัปดาห์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3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2186" t="-651163" r="-355191" b="-306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0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.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75.06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.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71.71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2279610"/>
                      </a:ext>
                    </a:extLst>
                  </a:tr>
                  <a:tr h="78212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</a:t>
                          </a:r>
                          <a:r>
                            <a:rPr lang="en-US" sz="2200" b="0" kern="1200" spc="-130" baseline="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</a:t>
                          </a:r>
                          <a:r>
                            <a:rPr lang="th-TH" sz="2200" b="0" kern="1200" spc="-130" baseline="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. ร้อยละของหญิงหลังคลอดได้รับการดูแลครบ 3 ครั้งตามเกณฑ์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2186" t="-757031" r="-355191" b="-208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.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66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64.24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60.80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58.12</a:t>
                          </a:r>
                          <a:endParaRPr lang="en-US" sz="2200" b="0" kern="120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9854981"/>
                      </a:ext>
                    </a:extLst>
                  </a:tr>
                  <a:tr h="78212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. ร้อยละทารกแรกเกิดน้ำหนักน้อยกว่า 2,500 กรัม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2186" t="-850388" r="-355191" b="-1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10.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3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10.6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10.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10.</a:t>
                          </a: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4</a:t>
                          </a:r>
                          <a:endParaRPr lang="en-US" sz="2200" b="0" kern="120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24470797"/>
                      </a:ext>
                    </a:extLst>
                  </a:tr>
                  <a:tr h="78212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. ร้อยละทารกแรกเกิดจนถึงอายุต่ำกว่า 6 เดือนกินนมแม่อย่างเดียว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 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2186" t="-957813" r="-355191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61.50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76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74.84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56.44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th-TH" sz="2200" b="0" kern="1200" dirty="0">
                            <a:solidFill>
                              <a:srgbClr val="003192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05362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1F7859FE-D406-9B2A-0D77-A82AF2442CA8}"/>
              </a:ext>
            </a:extLst>
          </p:cNvPr>
          <p:cNvSpPr txBox="1"/>
          <p:nvPr/>
        </p:nvSpPr>
        <p:spPr>
          <a:xfrm>
            <a:off x="2557693" y="9769132"/>
            <a:ext cx="236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cs typeface="Kanit" panose="00000500000000000000" pitchFamily="2" charset="-34"/>
              </a:rPr>
              <a:t>= </a:t>
            </a: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cs typeface="Kanit" panose="00000500000000000000" pitchFamily="2" charset="-34"/>
              </a:rPr>
              <a:t>ผ่านเป้าหมาย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92BFA342-A274-127A-FAD5-C4871E8A28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3" y="9852333"/>
            <a:ext cx="175328" cy="175328"/>
          </a:xfrm>
          <a:prstGeom prst="rect">
            <a:avLst/>
          </a:prstGeom>
        </p:spPr>
      </p:pic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57752F08-F8E3-7A98-2FA3-DBD5E7F992F4}"/>
              </a:ext>
            </a:extLst>
          </p:cNvPr>
          <p:cNvSpPr txBox="1"/>
          <p:nvPr/>
        </p:nvSpPr>
        <p:spPr>
          <a:xfrm>
            <a:off x="553451" y="9769132"/>
            <a:ext cx="236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cs typeface="Kanit" panose="00000500000000000000" pitchFamily="2" charset="-34"/>
              </a:rPr>
              <a:t>= </a:t>
            </a: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cs typeface="Kanit" panose="00000500000000000000" pitchFamily="2" charset="-34"/>
              </a:rPr>
              <a:t>ไม่ผ่านเป้าหมาย</a:t>
            </a: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461D015E-52CD-D5A9-8360-29BF2CEAC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91" y="9866134"/>
            <a:ext cx="175402" cy="175327"/>
          </a:xfrm>
          <a:prstGeom prst="rect">
            <a:avLst/>
          </a:prstGeom>
        </p:spPr>
      </p:pic>
      <p:sp>
        <p:nvSpPr>
          <p:cNvPr id="29" name="ตัวแทนท้ายกระดาษ 1">
            <a:extLst>
              <a:ext uri="{FF2B5EF4-FFF2-40B4-BE49-F238E27FC236}">
                <a16:creationId xmlns:a16="http://schemas.microsoft.com/office/drawing/2014/main" id="{891550EF-9AB0-6C7C-F4BF-7DBC477986BE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781645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i="0" u="none" strike="noStrike" kern="1200" cap="all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Kanit" panose="00000500000000000000" pitchFamily="2" charset="-34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i="0" u="none" strike="noStrike" kern="1200" cap="all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Kanit" panose="00000500000000000000" pitchFamily="2" charset="-34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i="0" u="none" strike="noStrike" kern="1200" cap="all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Kanit" panose="00000500000000000000" pitchFamily="2" charset="-34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2" name="TextBox 46">
            <a:extLst>
              <a:ext uri="{FF2B5EF4-FFF2-40B4-BE49-F238E27FC236}">
                <a16:creationId xmlns:a16="http://schemas.microsoft.com/office/drawing/2014/main" id="{6FF82A54-9DA7-74ED-5A37-0E083316BBB7}"/>
              </a:ext>
            </a:extLst>
          </p:cNvPr>
          <p:cNvSpPr txBox="1"/>
          <p:nvPr/>
        </p:nvSpPr>
        <p:spPr>
          <a:xfrm>
            <a:off x="16275519" y="9303643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45"/>
              </a:lnSpc>
            </a:pPr>
            <a:r>
              <a:rPr lang="en-US" sz="3500" dirty="0">
                <a:solidFill>
                  <a:srgbClr val="DD6444"/>
                </a:solidFill>
                <a:latin typeface="BoonTook" panose="02010105050000000000" pitchFamily="2" charset="-34"/>
                <a:cs typeface="BoonTook" panose="02010105050000000000" pitchFamily="2" charset="-34"/>
              </a:rPr>
              <a:t>06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CB49D8CB-79AE-AB39-34E9-14BF000DD8AB}"/>
              </a:ext>
            </a:extLst>
          </p:cNvPr>
          <p:cNvSpPr txBox="1"/>
          <p:nvPr/>
        </p:nvSpPr>
        <p:spPr>
          <a:xfrm>
            <a:off x="4828309" y="9769131"/>
            <a:ext cx="1040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จัดทำโดย : </a:t>
            </a:r>
            <a:r>
              <a:rPr lang="th-TH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สำนักส่งเสริมสุขภาพ</a:t>
            </a:r>
            <a:r>
              <a:rPr lang="th-TH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ข้อมูล ณ เดือนตุลาคม 2568-เดือนเมษายน 2569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id="{07340105-AAE2-D443-B673-D16D9685DCBC}"/>
              </a:ext>
            </a:extLst>
          </p:cNvPr>
          <p:cNvSpPr/>
          <p:nvPr/>
        </p:nvSpPr>
        <p:spPr>
          <a:xfrm>
            <a:off x="-228600" y="114300"/>
            <a:ext cx="10058400" cy="964842"/>
          </a:xfrm>
          <a:prstGeom prst="roundRect">
            <a:avLst/>
          </a:prstGeom>
          <a:solidFill>
            <a:srgbClr val="FF66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85800" y="0"/>
            <a:ext cx="6326047" cy="1079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2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กลุ่มสตรีและเด็กปฐมวัย</a:t>
            </a:r>
          </a:p>
        </p:txBody>
      </p:sp>
      <p:sp>
        <p:nvSpPr>
          <p:cNvPr id="12" name="AutoShape 12"/>
          <p:cNvSpPr/>
          <p:nvPr/>
        </p:nvSpPr>
        <p:spPr>
          <a:xfrm rot="-5412303" flipH="1">
            <a:off x="5176579" y="-3405600"/>
            <a:ext cx="10041" cy="8991621"/>
          </a:xfrm>
          <a:prstGeom prst="line">
            <a:avLst/>
          </a:prstGeom>
          <a:ln w="47625" cap="flat">
            <a:solidFill>
              <a:srgbClr val="DD64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7487336" y="9346998"/>
            <a:ext cx="967027" cy="339828"/>
            <a:chOff x="0" y="0"/>
            <a:chExt cx="254690" cy="8950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ตาราง 3">
                <a:extLst>
                  <a:ext uri="{FF2B5EF4-FFF2-40B4-BE49-F238E27FC236}">
                    <a16:creationId xmlns:a16="http://schemas.microsoft.com/office/drawing/2014/main" id="{7BA99FC0-5052-854C-2DB8-72D823601B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2856068"/>
                  </p:ext>
                </p:extLst>
              </p:nvPr>
            </p:nvGraphicFramePr>
            <p:xfrm>
              <a:off x="350414" y="1679878"/>
              <a:ext cx="17341535" cy="637170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020927">
                      <a:extLst>
                        <a:ext uri="{9D8B030D-6E8A-4147-A177-3AD203B41FA5}">
                          <a16:colId xmlns:a16="http://schemas.microsoft.com/office/drawing/2014/main" val="1588153425"/>
                        </a:ext>
                      </a:extLst>
                    </a:gridCol>
                    <a:gridCol w="1091078">
                      <a:extLst>
                        <a:ext uri="{9D8B030D-6E8A-4147-A177-3AD203B41FA5}">
                          <a16:colId xmlns:a16="http://schemas.microsoft.com/office/drawing/2014/main" val="1810165254"/>
                        </a:ext>
                      </a:extLst>
                    </a:gridCol>
                    <a:gridCol w="1484095">
                      <a:extLst>
                        <a:ext uri="{9D8B030D-6E8A-4147-A177-3AD203B41FA5}">
                          <a16:colId xmlns:a16="http://schemas.microsoft.com/office/drawing/2014/main" val="2040549175"/>
                        </a:ext>
                      </a:extLst>
                    </a:gridCol>
                    <a:gridCol w="1238602">
                      <a:extLst>
                        <a:ext uri="{9D8B030D-6E8A-4147-A177-3AD203B41FA5}">
                          <a16:colId xmlns:a16="http://schemas.microsoft.com/office/drawing/2014/main" val="3153405733"/>
                        </a:ext>
                      </a:extLst>
                    </a:gridCol>
                    <a:gridCol w="1238602">
                      <a:extLst>
                        <a:ext uri="{9D8B030D-6E8A-4147-A177-3AD203B41FA5}">
                          <a16:colId xmlns:a16="http://schemas.microsoft.com/office/drawing/2014/main" val="1269872557"/>
                        </a:ext>
                      </a:extLst>
                    </a:gridCol>
                    <a:gridCol w="1109298">
                      <a:extLst>
                        <a:ext uri="{9D8B030D-6E8A-4147-A177-3AD203B41FA5}">
                          <a16:colId xmlns:a16="http://schemas.microsoft.com/office/drawing/2014/main" val="3982430666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3751612021"/>
                        </a:ext>
                      </a:extLst>
                    </a:gridCol>
                    <a:gridCol w="1750038">
                      <a:extLst>
                        <a:ext uri="{9D8B030D-6E8A-4147-A177-3AD203B41FA5}">
                          <a16:colId xmlns:a16="http://schemas.microsoft.com/office/drawing/2014/main" val="1573583430"/>
                        </a:ext>
                      </a:extLst>
                    </a:gridCol>
                    <a:gridCol w="1342095">
                      <a:extLst>
                        <a:ext uri="{9D8B030D-6E8A-4147-A177-3AD203B41FA5}">
                          <a16:colId xmlns:a16="http://schemas.microsoft.com/office/drawing/2014/main" val="1141793679"/>
                        </a:ext>
                      </a:extLst>
                    </a:gridCol>
                  </a:tblGrid>
                  <a:tr h="491200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รายการ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ความถี่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เป้าหมาย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ผลการดำเนินงาน</a:t>
                          </a:r>
                          <a:endParaRPr kumimoji="0" lang="en-US" sz="2400" i="0" u="none" strike="noStrike" kern="1200" cap="none" spc="-4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ผลงานเทียบเป้าหมาย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9768073"/>
                      </a:ext>
                    </a:extLst>
                  </a:tr>
                  <a:tr h="77188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2565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2566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2567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16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ต.ค.68-เม.ย.69</a:t>
                          </a:r>
                          <a:endParaRPr kumimoji="0" lang="th-TH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0745438"/>
                      </a:ext>
                    </a:extLst>
                  </a:tr>
                  <a:tr h="808433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10. ร้อยละของเด็กอายุ 9,18,30,42 และ 60 เดือน </a:t>
                          </a:r>
                          <a:b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</a:b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ได้รับการคัดกรองพัฒนาการ (ความครอบคลุม)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90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90.8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85.8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81.3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84.9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0545366"/>
                      </a:ext>
                    </a:extLst>
                  </a:tr>
                  <a:tr h="782849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11. ร้อยละของเด็กอายุ 9,18,30,42 และ 60 เดือน  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            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มีพัฒนาการสมวัย (สมวัยครั้งแรก)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80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75.5</a:t>
                          </a:r>
                          <a:endParaRPr lang="th-TH" sz="2200" b="0" kern="120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77.1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</a:t>
                          </a: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9.0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</a:t>
                          </a: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2354299"/>
                      </a:ext>
                    </a:extLst>
                  </a:tr>
                  <a:tr h="782849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12. ร้อยละของเด็กอายุ 9,18,30,42 และ 60 เดือน 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ได้รับการคัดกรองพัฒนาการพบสงสัยล่าช้า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20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24.5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22.9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1.0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8348714"/>
                      </a:ext>
                    </a:extLst>
                  </a:tr>
                  <a:tr h="782849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13. ร้อยละของเด็กอายุ 9,18,30,42 และ 60 เดือน  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ที่ได้รับการติดตาม</a:t>
                          </a: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93.0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88.7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89.7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2011616"/>
                      </a:ext>
                    </a:extLst>
                  </a:tr>
                  <a:tr h="1168792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14. ร้อยละของเด็กอายุ 9,18,30,42 และ 60 เดือน 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ที่ได้รับการติดตามและการกระตุ้นภายใน 30 วัน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มีพัฒนาการสมวัย (สมวัยครั้งที่สอง)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98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99.3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9948402"/>
                      </a:ext>
                    </a:extLst>
                  </a:tr>
                  <a:tr h="782849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15. ร้อยละของเด็กอายุ 9,18,30,42 และ 60 เดือน มีพัฒนาการสมวัย (สมวัยครั้งแรก+สมวัยครั้งที่สอง)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85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88.7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83.4</a:t>
                          </a:r>
                          <a:endParaRPr lang="en-US" sz="2200" b="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79.0</a:t>
                          </a:r>
                          <a:endParaRPr lang="en-US" sz="2200" b="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82.8</a:t>
                          </a:r>
                          <a:endParaRPr lang="en-US" sz="2200" b="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219474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ตาราง 3">
                <a:extLst>
                  <a:ext uri="{FF2B5EF4-FFF2-40B4-BE49-F238E27FC236}">
                    <a16:creationId xmlns:a16="http://schemas.microsoft.com/office/drawing/2014/main" id="{7BA99FC0-5052-854C-2DB8-72D823601B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2856068"/>
                  </p:ext>
                </p:extLst>
              </p:nvPr>
            </p:nvGraphicFramePr>
            <p:xfrm>
              <a:off x="350414" y="1679878"/>
              <a:ext cx="17341535" cy="637170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020927">
                      <a:extLst>
                        <a:ext uri="{9D8B030D-6E8A-4147-A177-3AD203B41FA5}">
                          <a16:colId xmlns:a16="http://schemas.microsoft.com/office/drawing/2014/main" val="1588153425"/>
                        </a:ext>
                      </a:extLst>
                    </a:gridCol>
                    <a:gridCol w="1091078">
                      <a:extLst>
                        <a:ext uri="{9D8B030D-6E8A-4147-A177-3AD203B41FA5}">
                          <a16:colId xmlns:a16="http://schemas.microsoft.com/office/drawing/2014/main" val="1810165254"/>
                        </a:ext>
                      </a:extLst>
                    </a:gridCol>
                    <a:gridCol w="1484095">
                      <a:extLst>
                        <a:ext uri="{9D8B030D-6E8A-4147-A177-3AD203B41FA5}">
                          <a16:colId xmlns:a16="http://schemas.microsoft.com/office/drawing/2014/main" val="2040549175"/>
                        </a:ext>
                      </a:extLst>
                    </a:gridCol>
                    <a:gridCol w="1238602">
                      <a:extLst>
                        <a:ext uri="{9D8B030D-6E8A-4147-A177-3AD203B41FA5}">
                          <a16:colId xmlns:a16="http://schemas.microsoft.com/office/drawing/2014/main" val="3153405733"/>
                        </a:ext>
                      </a:extLst>
                    </a:gridCol>
                    <a:gridCol w="1238602">
                      <a:extLst>
                        <a:ext uri="{9D8B030D-6E8A-4147-A177-3AD203B41FA5}">
                          <a16:colId xmlns:a16="http://schemas.microsoft.com/office/drawing/2014/main" val="1269872557"/>
                        </a:ext>
                      </a:extLst>
                    </a:gridCol>
                    <a:gridCol w="1109298">
                      <a:extLst>
                        <a:ext uri="{9D8B030D-6E8A-4147-A177-3AD203B41FA5}">
                          <a16:colId xmlns:a16="http://schemas.microsoft.com/office/drawing/2014/main" val="3982430666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3751612021"/>
                        </a:ext>
                      </a:extLst>
                    </a:gridCol>
                    <a:gridCol w="1750038">
                      <a:extLst>
                        <a:ext uri="{9D8B030D-6E8A-4147-A177-3AD203B41FA5}">
                          <a16:colId xmlns:a16="http://schemas.microsoft.com/office/drawing/2014/main" val="1573583430"/>
                        </a:ext>
                      </a:extLst>
                    </a:gridCol>
                    <a:gridCol w="1342095">
                      <a:extLst>
                        <a:ext uri="{9D8B030D-6E8A-4147-A177-3AD203B41FA5}">
                          <a16:colId xmlns:a16="http://schemas.microsoft.com/office/drawing/2014/main" val="1141793679"/>
                        </a:ext>
                      </a:extLst>
                    </a:gridCol>
                  </a:tblGrid>
                  <a:tr h="491200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รายการ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ความถี่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เป้าหมาย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ผลการดำเนินงาน</a:t>
                          </a:r>
                          <a:endParaRPr kumimoji="0" lang="en-US" sz="2400" i="0" u="none" strike="noStrike" kern="1200" cap="none" spc="-4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ผลงานเทียบเป้าหมาย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9768073"/>
                      </a:ext>
                    </a:extLst>
                  </a:tr>
                  <a:tr h="77188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2565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2566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2567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16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ต.ค.68-เม.ย.69</a:t>
                          </a:r>
                          <a:endParaRPr kumimoji="0" lang="th-TH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0745438"/>
                      </a:ext>
                    </a:extLst>
                  </a:tr>
                  <a:tr h="808433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10. ร้อยละของเด็กอายุ 9,18,30,42 และ 60 เดือน </a:t>
                          </a:r>
                          <a:b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</a:b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ได้รับการคัดกรองพัฒนาการ (ความครอบคลุม)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5902" t="-160902" r="-521721" b="-539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90.8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85.8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81.3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84.9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0545366"/>
                      </a:ext>
                    </a:extLst>
                  </a:tr>
                  <a:tr h="782849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11. ร้อยละของเด็กอายุ 9,18,30,42 และ 60 เดือน  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            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มีพัฒนาการสมวัย (สมวัยครั้งแรก)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5902" t="-268992" r="-521721" b="-45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75.5</a:t>
                          </a:r>
                          <a:endParaRPr lang="th-TH" sz="2200" b="0" kern="120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77.1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</a:t>
                          </a: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9.0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</a:t>
                          </a: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2354299"/>
                      </a:ext>
                    </a:extLst>
                  </a:tr>
                  <a:tr h="782849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12. ร้อยละของเด็กอายุ 9,18,30,42 และ 60 เดือน 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ได้รับการคัดกรองพัฒนาการพบสงสัยล่าช้า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5902" t="-371875" r="-521721" b="-35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24.5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22.9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1.0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8348714"/>
                      </a:ext>
                    </a:extLst>
                  </a:tr>
                  <a:tr h="782849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13. ร้อยละของเด็กอายุ 9,18,30,42 และ 60 เดือน  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ที่ได้รับการติดตาม</a:t>
                          </a: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5902" t="-468217" r="-521721" b="-2565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93.0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88.7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89.7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2011616"/>
                      </a:ext>
                    </a:extLst>
                  </a:tr>
                  <a:tr h="1168792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14. ร้อยละของเด็กอายุ 9,18,30,42 และ 60 เดือน 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ที่ได้รับการติดตามและการกระตุ้นภายใน 30 วัน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มีพัฒนาการสมวัย (สมวัยครั้งที่สอง)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5902" t="-383770" r="-521721" b="-73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99.3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9948402"/>
                      </a:ext>
                    </a:extLst>
                  </a:tr>
                  <a:tr h="782849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15. ร้อยละของเด็กอายุ 9,18,30,42 และ 60 เดือน มีพัฒนาการสมวัย (สมวัยครั้งแรก+สมวัยครั้งที่สอง)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5902" t="-716279" r="-521721" b="-8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88.7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83.4</a:t>
                          </a:r>
                          <a:endParaRPr lang="en-US" sz="2200" b="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79.0</a:t>
                          </a:r>
                          <a:endParaRPr lang="en-US" sz="2200" b="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82.8</a:t>
                          </a:r>
                          <a:endParaRPr lang="en-US" sz="2200" b="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21947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ตัวแทนท้ายกระดาษ 1">
            <a:extLst>
              <a:ext uri="{FF2B5EF4-FFF2-40B4-BE49-F238E27FC236}">
                <a16:creationId xmlns:a16="http://schemas.microsoft.com/office/drawing/2014/main" id="{ECBD2E95-6A3D-8744-AE9D-48FA640F5186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781645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8CF7163-5AA2-7201-2301-0CD7C74EA701}"/>
              </a:ext>
            </a:extLst>
          </p:cNvPr>
          <p:cNvSpPr txBox="1"/>
          <p:nvPr/>
        </p:nvSpPr>
        <p:spPr>
          <a:xfrm>
            <a:off x="2557693" y="9769132"/>
            <a:ext cx="236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=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ผ่านเป้าหมาย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4229E52-1A11-EE83-B512-7A5FA176A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3" y="9852333"/>
            <a:ext cx="175328" cy="175328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C6BDAD1-6182-4B3F-92CF-59F9A54EAE96}"/>
              </a:ext>
            </a:extLst>
          </p:cNvPr>
          <p:cNvSpPr txBox="1"/>
          <p:nvPr/>
        </p:nvSpPr>
        <p:spPr>
          <a:xfrm>
            <a:off x="553451" y="9769132"/>
            <a:ext cx="236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=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ไม่ผ่านเป้าหมาย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A8FBEBC-FFD6-2E3D-49A7-DAEE26798F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91" y="9866134"/>
            <a:ext cx="175402" cy="175327"/>
          </a:xfrm>
          <a:prstGeom prst="rect">
            <a:avLst/>
          </a:prstGeom>
        </p:spPr>
      </p:pic>
      <p:sp>
        <p:nvSpPr>
          <p:cNvPr id="8" name="TextBox 46">
            <a:extLst>
              <a:ext uri="{FF2B5EF4-FFF2-40B4-BE49-F238E27FC236}">
                <a16:creationId xmlns:a16="http://schemas.microsoft.com/office/drawing/2014/main" id="{384D4BD3-C7DB-AC11-4128-B3DD1D949E84}"/>
              </a:ext>
            </a:extLst>
          </p:cNvPr>
          <p:cNvSpPr txBox="1"/>
          <p:nvPr/>
        </p:nvSpPr>
        <p:spPr>
          <a:xfrm>
            <a:off x="16275519" y="9220200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07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4E40710-C4C2-3813-0B8E-8016723DAE80}"/>
              </a:ext>
            </a:extLst>
          </p:cNvPr>
          <p:cNvSpPr txBox="1"/>
          <p:nvPr/>
        </p:nvSpPr>
        <p:spPr>
          <a:xfrm>
            <a:off x="4724400" y="9761803"/>
            <a:ext cx="1040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จัดทำโดย : สำนักส่งเสริมสุขภาพ ข้อมูล </a:t>
            </a:r>
            <a:r>
              <a:rPr lang="en-US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HDC </a:t>
            </a:r>
            <a:r>
              <a:rPr lang="th-TH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ณ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7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id="{94D88965-3899-03A3-3AE3-9989512CBC3E}"/>
              </a:ext>
            </a:extLst>
          </p:cNvPr>
          <p:cNvSpPr/>
          <p:nvPr/>
        </p:nvSpPr>
        <p:spPr>
          <a:xfrm>
            <a:off x="-228600" y="114300"/>
            <a:ext cx="10058400" cy="964842"/>
          </a:xfrm>
          <a:prstGeom prst="roundRect">
            <a:avLst/>
          </a:prstGeom>
          <a:solidFill>
            <a:srgbClr val="FF66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85800" y="0"/>
            <a:ext cx="6326047" cy="1079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2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กลุ่มสตรีและเด็กปฐมวัย</a:t>
            </a:r>
          </a:p>
        </p:txBody>
      </p:sp>
      <p:sp>
        <p:nvSpPr>
          <p:cNvPr id="12" name="AutoShape 12"/>
          <p:cNvSpPr/>
          <p:nvPr/>
        </p:nvSpPr>
        <p:spPr>
          <a:xfrm rot="-5412303" flipH="1">
            <a:off x="5176579" y="-3405600"/>
            <a:ext cx="10041" cy="8991621"/>
          </a:xfrm>
          <a:prstGeom prst="line">
            <a:avLst/>
          </a:prstGeom>
          <a:ln w="47625" cap="flat">
            <a:solidFill>
              <a:srgbClr val="DD64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7487336" y="9346998"/>
            <a:ext cx="967027" cy="339828"/>
            <a:chOff x="0" y="0"/>
            <a:chExt cx="254690" cy="8950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ตาราง 3">
                <a:extLst>
                  <a:ext uri="{FF2B5EF4-FFF2-40B4-BE49-F238E27FC236}">
                    <a16:creationId xmlns:a16="http://schemas.microsoft.com/office/drawing/2014/main" id="{7BA99FC0-5052-854C-2DB8-72D823601B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527174"/>
                  </p:ext>
                </p:extLst>
              </p:nvPr>
            </p:nvGraphicFramePr>
            <p:xfrm>
              <a:off x="380998" y="1245368"/>
              <a:ext cx="17368631" cy="80129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034659">
                      <a:extLst>
                        <a:ext uri="{9D8B030D-6E8A-4147-A177-3AD203B41FA5}">
                          <a16:colId xmlns:a16="http://schemas.microsoft.com/office/drawing/2014/main" val="1588153425"/>
                        </a:ext>
                      </a:extLst>
                    </a:gridCol>
                    <a:gridCol w="1098202">
                      <a:extLst>
                        <a:ext uri="{9D8B030D-6E8A-4147-A177-3AD203B41FA5}">
                          <a16:colId xmlns:a16="http://schemas.microsoft.com/office/drawing/2014/main" val="1810165254"/>
                        </a:ext>
                      </a:extLst>
                    </a:gridCol>
                    <a:gridCol w="1399728">
                      <a:extLst>
                        <a:ext uri="{9D8B030D-6E8A-4147-A177-3AD203B41FA5}">
                          <a16:colId xmlns:a16="http://schemas.microsoft.com/office/drawing/2014/main" val="2040549175"/>
                        </a:ext>
                      </a:extLst>
                    </a:gridCol>
                    <a:gridCol w="1236353">
                      <a:extLst>
                        <a:ext uri="{9D8B030D-6E8A-4147-A177-3AD203B41FA5}">
                          <a16:colId xmlns:a16="http://schemas.microsoft.com/office/drawing/2014/main" val="3153405733"/>
                        </a:ext>
                      </a:extLst>
                    </a:gridCol>
                    <a:gridCol w="1236353">
                      <a:extLst>
                        <a:ext uri="{9D8B030D-6E8A-4147-A177-3AD203B41FA5}">
                          <a16:colId xmlns:a16="http://schemas.microsoft.com/office/drawing/2014/main" val="1269872557"/>
                        </a:ext>
                      </a:extLst>
                    </a:gridCol>
                    <a:gridCol w="1101107">
                      <a:extLst>
                        <a:ext uri="{9D8B030D-6E8A-4147-A177-3AD203B41FA5}">
                          <a16:colId xmlns:a16="http://schemas.microsoft.com/office/drawing/2014/main" val="3982430666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751612021"/>
                        </a:ext>
                      </a:extLst>
                    </a:gridCol>
                    <a:gridCol w="1698308">
                      <a:extLst>
                        <a:ext uri="{9D8B030D-6E8A-4147-A177-3AD203B41FA5}">
                          <a16:colId xmlns:a16="http://schemas.microsoft.com/office/drawing/2014/main" val="1573583430"/>
                        </a:ext>
                      </a:extLst>
                    </a:gridCol>
                    <a:gridCol w="1344721">
                      <a:extLst>
                        <a:ext uri="{9D8B030D-6E8A-4147-A177-3AD203B41FA5}">
                          <a16:colId xmlns:a16="http://schemas.microsoft.com/office/drawing/2014/main" val="1141793679"/>
                        </a:ext>
                      </a:extLst>
                    </a:gridCol>
                  </a:tblGrid>
                  <a:tr h="491200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รายการ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ความถี่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เป้าหมาย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ผลการดำเนินงาน</a:t>
                          </a:r>
                          <a:endParaRPr kumimoji="0" lang="en-US" sz="2400" i="0" u="none" strike="noStrike" kern="1200" cap="none" spc="-4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ผลงานเทียบเป้าหมาย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9768073"/>
                      </a:ext>
                    </a:extLst>
                  </a:tr>
                  <a:tr h="77188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2565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2566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2567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16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ต.ค.68-ม.ค.69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0745438"/>
                      </a:ext>
                    </a:extLst>
                  </a:tr>
                  <a:tr h="808433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16. ร้อยละของเด็กกลุ่มขาดออกช</a:t>
                          </a:r>
                          <a:r>
                            <a:rPr lang="th-TH" sz="2200" b="0" kern="1200" dirty="0" err="1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ิเ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จนแรกเกิดอายุ 0-5 ปี ได้รับการคัดกรองพัฒนาการ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9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0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63.1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76.5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67.0</a:t>
                          </a:r>
                          <a:endParaRPr lang="en-US" sz="2200" b="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67.0</a:t>
                          </a:r>
                          <a:endParaRPr lang="en-US" sz="2200" b="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4308647"/>
                      </a:ext>
                    </a:extLst>
                  </a:tr>
                  <a:tr h="808433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17. ร้อยละของเด็กกลุ่มขาดออกช</a:t>
                          </a:r>
                          <a:r>
                            <a:rPr lang="th-TH" sz="2200" b="0" kern="1200" dirty="0" err="1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ิเ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จนแรกเกิด อายุ 0-5 ปี  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มีพัฒนาการสมวัย(สมวัยครั้งแรก)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80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76.4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78.5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80.2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80.2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39665877"/>
                      </a:ext>
                    </a:extLst>
                  </a:tr>
                  <a:tr h="782849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18. ร้อยละของเด็กกลุ่มขาดออกช</a:t>
                          </a:r>
                          <a:r>
                            <a:rPr lang="th-TH" sz="2200" b="0" kern="1200" dirty="0" err="1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ิเ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จนแรกเกิด อายุ 0-5 ปี ได้รับการคัดกรองพัฒนาการพบสงสัยล่าช้า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20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23.6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21.4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19.8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19.8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2354299"/>
                      </a:ext>
                    </a:extLst>
                  </a:tr>
                  <a:tr h="782849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19. ร้อยละของเด็กกลุ่มขาดออกซิเจนแรกเกิด อายุ 0-5 ปี 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ที่ได้รับการติดตาม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65.8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72.8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71.8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71.8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8348714"/>
                      </a:ext>
                    </a:extLst>
                  </a:tr>
                  <a:tr h="1155089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20. ร้อยละของเด็กกลุ่มขาดออกซิเจนแรกเกิด อายุ 0-5 ปี 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ที่ได้รับการติดตามและการกระตุ้นภายใน 30 วัน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มีพัฒนาการสมวัย (สมวัยครั้งที่สอง)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85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2011616"/>
                      </a:ext>
                    </a:extLst>
                  </a:tr>
                  <a:tr h="84649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21. ร้อยละของเด็กกลุ่มแรกเกิดที่มีน้ำหนักน้อยกว่า 2500 กรัม  อายุ 0-5 ปี ได้รับการคัดกรองพัฒนาการ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90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65.9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79.7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70.8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70.8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9948402"/>
                      </a:ext>
                    </a:extLst>
                  </a:tr>
                  <a:tr h="782849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22. ร้อยละของเด็กกลุ่มแรกเกิดที่มีน้ำหนักน้อยกว่า 2500 กรัม อายุ 0-5 ปี มีพัฒนาการสมวัย(สมวัยครั้งแรก)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80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74.2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75.6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78.3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78.3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2194746"/>
                      </a:ext>
                    </a:extLst>
                  </a:tr>
                  <a:tr h="782849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23. ร้อยละของเด็กกลุ่มแรกเกิดที่มีน้ำหนักน้อยกว่า 2500 กรัม อายุ 0-5 ปี ได้รับการคัดกรองพัฒนาการพบสงสัยล่าช้า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20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24.3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21.7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21.7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31748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ตาราง 3">
                <a:extLst>
                  <a:ext uri="{FF2B5EF4-FFF2-40B4-BE49-F238E27FC236}">
                    <a16:creationId xmlns:a16="http://schemas.microsoft.com/office/drawing/2014/main" id="{7BA99FC0-5052-854C-2DB8-72D823601B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527174"/>
                  </p:ext>
                </p:extLst>
              </p:nvPr>
            </p:nvGraphicFramePr>
            <p:xfrm>
              <a:off x="380998" y="1245368"/>
              <a:ext cx="17368631" cy="80129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034659">
                      <a:extLst>
                        <a:ext uri="{9D8B030D-6E8A-4147-A177-3AD203B41FA5}">
                          <a16:colId xmlns:a16="http://schemas.microsoft.com/office/drawing/2014/main" val="1588153425"/>
                        </a:ext>
                      </a:extLst>
                    </a:gridCol>
                    <a:gridCol w="1098202">
                      <a:extLst>
                        <a:ext uri="{9D8B030D-6E8A-4147-A177-3AD203B41FA5}">
                          <a16:colId xmlns:a16="http://schemas.microsoft.com/office/drawing/2014/main" val="1810165254"/>
                        </a:ext>
                      </a:extLst>
                    </a:gridCol>
                    <a:gridCol w="1399728">
                      <a:extLst>
                        <a:ext uri="{9D8B030D-6E8A-4147-A177-3AD203B41FA5}">
                          <a16:colId xmlns:a16="http://schemas.microsoft.com/office/drawing/2014/main" val="2040549175"/>
                        </a:ext>
                      </a:extLst>
                    </a:gridCol>
                    <a:gridCol w="1236353">
                      <a:extLst>
                        <a:ext uri="{9D8B030D-6E8A-4147-A177-3AD203B41FA5}">
                          <a16:colId xmlns:a16="http://schemas.microsoft.com/office/drawing/2014/main" val="3153405733"/>
                        </a:ext>
                      </a:extLst>
                    </a:gridCol>
                    <a:gridCol w="1236353">
                      <a:extLst>
                        <a:ext uri="{9D8B030D-6E8A-4147-A177-3AD203B41FA5}">
                          <a16:colId xmlns:a16="http://schemas.microsoft.com/office/drawing/2014/main" val="1269872557"/>
                        </a:ext>
                      </a:extLst>
                    </a:gridCol>
                    <a:gridCol w="1101107">
                      <a:extLst>
                        <a:ext uri="{9D8B030D-6E8A-4147-A177-3AD203B41FA5}">
                          <a16:colId xmlns:a16="http://schemas.microsoft.com/office/drawing/2014/main" val="3982430666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751612021"/>
                        </a:ext>
                      </a:extLst>
                    </a:gridCol>
                    <a:gridCol w="1698308">
                      <a:extLst>
                        <a:ext uri="{9D8B030D-6E8A-4147-A177-3AD203B41FA5}">
                          <a16:colId xmlns:a16="http://schemas.microsoft.com/office/drawing/2014/main" val="1573583430"/>
                        </a:ext>
                      </a:extLst>
                    </a:gridCol>
                    <a:gridCol w="1344721">
                      <a:extLst>
                        <a:ext uri="{9D8B030D-6E8A-4147-A177-3AD203B41FA5}">
                          <a16:colId xmlns:a16="http://schemas.microsoft.com/office/drawing/2014/main" val="1141793679"/>
                        </a:ext>
                      </a:extLst>
                    </a:gridCol>
                  </a:tblGrid>
                  <a:tr h="491200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รายการ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ความถี่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เป้าหมาย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ผลการดำเนินงาน</a:t>
                          </a:r>
                          <a:endParaRPr kumimoji="0" lang="en-US" sz="2400" i="0" u="none" strike="noStrike" kern="1200" cap="none" spc="-4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ผลงานเทียบเป้าหมาย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9768073"/>
                      </a:ext>
                    </a:extLst>
                  </a:tr>
                  <a:tr h="77188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2565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2566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2567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16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ต.ค.68-ม.ค.69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0745438"/>
                      </a:ext>
                    </a:extLst>
                  </a:tr>
                  <a:tr h="808433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16. ร้อยละของเด็กกลุ่มขาดออกช</a:t>
                          </a:r>
                          <a:r>
                            <a:rPr lang="th-TH" sz="2200" b="0" kern="1200" dirty="0" err="1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ิเ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จนแรกเกิดอายุ 0-5 ปี ได้รับการคัดกรองพัฒนาการ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3406" t="-160902" r="-562445" b="-7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63.1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76.5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67.0</a:t>
                          </a:r>
                          <a:endParaRPr lang="en-US" sz="2200" b="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67.0</a:t>
                          </a:r>
                          <a:endParaRPr lang="en-US" sz="2200" b="0" dirty="0">
                            <a:solidFill>
                              <a:srgbClr val="FF0000"/>
                            </a:solidFill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4308647"/>
                      </a:ext>
                    </a:extLst>
                  </a:tr>
                  <a:tr h="808433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17. ร้อยละของเด็กกลุ่มขาดออกช</a:t>
                          </a:r>
                          <a:r>
                            <a:rPr lang="th-TH" sz="2200" b="0" kern="1200" dirty="0" err="1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ิเ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จนแรกเกิด อายุ 0-5 ปี  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มีพัฒนาการสมวัย(สมวัยครั้งแรก)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3406" t="-260902" r="-562445" b="-6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76.4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78.5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80.2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80.2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39665877"/>
                      </a:ext>
                    </a:extLst>
                  </a:tr>
                  <a:tr h="782849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18. ร้อยละของเด็กกลุ่มขาดออกช</a:t>
                          </a:r>
                          <a:r>
                            <a:rPr lang="th-TH" sz="2200" b="0" kern="1200" dirty="0" err="1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ิเ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จนแรกเกิด อายุ 0-5 ปี ได้รับการคัดกรองพัฒนาการพบสงสัยล่าช้า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3406" t="-375000" r="-562445" b="-572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23.6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21.4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19.8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19.8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2354299"/>
                      </a:ext>
                    </a:extLst>
                  </a:tr>
                  <a:tr h="782849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19. ร้อยละของเด็กกลุ่มขาดออกซิเจนแรกเกิด อายุ 0-5 ปี 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ที่ได้รับการติดตาม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3406" t="-471318" r="-562445" b="-468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65.8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72.8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71.8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71.8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8348714"/>
                      </a:ext>
                    </a:extLst>
                  </a:tr>
                  <a:tr h="1155089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20. ร้อยละของเด็กกลุ่มขาดออกซิเจนแรกเกิด อายุ 0-5 ปี 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ที่ได้รับการติดตามและการกระตุ้นภายใน 30 วัน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มีพัฒนาการสมวัย (สมวัยครั้งที่สอง)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3406" t="-389947" r="-562445" b="-219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2011616"/>
                      </a:ext>
                    </a:extLst>
                  </a:tr>
                  <a:tr h="84649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21. ร้อยละของเด็กกลุ่มแรกเกิดที่มีน้ำหนักน้อยกว่า 2500 กรัม  อายุ 0-5 ปี ได้รับการคัดกรองพัฒนาการ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3406" t="-666187" r="-562445" b="-198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65.9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79.7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70.8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70.8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9948402"/>
                      </a:ext>
                    </a:extLst>
                  </a:tr>
                  <a:tr h="782849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22. ร้อยละของเด็กกลุ่มแรกเกิดที่มีน้ำหนักน้อยกว่า 2500 กรัม อายุ 0-5 ปี มีพัฒนาการสมวัย(สมวัยครั้งแรก)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3406" t="-825581" r="-562445" b="-1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74.2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75.6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78.3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78.3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2194746"/>
                      </a:ext>
                    </a:extLst>
                  </a:tr>
                  <a:tr h="782849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23. ร้อยละของเด็กกลุ่มแรกเกิดที่มีน้ำหนักน้อยกว่า 2500 กรัม อายุ 0-5 ปี ได้รับการคัดกรองพัฒนาการพบสงสัยล่าช้า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3406" t="-932813" r="-562445" b="-14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24.3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21.7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21.7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31748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ตัวแทนท้ายกระดาษ 1">
            <a:extLst>
              <a:ext uri="{FF2B5EF4-FFF2-40B4-BE49-F238E27FC236}">
                <a16:creationId xmlns:a16="http://schemas.microsoft.com/office/drawing/2014/main" id="{ECBD2E95-6A3D-8744-AE9D-48FA640F5186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781645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8CF7163-5AA2-7201-2301-0CD7C74EA701}"/>
              </a:ext>
            </a:extLst>
          </p:cNvPr>
          <p:cNvSpPr txBox="1"/>
          <p:nvPr/>
        </p:nvSpPr>
        <p:spPr>
          <a:xfrm>
            <a:off x="2557693" y="9769132"/>
            <a:ext cx="236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=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ผ่านเป้าหมาย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4229E52-1A11-EE83-B512-7A5FA176A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3" y="9852333"/>
            <a:ext cx="175328" cy="175328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C6BDAD1-6182-4B3F-92CF-59F9A54EAE96}"/>
              </a:ext>
            </a:extLst>
          </p:cNvPr>
          <p:cNvSpPr txBox="1"/>
          <p:nvPr/>
        </p:nvSpPr>
        <p:spPr>
          <a:xfrm>
            <a:off x="553451" y="9769132"/>
            <a:ext cx="236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=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ไม่ผ่านเป้าหมาย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A8FBEBC-FFD6-2E3D-49A7-DAEE26798F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91" y="9866134"/>
            <a:ext cx="175402" cy="175327"/>
          </a:xfrm>
          <a:prstGeom prst="rect">
            <a:avLst/>
          </a:prstGeom>
        </p:spPr>
      </p:pic>
      <p:sp>
        <p:nvSpPr>
          <p:cNvPr id="8" name="TextBox 46">
            <a:extLst>
              <a:ext uri="{FF2B5EF4-FFF2-40B4-BE49-F238E27FC236}">
                <a16:creationId xmlns:a16="http://schemas.microsoft.com/office/drawing/2014/main" id="{D068B18E-4AD7-E641-6E89-55F8275F0704}"/>
              </a:ext>
            </a:extLst>
          </p:cNvPr>
          <p:cNvSpPr txBox="1"/>
          <p:nvPr/>
        </p:nvSpPr>
        <p:spPr>
          <a:xfrm>
            <a:off x="16275519" y="9220200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08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A78687DE-FCD2-B0A7-D6C9-37CE9761AF20}"/>
              </a:ext>
            </a:extLst>
          </p:cNvPr>
          <p:cNvSpPr txBox="1"/>
          <p:nvPr/>
        </p:nvSpPr>
        <p:spPr>
          <a:xfrm>
            <a:off x="4724400" y="9761803"/>
            <a:ext cx="1040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จัดทำโดย : สำนักส่งเสริมสุขภาพ ข้อมูล </a:t>
            </a:r>
            <a:r>
              <a:rPr lang="en-US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HDC </a:t>
            </a:r>
            <a:r>
              <a:rPr lang="th-TH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ณ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2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id="{23C59A8F-66BF-0D30-A25E-B06234FC1852}"/>
              </a:ext>
            </a:extLst>
          </p:cNvPr>
          <p:cNvSpPr/>
          <p:nvPr/>
        </p:nvSpPr>
        <p:spPr>
          <a:xfrm>
            <a:off x="-228600" y="114300"/>
            <a:ext cx="10058400" cy="964842"/>
          </a:xfrm>
          <a:prstGeom prst="roundRect">
            <a:avLst/>
          </a:prstGeom>
          <a:solidFill>
            <a:srgbClr val="FF66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85800" y="0"/>
            <a:ext cx="6326047" cy="1079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2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กลุ่มสตรีและเด็กปฐมวัย</a:t>
            </a:r>
          </a:p>
        </p:txBody>
      </p:sp>
      <p:sp>
        <p:nvSpPr>
          <p:cNvPr id="12" name="AutoShape 12"/>
          <p:cNvSpPr/>
          <p:nvPr/>
        </p:nvSpPr>
        <p:spPr>
          <a:xfrm rot="-5412303" flipH="1">
            <a:off x="5176579" y="-3405600"/>
            <a:ext cx="10041" cy="8991621"/>
          </a:xfrm>
          <a:prstGeom prst="line">
            <a:avLst/>
          </a:prstGeom>
          <a:ln w="47625" cap="flat">
            <a:solidFill>
              <a:srgbClr val="DD64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7487336" y="9346998"/>
            <a:ext cx="967027" cy="339828"/>
            <a:chOff x="0" y="0"/>
            <a:chExt cx="254690" cy="8950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ตาราง 3">
                <a:extLst>
                  <a:ext uri="{FF2B5EF4-FFF2-40B4-BE49-F238E27FC236}">
                    <a16:creationId xmlns:a16="http://schemas.microsoft.com/office/drawing/2014/main" id="{7BA99FC0-5052-854C-2DB8-72D823601B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3793901"/>
                  </p:ext>
                </p:extLst>
              </p:nvPr>
            </p:nvGraphicFramePr>
            <p:xfrm>
              <a:off x="380998" y="1333498"/>
              <a:ext cx="17373601" cy="754380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983373">
                      <a:extLst>
                        <a:ext uri="{9D8B030D-6E8A-4147-A177-3AD203B41FA5}">
                          <a16:colId xmlns:a16="http://schemas.microsoft.com/office/drawing/2014/main" val="1588153425"/>
                        </a:ext>
                      </a:extLst>
                    </a:gridCol>
                    <a:gridCol w="1129626">
                      <a:extLst>
                        <a:ext uri="{9D8B030D-6E8A-4147-A177-3AD203B41FA5}">
                          <a16:colId xmlns:a16="http://schemas.microsoft.com/office/drawing/2014/main" val="1810165254"/>
                        </a:ext>
                      </a:extLst>
                    </a:gridCol>
                    <a:gridCol w="1389523">
                      <a:extLst>
                        <a:ext uri="{9D8B030D-6E8A-4147-A177-3AD203B41FA5}">
                          <a16:colId xmlns:a16="http://schemas.microsoft.com/office/drawing/2014/main" val="2040549175"/>
                        </a:ext>
                      </a:extLst>
                    </a:gridCol>
                    <a:gridCol w="1205770">
                      <a:extLst>
                        <a:ext uri="{9D8B030D-6E8A-4147-A177-3AD203B41FA5}">
                          <a16:colId xmlns:a16="http://schemas.microsoft.com/office/drawing/2014/main" val="3153405733"/>
                        </a:ext>
                      </a:extLst>
                    </a:gridCol>
                    <a:gridCol w="1205770">
                      <a:extLst>
                        <a:ext uri="{9D8B030D-6E8A-4147-A177-3AD203B41FA5}">
                          <a16:colId xmlns:a16="http://schemas.microsoft.com/office/drawing/2014/main" val="1269872557"/>
                        </a:ext>
                      </a:extLst>
                    </a:gridCol>
                    <a:gridCol w="1205770">
                      <a:extLst>
                        <a:ext uri="{9D8B030D-6E8A-4147-A177-3AD203B41FA5}">
                          <a16:colId xmlns:a16="http://schemas.microsoft.com/office/drawing/2014/main" val="3982430666"/>
                        </a:ext>
                      </a:extLst>
                    </a:gridCol>
                    <a:gridCol w="1205770">
                      <a:extLst>
                        <a:ext uri="{9D8B030D-6E8A-4147-A177-3AD203B41FA5}">
                          <a16:colId xmlns:a16="http://schemas.microsoft.com/office/drawing/2014/main" val="3751612021"/>
                        </a:ext>
                      </a:extLst>
                    </a:gridCol>
                    <a:gridCol w="1713083">
                      <a:extLst>
                        <a:ext uri="{9D8B030D-6E8A-4147-A177-3AD203B41FA5}">
                          <a16:colId xmlns:a16="http://schemas.microsoft.com/office/drawing/2014/main" val="1573583430"/>
                        </a:ext>
                      </a:extLst>
                    </a:gridCol>
                    <a:gridCol w="1334916">
                      <a:extLst>
                        <a:ext uri="{9D8B030D-6E8A-4147-A177-3AD203B41FA5}">
                          <a16:colId xmlns:a16="http://schemas.microsoft.com/office/drawing/2014/main" val="1141793679"/>
                        </a:ext>
                      </a:extLst>
                    </a:gridCol>
                  </a:tblGrid>
                  <a:tr h="515329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รายการ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ความถี่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เป้าหมาย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ผลการดำเนินงาน</a:t>
                          </a:r>
                          <a:endParaRPr kumimoji="0" lang="en-US" sz="2400" i="0" u="none" strike="noStrike" kern="1200" cap="none" spc="-4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ผลงานเทียบเป้าหมาย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9768073"/>
                      </a:ext>
                    </a:extLst>
                  </a:tr>
                  <a:tr h="80980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2565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2566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2567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16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ต.ค.68-ม.ค.69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0745438"/>
                      </a:ext>
                    </a:extLst>
                  </a:tr>
                  <a:tr h="770063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24. ร้อยละของเด็กกลุ่มแรกเกิดที่มีน้ำหนักน้อยกว่า 2500 กรัม อายุ 0-5 ปี ที่ได้รับการติดตาม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67.8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71.4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71.2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71.2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0545366"/>
                      </a:ext>
                    </a:extLst>
                  </a:tr>
                  <a:tr h="119914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25. ร้อยละของเด็กกลุ่มแรกเกิดที่มีน้ำหนักน้อยกว่า 2500 กรัม อายุ 0-5 ปี ที่ได้รับการติดตามและการกระตุ้นภายใน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30 วัน มีพัฒนาการสมวัย (สมวัยครั้งที่สอง)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85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97.3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97.3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2354299"/>
                      </a:ext>
                    </a:extLst>
                  </a:tr>
                  <a:tr h="755173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26. ร้อยละของเด็กกลุ่มที่เกิดจากหญิงอายุน้อยกว่า 20 ปี อายุ 0-5 ปี ได้รับการคัดกรองพัฒนาการ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85.2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87.3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82.9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82.9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8348714"/>
                      </a:ext>
                    </a:extLst>
                  </a:tr>
                  <a:tr h="806995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27. ร้อยละของเด็กกลุ่มที่เกิดจากหญิงอายุน้อยกว่า 20 ปี อายุ 0-5 ปี มีพัฒนาการสมวัย (สมวัยครั้งแรก)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80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73.1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74.1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76.22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76.22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2011616"/>
                      </a:ext>
                    </a:extLst>
                  </a:tr>
                  <a:tr h="800747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28. ร้อยละของเด็กกลุ่มที่เกิดจากหญิงอายุน้อยกว่า 20 ปี อายุ 0-5 ปี ได้รับการคัดกรองพัฒนาการพบสงสัยล่าช้า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20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26.9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23.76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23.76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9948402"/>
                      </a:ext>
                    </a:extLst>
                  </a:tr>
                  <a:tr h="821304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29. ร้อยละของเด็กกลุ่มที่เกิดจากหญิงอายุน้อยกว่า 20 ปี อายุ 0-5 ปี ที่ได้รับการติดตาม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89.3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87.42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87.42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2194746"/>
                      </a:ext>
                    </a:extLst>
                  </a:tr>
                  <a:tr h="1065242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30. ร้อยละของเด็กกลุ่มที่เกิดจากหญิงอายุน้อยกว่า 20 ปี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อายุ 0-5 ปี ที่ได้รับการติดตามและการกระตุ้นภายใน 30 วันมีพัฒนาการสมวัย (สมวัยครั้งที่สอง)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90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99.3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98.63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98.63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31748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ตาราง 3">
                <a:extLst>
                  <a:ext uri="{FF2B5EF4-FFF2-40B4-BE49-F238E27FC236}">
                    <a16:creationId xmlns:a16="http://schemas.microsoft.com/office/drawing/2014/main" id="{7BA99FC0-5052-854C-2DB8-72D823601B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3793901"/>
                  </p:ext>
                </p:extLst>
              </p:nvPr>
            </p:nvGraphicFramePr>
            <p:xfrm>
              <a:off x="380998" y="1333498"/>
              <a:ext cx="17373601" cy="754380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983373">
                      <a:extLst>
                        <a:ext uri="{9D8B030D-6E8A-4147-A177-3AD203B41FA5}">
                          <a16:colId xmlns:a16="http://schemas.microsoft.com/office/drawing/2014/main" val="1588153425"/>
                        </a:ext>
                      </a:extLst>
                    </a:gridCol>
                    <a:gridCol w="1129626">
                      <a:extLst>
                        <a:ext uri="{9D8B030D-6E8A-4147-A177-3AD203B41FA5}">
                          <a16:colId xmlns:a16="http://schemas.microsoft.com/office/drawing/2014/main" val="1810165254"/>
                        </a:ext>
                      </a:extLst>
                    </a:gridCol>
                    <a:gridCol w="1389523">
                      <a:extLst>
                        <a:ext uri="{9D8B030D-6E8A-4147-A177-3AD203B41FA5}">
                          <a16:colId xmlns:a16="http://schemas.microsoft.com/office/drawing/2014/main" val="2040549175"/>
                        </a:ext>
                      </a:extLst>
                    </a:gridCol>
                    <a:gridCol w="1205770">
                      <a:extLst>
                        <a:ext uri="{9D8B030D-6E8A-4147-A177-3AD203B41FA5}">
                          <a16:colId xmlns:a16="http://schemas.microsoft.com/office/drawing/2014/main" val="3153405733"/>
                        </a:ext>
                      </a:extLst>
                    </a:gridCol>
                    <a:gridCol w="1205770">
                      <a:extLst>
                        <a:ext uri="{9D8B030D-6E8A-4147-A177-3AD203B41FA5}">
                          <a16:colId xmlns:a16="http://schemas.microsoft.com/office/drawing/2014/main" val="1269872557"/>
                        </a:ext>
                      </a:extLst>
                    </a:gridCol>
                    <a:gridCol w="1205770">
                      <a:extLst>
                        <a:ext uri="{9D8B030D-6E8A-4147-A177-3AD203B41FA5}">
                          <a16:colId xmlns:a16="http://schemas.microsoft.com/office/drawing/2014/main" val="3982430666"/>
                        </a:ext>
                      </a:extLst>
                    </a:gridCol>
                    <a:gridCol w="1205770">
                      <a:extLst>
                        <a:ext uri="{9D8B030D-6E8A-4147-A177-3AD203B41FA5}">
                          <a16:colId xmlns:a16="http://schemas.microsoft.com/office/drawing/2014/main" val="3751612021"/>
                        </a:ext>
                      </a:extLst>
                    </a:gridCol>
                    <a:gridCol w="1713083">
                      <a:extLst>
                        <a:ext uri="{9D8B030D-6E8A-4147-A177-3AD203B41FA5}">
                          <a16:colId xmlns:a16="http://schemas.microsoft.com/office/drawing/2014/main" val="1573583430"/>
                        </a:ext>
                      </a:extLst>
                    </a:gridCol>
                    <a:gridCol w="1334916">
                      <a:extLst>
                        <a:ext uri="{9D8B030D-6E8A-4147-A177-3AD203B41FA5}">
                          <a16:colId xmlns:a16="http://schemas.microsoft.com/office/drawing/2014/main" val="1141793679"/>
                        </a:ext>
                      </a:extLst>
                    </a:gridCol>
                  </a:tblGrid>
                  <a:tr h="515329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รายการ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ความถี่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เป้าหมาย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ผลการดำเนินงาน</a:t>
                          </a:r>
                          <a:endParaRPr kumimoji="0" lang="en-US" sz="2400" i="0" u="none" strike="noStrike" kern="1200" cap="none" spc="-4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ผลงานเทียบเป้าหมาย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9768073"/>
                      </a:ext>
                    </a:extLst>
                  </a:tr>
                  <a:tr h="80980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2565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2566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2567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16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ต.ค.68-ม.ค.69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0745438"/>
                      </a:ext>
                    </a:extLst>
                  </a:tr>
                  <a:tr h="770063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24. ร้อยละของเด็กกลุ่มแรกเกิดที่มีน้ำหนักน้อยกว่า 2500 กรัม อายุ 0-5 ปี ที่ได้รับการติดตาม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4211" t="-178571" r="-567544" b="-7253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67.8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71.4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71.2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71.2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0545366"/>
                      </a:ext>
                    </a:extLst>
                  </a:tr>
                  <a:tr h="119914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25. ร้อยละของเด็กกลุ่มแรกเกิดที่มีน้ำหนักน้อยกว่า 2500 กรัม อายุ 0-5 ปี ที่ได้รับการติดตามและการกระตุ้นภายใน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30 วัน มีพัฒนาการสมวัย (สมวัยครั้งที่สอง)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4211" t="-178173" r="-567544" b="-363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97.3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97.3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2354299"/>
                      </a:ext>
                    </a:extLst>
                  </a:tr>
                  <a:tr h="755173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26. ร้อยละของเด็กกลุ่มที่เกิดจากหญิงอายุน้อยกว่า 20 ปี อายุ 0-5 ปี ได้รับการคัดกรองพัฒนาการ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4211" t="-441935" r="-567544" b="-478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85.2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87.3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82.9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82.9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8348714"/>
                      </a:ext>
                    </a:extLst>
                  </a:tr>
                  <a:tr h="806995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27. ร้อยละของเด็กกลุ่มที่เกิดจากหญิงอายุน้อยกว่า 20 ปี อายุ 0-5 ปี มีพัฒนาการสมวัย (สมวัยครั้งแรก)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4211" t="-505263" r="-567544" b="-345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73.1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74.1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76.22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76.22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2011616"/>
                      </a:ext>
                    </a:extLst>
                  </a:tr>
                  <a:tr h="800747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28. ร้อยละของเด็กกลุ่มที่เกิดจากหญิงอายุน้อยกว่า 20 ปี อายุ 0-5 ปี ได้รับการคัดกรองพัฒนาการพบสงสัยล่าช้า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4211" t="-614504" r="-567544" b="-251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26.9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23.76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23.76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9948402"/>
                      </a:ext>
                    </a:extLst>
                  </a:tr>
                  <a:tr h="821304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29. ร้อยละของเด็กกลุ่มที่เกิดจากหญิงอายุน้อยกว่า 20 ปี อายุ 0-5 ปี ที่ได้รับการติดตาม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4211" t="-693333" r="-567544" b="-14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89.3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87.42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87.42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2194746"/>
                      </a:ext>
                    </a:extLst>
                  </a:tr>
                  <a:tr h="1065242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30. ร้อยละของเด็กกลุ่มที่เกิดจากหญิงอายุน้อยกว่า 20 ปี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อายุ 0-5 ปี ที่ได้รับการติดตามและการกระตุ้นภายใน 30 วันมีพัฒนาการสมวัย (สมวัยครั้งที่สอง)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4211" t="-612000" r="-567544" b="-10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99.3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98.63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98.63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31748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ตัวแทนท้ายกระดาษ 1">
            <a:extLst>
              <a:ext uri="{FF2B5EF4-FFF2-40B4-BE49-F238E27FC236}">
                <a16:creationId xmlns:a16="http://schemas.microsoft.com/office/drawing/2014/main" id="{ECBD2E95-6A3D-8744-AE9D-48FA640F5186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781645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8CF7163-5AA2-7201-2301-0CD7C74EA701}"/>
              </a:ext>
            </a:extLst>
          </p:cNvPr>
          <p:cNvSpPr txBox="1"/>
          <p:nvPr/>
        </p:nvSpPr>
        <p:spPr>
          <a:xfrm>
            <a:off x="2557693" y="9769132"/>
            <a:ext cx="236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=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ผ่านเป้าหมาย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4229E52-1A11-EE83-B512-7A5FA176A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3" y="9852333"/>
            <a:ext cx="175328" cy="175328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C6BDAD1-6182-4B3F-92CF-59F9A54EAE96}"/>
              </a:ext>
            </a:extLst>
          </p:cNvPr>
          <p:cNvSpPr txBox="1"/>
          <p:nvPr/>
        </p:nvSpPr>
        <p:spPr>
          <a:xfrm>
            <a:off x="553451" y="9769132"/>
            <a:ext cx="236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=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ไม่ผ่านเป้าหมาย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A8FBEBC-FFD6-2E3D-49A7-DAEE26798F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91" y="9866134"/>
            <a:ext cx="175402" cy="175327"/>
          </a:xfrm>
          <a:prstGeom prst="rect">
            <a:avLst/>
          </a:prstGeom>
        </p:spPr>
      </p:pic>
      <p:sp>
        <p:nvSpPr>
          <p:cNvPr id="8" name="TextBox 46">
            <a:extLst>
              <a:ext uri="{FF2B5EF4-FFF2-40B4-BE49-F238E27FC236}">
                <a16:creationId xmlns:a16="http://schemas.microsoft.com/office/drawing/2014/main" id="{FBA31B9B-9B12-B855-C5C2-8A6A8E37E069}"/>
              </a:ext>
            </a:extLst>
          </p:cNvPr>
          <p:cNvSpPr txBox="1"/>
          <p:nvPr/>
        </p:nvSpPr>
        <p:spPr>
          <a:xfrm>
            <a:off x="16275519" y="9220200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09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F74EF8E0-26D1-3619-D74F-E9595674C216}"/>
              </a:ext>
            </a:extLst>
          </p:cNvPr>
          <p:cNvSpPr txBox="1"/>
          <p:nvPr/>
        </p:nvSpPr>
        <p:spPr>
          <a:xfrm>
            <a:off x="4724400" y="9761803"/>
            <a:ext cx="1040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จัดทำโดย : สำนักส่งเสริมสุขภาพ ข้อมูล </a:t>
            </a:r>
            <a:r>
              <a:rPr lang="en-US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HDC </a:t>
            </a:r>
            <a:r>
              <a:rPr lang="th-TH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ณ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: มุมมน 14">
            <a:extLst>
              <a:ext uri="{FF2B5EF4-FFF2-40B4-BE49-F238E27FC236}">
                <a16:creationId xmlns:a16="http://schemas.microsoft.com/office/drawing/2014/main" id="{CFAF8A7A-C06A-B2E9-EEA6-494C3DD602D5}"/>
              </a:ext>
            </a:extLst>
          </p:cNvPr>
          <p:cNvSpPr/>
          <p:nvPr/>
        </p:nvSpPr>
        <p:spPr>
          <a:xfrm>
            <a:off x="-228600" y="114300"/>
            <a:ext cx="10058400" cy="964842"/>
          </a:xfrm>
          <a:prstGeom prst="roundRect">
            <a:avLst/>
          </a:prstGeom>
          <a:solidFill>
            <a:srgbClr val="FF66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85800" y="0"/>
            <a:ext cx="6326047" cy="1079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2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กลุ่มสตรีและเด็กปฐมวัย</a:t>
            </a:r>
          </a:p>
        </p:txBody>
      </p:sp>
      <p:sp>
        <p:nvSpPr>
          <p:cNvPr id="12" name="AutoShape 12"/>
          <p:cNvSpPr/>
          <p:nvPr/>
        </p:nvSpPr>
        <p:spPr>
          <a:xfrm rot="-5412303" flipH="1">
            <a:off x="5176579" y="-3405600"/>
            <a:ext cx="10041" cy="8991621"/>
          </a:xfrm>
          <a:prstGeom prst="line">
            <a:avLst/>
          </a:prstGeom>
          <a:ln w="47625" cap="flat">
            <a:solidFill>
              <a:srgbClr val="DD64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7487336" y="9346998"/>
            <a:ext cx="967027" cy="339828"/>
            <a:chOff x="0" y="0"/>
            <a:chExt cx="254690" cy="8950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ตาราง 3">
                <a:extLst>
                  <a:ext uri="{FF2B5EF4-FFF2-40B4-BE49-F238E27FC236}">
                    <a16:creationId xmlns:a16="http://schemas.microsoft.com/office/drawing/2014/main" id="{7BA99FC0-5052-854C-2DB8-72D823601B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560435"/>
                  </p:ext>
                </p:extLst>
              </p:nvPr>
            </p:nvGraphicFramePr>
            <p:xfrm>
              <a:off x="380998" y="1333497"/>
              <a:ext cx="17064880" cy="767965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53202">
                      <a:extLst>
                        <a:ext uri="{9D8B030D-6E8A-4147-A177-3AD203B41FA5}">
                          <a16:colId xmlns:a16="http://schemas.microsoft.com/office/drawing/2014/main" val="1588153425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810165254"/>
                        </a:ext>
                      </a:extLst>
                    </a:gridCol>
                    <a:gridCol w="1595930">
                      <a:extLst>
                        <a:ext uri="{9D8B030D-6E8A-4147-A177-3AD203B41FA5}">
                          <a16:colId xmlns:a16="http://schemas.microsoft.com/office/drawing/2014/main" val="2040549175"/>
                        </a:ext>
                      </a:extLst>
                    </a:gridCol>
                    <a:gridCol w="1163118">
                      <a:extLst>
                        <a:ext uri="{9D8B030D-6E8A-4147-A177-3AD203B41FA5}">
                          <a16:colId xmlns:a16="http://schemas.microsoft.com/office/drawing/2014/main" val="3153405733"/>
                        </a:ext>
                      </a:extLst>
                    </a:gridCol>
                    <a:gridCol w="1163118">
                      <a:extLst>
                        <a:ext uri="{9D8B030D-6E8A-4147-A177-3AD203B41FA5}">
                          <a16:colId xmlns:a16="http://schemas.microsoft.com/office/drawing/2014/main" val="1269872557"/>
                        </a:ext>
                      </a:extLst>
                    </a:gridCol>
                    <a:gridCol w="1163118">
                      <a:extLst>
                        <a:ext uri="{9D8B030D-6E8A-4147-A177-3AD203B41FA5}">
                          <a16:colId xmlns:a16="http://schemas.microsoft.com/office/drawing/2014/main" val="3982430666"/>
                        </a:ext>
                      </a:extLst>
                    </a:gridCol>
                    <a:gridCol w="1163118">
                      <a:extLst>
                        <a:ext uri="{9D8B030D-6E8A-4147-A177-3AD203B41FA5}">
                          <a16:colId xmlns:a16="http://schemas.microsoft.com/office/drawing/2014/main" val="3751612021"/>
                        </a:ext>
                      </a:extLst>
                    </a:gridCol>
                    <a:gridCol w="1755639">
                      <a:extLst>
                        <a:ext uri="{9D8B030D-6E8A-4147-A177-3AD203B41FA5}">
                          <a16:colId xmlns:a16="http://schemas.microsoft.com/office/drawing/2014/main" val="1573583430"/>
                        </a:ext>
                      </a:extLst>
                    </a:gridCol>
                    <a:gridCol w="1288437">
                      <a:extLst>
                        <a:ext uri="{9D8B030D-6E8A-4147-A177-3AD203B41FA5}">
                          <a16:colId xmlns:a16="http://schemas.microsoft.com/office/drawing/2014/main" val="1141793679"/>
                        </a:ext>
                      </a:extLst>
                    </a:gridCol>
                  </a:tblGrid>
                  <a:tr h="565115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รายการ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ความถี่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เป้าหมาย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ผลการดำเนินงาน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ผลงานเทียบเป้าหมาย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9768073"/>
                      </a:ext>
                    </a:extLst>
                  </a:tr>
                  <a:tr h="88803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2565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2566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2567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16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ต.ค.68-ม.ค.69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0745438"/>
                      </a:ext>
                    </a:extLst>
                  </a:tr>
                  <a:tr h="1168154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31. ร้อยละของเด็กอายุ 0-5 ปี ที่มารดาเข้าร่วม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โครงการเงินอุดหนุนเพื่อการเลี้ยงดูเด็กแรกเกิด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ได้รับการคัดกรองพัฒนาการ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86.9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88.2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83.1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83.1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0545366"/>
                      </a:ext>
                    </a:extLst>
                  </a:tr>
                  <a:tr h="1168154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32. ร้อยละของเด็กอายุ 0-5 ปี ที่มารดาเข้าร่วม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โครงการเงินอุดหนุนเพื่อการเลี้ยงดูเด็กแรกเกิด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มีพัฒนาการสมวัย  (สมวัยครั้งแรก)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80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74.9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76.7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79.5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79.5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2354299"/>
                      </a:ext>
                    </a:extLst>
                  </a:tr>
                  <a:tr h="1168154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33. ร้อยละของเด็กอายุ 0-5 ปี ที่มารดาเข้าร่วม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โครงการเงินอุดหนุนเพื่อการเลี้ยงดูเด็กแรกเกิด 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ได้รับการคัดกรองพัฒนาการพบสงสัยล่าช้า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20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23.3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20.5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20.5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8348714"/>
                      </a:ext>
                    </a:extLst>
                  </a:tr>
                  <a:tr h="1168154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34.ร้อยละของเด็กอายุ 0-5 ปี ที่มารดาเข้าร่วม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โครงการเงินอุดหนุนเพื่อการเลี้ยงดูเด็กแรกเกิด 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ที่ได้รับการติดตาม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90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91.7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2011616"/>
                      </a:ext>
                    </a:extLst>
                  </a:tr>
                  <a:tr h="1553886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35. ร้อยละของเด็กอายุ 0-5 ปี ที่มารดาเข้าร่วม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โครงการเงินอุดหนุนเพื่อการเลี้ยงดูเด็กแรกเกิด 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ที่ได้รับการติดตามและการกระตุ้นภายใน 30 วัน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มีพัฒนาการสมวัย (สมวัยครั้งที่สอง)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90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99.2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99484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ตาราง 3">
                <a:extLst>
                  <a:ext uri="{FF2B5EF4-FFF2-40B4-BE49-F238E27FC236}">
                    <a16:creationId xmlns:a16="http://schemas.microsoft.com/office/drawing/2014/main" id="{7BA99FC0-5052-854C-2DB8-72D823601B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560435"/>
                  </p:ext>
                </p:extLst>
              </p:nvPr>
            </p:nvGraphicFramePr>
            <p:xfrm>
              <a:off x="380998" y="1333497"/>
              <a:ext cx="17064880" cy="767965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53202">
                      <a:extLst>
                        <a:ext uri="{9D8B030D-6E8A-4147-A177-3AD203B41FA5}">
                          <a16:colId xmlns:a16="http://schemas.microsoft.com/office/drawing/2014/main" val="1588153425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810165254"/>
                        </a:ext>
                      </a:extLst>
                    </a:gridCol>
                    <a:gridCol w="1595930">
                      <a:extLst>
                        <a:ext uri="{9D8B030D-6E8A-4147-A177-3AD203B41FA5}">
                          <a16:colId xmlns:a16="http://schemas.microsoft.com/office/drawing/2014/main" val="2040549175"/>
                        </a:ext>
                      </a:extLst>
                    </a:gridCol>
                    <a:gridCol w="1163118">
                      <a:extLst>
                        <a:ext uri="{9D8B030D-6E8A-4147-A177-3AD203B41FA5}">
                          <a16:colId xmlns:a16="http://schemas.microsoft.com/office/drawing/2014/main" val="3153405733"/>
                        </a:ext>
                      </a:extLst>
                    </a:gridCol>
                    <a:gridCol w="1163118">
                      <a:extLst>
                        <a:ext uri="{9D8B030D-6E8A-4147-A177-3AD203B41FA5}">
                          <a16:colId xmlns:a16="http://schemas.microsoft.com/office/drawing/2014/main" val="1269872557"/>
                        </a:ext>
                      </a:extLst>
                    </a:gridCol>
                    <a:gridCol w="1163118">
                      <a:extLst>
                        <a:ext uri="{9D8B030D-6E8A-4147-A177-3AD203B41FA5}">
                          <a16:colId xmlns:a16="http://schemas.microsoft.com/office/drawing/2014/main" val="3982430666"/>
                        </a:ext>
                      </a:extLst>
                    </a:gridCol>
                    <a:gridCol w="1163118">
                      <a:extLst>
                        <a:ext uri="{9D8B030D-6E8A-4147-A177-3AD203B41FA5}">
                          <a16:colId xmlns:a16="http://schemas.microsoft.com/office/drawing/2014/main" val="3751612021"/>
                        </a:ext>
                      </a:extLst>
                    </a:gridCol>
                    <a:gridCol w="1755639">
                      <a:extLst>
                        <a:ext uri="{9D8B030D-6E8A-4147-A177-3AD203B41FA5}">
                          <a16:colId xmlns:a16="http://schemas.microsoft.com/office/drawing/2014/main" val="1573583430"/>
                        </a:ext>
                      </a:extLst>
                    </a:gridCol>
                    <a:gridCol w="1288437">
                      <a:extLst>
                        <a:ext uri="{9D8B030D-6E8A-4147-A177-3AD203B41FA5}">
                          <a16:colId xmlns:a16="http://schemas.microsoft.com/office/drawing/2014/main" val="1141793679"/>
                        </a:ext>
                      </a:extLst>
                    </a:gridCol>
                  </a:tblGrid>
                  <a:tr h="565115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รายการ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ความถี่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เป้าหมาย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ผลการดำเนินงาน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ผลงานเทียบเป้าหมาย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9768073"/>
                      </a:ext>
                    </a:extLst>
                  </a:tr>
                  <a:tr h="88803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2565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2566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2567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16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ต.ค.68-ม.ค.69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0745438"/>
                      </a:ext>
                    </a:extLst>
                  </a:tr>
                  <a:tr h="1168154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31. ร้อยละของเด็กอายุ 0-5 ปี ที่มารดาเข้าร่วม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โครงการเงินอุดหนุนเพื่อการเลี้ยงดูเด็กแรกเกิด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ได้รับการคัดกรองพัฒนาการ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7023" t="-128796" r="-482824" b="-436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86.9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88.2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83.1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83.1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0545366"/>
                      </a:ext>
                    </a:extLst>
                  </a:tr>
                  <a:tr h="1168154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32. ร้อยละของเด็กอายุ 0-5 ปี ที่มารดาเข้าร่วม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โครงการเงินอุดหนุนเพื่อการเลี้ยงดูเด็กแรกเกิด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มีพัฒนาการสมวัย  (สมวัยครั้งแรก)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7023" t="-227604" r="-482824" b="-333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74.9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76.7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79.5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79.5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endParaRPr lang="th-TH" sz="2200" b="0" kern="1200" dirty="0">
                            <a:solidFill>
                              <a:srgbClr val="0070C0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2354299"/>
                      </a:ext>
                    </a:extLst>
                  </a:tr>
                  <a:tr h="1168154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33. ร้อยละของเด็กอายุ 0-5 ปี ที่มารดาเข้าร่วม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โครงการเงินอุดหนุนเพื่อการเลี้ยงดูเด็กแรกเกิด 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ได้รับการคัดกรองพัฒนาการพบสงสัยล่าช้า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7023" t="-327604" r="-482824" b="-233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23.3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20.5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20.5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8348714"/>
                      </a:ext>
                    </a:extLst>
                  </a:tr>
                  <a:tr h="1168154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34.ร้อยละของเด็กอายุ 0-5 ปี ที่มารดาเข้าร่วม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โครงการเงินอุดหนุนเพื่อการเลี้ยงดูเด็กแรกเกิด 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ที่ได้รับการติดตาม 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7023" t="-427604" r="-482824" b="-133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91.7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90.1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2011616"/>
                      </a:ext>
                    </a:extLst>
                  </a:tr>
                  <a:tr h="1553886"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35. ร้อยละของเด็กอายุ 0-5 ปี ที่มารดาเข้าร่วม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โครงการเงินอุดหนุนเพื่อการเลี้ยงดูเด็กแรกเกิด 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ที่ได้รับการติดตามและการกระตุ้นภายใน 30 วัน</a:t>
                          </a:r>
                        </a:p>
                        <a:p>
                          <a:pPr algn="l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มีพัฒนาการสมวัย (สมวัยครั้งที่สอง)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ทุกเดือน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7023" t="-397255" r="-482824" b="-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99.2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th-TH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98.9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99484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ตัวแทนท้ายกระดาษ 1">
            <a:extLst>
              <a:ext uri="{FF2B5EF4-FFF2-40B4-BE49-F238E27FC236}">
                <a16:creationId xmlns:a16="http://schemas.microsoft.com/office/drawing/2014/main" id="{ECBD2E95-6A3D-8744-AE9D-48FA640F5186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781645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8CF7163-5AA2-7201-2301-0CD7C74EA701}"/>
              </a:ext>
            </a:extLst>
          </p:cNvPr>
          <p:cNvSpPr txBox="1"/>
          <p:nvPr/>
        </p:nvSpPr>
        <p:spPr>
          <a:xfrm>
            <a:off x="2557693" y="9769132"/>
            <a:ext cx="236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=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ผ่านเป้าหมาย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4229E52-1A11-EE83-B512-7A5FA176A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3" y="9852333"/>
            <a:ext cx="175328" cy="175328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C6BDAD1-6182-4B3F-92CF-59F9A54EAE96}"/>
              </a:ext>
            </a:extLst>
          </p:cNvPr>
          <p:cNvSpPr txBox="1"/>
          <p:nvPr/>
        </p:nvSpPr>
        <p:spPr>
          <a:xfrm>
            <a:off x="553451" y="9769132"/>
            <a:ext cx="236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=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ไม่ผ่านเป้าหมาย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A8FBEBC-FFD6-2E3D-49A7-DAEE26798F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91" y="9866134"/>
            <a:ext cx="175402" cy="175327"/>
          </a:xfrm>
          <a:prstGeom prst="rect">
            <a:avLst/>
          </a:prstGeom>
        </p:spPr>
      </p:pic>
      <p:sp>
        <p:nvSpPr>
          <p:cNvPr id="8" name="TextBox 46">
            <a:extLst>
              <a:ext uri="{FF2B5EF4-FFF2-40B4-BE49-F238E27FC236}">
                <a16:creationId xmlns:a16="http://schemas.microsoft.com/office/drawing/2014/main" id="{AFA19F4F-AB0B-4018-C4CA-14FA24C0ABA8}"/>
              </a:ext>
            </a:extLst>
          </p:cNvPr>
          <p:cNvSpPr txBox="1"/>
          <p:nvPr/>
        </p:nvSpPr>
        <p:spPr>
          <a:xfrm>
            <a:off x="16275519" y="9220200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10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5B262E01-0313-7FF9-2124-1A37F0E9D3A4}"/>
              </a:ext>
            </a:extLst>
          </p:cNvPr>
          <p:cNvSpPr txBox="1"/>
          <p:nvPr/>
        </p:nvSpPr>
        <p:spPr>
          <a:xfrm>
            <a:off x="4724400" y="9761803"/>
            <a:ext cx="1040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จัดทำโดย : สำนักส่งเสริมสุขภาพ ข้อมูล </a:t>
            </a:r>
            <a:r>
              <a:rPr lang="en-US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HDC </a:t>
            </a:r>
            <a:r>
              <a:rPr lang="th-TH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ณ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1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68B3BD92-697C-EA81-411C-F5F35856C76B}"/>
              </a:ext>
            </a:extLst>
          </p:cNvPr>
          <p:cNvSpPr/>
          <p:nvPr/>
        </p:nvSpPr>
        <p:spPr>
          <a:xfrm>
            <a:off x="-228600" y="114300"/>
            <a:ext cx="10058400" cy="964842"/>
          </a:xfrm>
          <a:prstGeom prst="roundRect">
            <a:avLst/>
          </a:prstGeom>
          <a:solidFill>
            <a:srgbClr val="FF66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85800" y="0"/>
            <a:ext cx="16992597" cy="1063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2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กลุ่มสตรีและเด็กปฐมวัย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 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DD6444"/>
              </a:solidFill>
              <a:effectLst/>
              <a:uLnTx/>
              <a:uFillTx/>
              <a:latin typeface="Kanit" panose="00000500000000000000" pitchFamily="2" charset="-34"/>
              <a:ea typeface="+mn-ea"/>
              <a:cs typeface="Kanit" panose="00000500000000000000" pitchFamily="2" charset="-34"/>
            </a:endParaRPr>
          </a:p>
        </p:txBody>
      </p:sp>
      <p:sp>
        <p:nvSpPr>
          <p:cNvPr id="12" name="AutoShape 12"/>
          <p:cNvSpPr/>
          <p:nvPr/>
        </p:nvSpPr>
        <p:spPr>
          <a:xfrm rot="-5412303" flipH="1">
            <a:off x="5176579" y="-3405600"/>
            <a:ext cx="10041" cy="8991621"/>
          </a:xfrm>
          <a:prstGeom prst="line">
            <a:avLst/>
          </a:prstGeom>
          <a:ln w="47625" cap="flat">
            <a:solidFill>
              <a:srgbClr val="DD64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7487336" y="9346998"/>
            <a:ext cx="967027" cy="339828"/>
            <a:chOff x="0" y="0"/>
            <a:chExt cx="254690" cy="8950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4690" cy="89502"/>
            </a:xfrm>
            <a:custGeom>
              <a:avLst/>
              <a:gdLst/>
              <a:ahLst/>
              <a:cxnLst/>
              <a:rect l="l" t="t" r="r" b="b"/>
              <a:pathLst>
                <a:path w="254690" h="89502">
                  <a:moveTo>
                    <a:pt x="0" y="0"/>
                  </a:moveTo>
                  <a:lnTo>
                    <a:pt x="254690" y="0"/>
                  </a:lnTo>
                  <a:lnTo>
                    <a:pt x="254690" y="89502"/>
                  </a:lnTo>
                  <a:lnTo>
                    <a:pt x="0" y="89502"/>
                  </a:lnTo>
                  <a:close/>
                </a:path>
              </a:pathLst>
            </a:custGeom>
            <a:solidFill>
              <a:srgbClr val="DD64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ตาราง 3">
                <a:extLst>
                  <a:ext uri="{FF2B5EF4-FFF2-40B4-BE49-F238E27FC236}">
                    <a16:creationId xmlns:a16="http://schemas.microsoft.com/office/drawing/2014/main" id="{7BA99FC0-5052-854C-2DB8-72D823601B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1884225"/>
                  </p:ext>
                </p:extLst>
              </p:nvPr>
            </p:nvGraphicFramePr>
            <p:xfrm>
              <a:off x="380998" y="1333497"/>
              <a:ext cx="17526002" cy="554440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934202">
                      <a:extLst>
                        <a:ext uri="{9D8B030D-6E8A-4147-A177-3AD203B41FA5}">
                          <a16:colId xmlns:a16="http://schemas.microsoft.com/office/drawing/2014/main" val="1588153425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810165254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40549175"/>
                        </a:ext>
                      </a:extLst>
                    </a:gridCol>
                    <a:gridCol w="1200150">
                      <a:extLst>
                        <a:ext uri="{9D8B030D-6E8A-4147-A177-3AD203B41FA5}">
                          <a16:colId xmlns:a16="http://schemas.microsoft.com/office/drawing/2014/main" val="3153405733"/>
                        </a:ext>
                      </a:extLst>
                    </a:gridCol>
                    <a:gridCol w="1200150">
                      <a:extLst>
                        <a:ext uri="{9D8B030D-6E8A-4147-A177-3AD203B41FA5}">
                          <a16:colId xmlns:a16="http://schemas.microsoft.com/office/drawing/2014/main" val="1269872557"/>
                        </a:ext>
                      </a:extLst>
                    </a:gridCol>
                    <a:gridCol w="1200150">
                      <a:extLst>
                        <a:ext uri="{9D8B030D-6E8A-4147-A177-3AD203B41FA5}">
                          <a16:colId xmlns:a16="http://schemas.microsoft.com/office/drawing/2014/main" val="3982430666"/>
                        </a:ext>
                      </a:extLst>
                    </a:gridCol>
                    <a:gridCol w="1200150">
                      <a:extLst>
                        <a:ext uri="{9D8B030D-6E8A-4147-A177-3AD203B41FA5}">
                          <a16:colId xmlns:a16="http://schemas.microsoft.com/office/drawing/2014/main" val="3751612021"/>
                        </a:ext>
                      </a:extLst>
                    </a:gridCol>
                    <a:gridCol w="1419455">
                      <a:extLst>
                        <a:ext uri="{9D8B030D-6E8A-4147-A177-3AD203B41FA5}">
                          <a16:colId xmlns:a16="http://schemas.microsoft.com/office/drawing/2014/main" val="1573583430"/>
                        </a:ext>
                      </a:extLst>
                    </a:gridCol>
                    <a:gridCol w="1476145">
                      <a:extLst>
                        <a:ext uri="{9D8B030D-6E8A-4147-A177-3AD203B41FA5}">
                          <a16:colId xmlns:a16="http://schemas.microsoft.com/office/drawing/2014/main" val="1141793679"/>
                        </a:ext>
                      </a:extLst>
                    </a:gridCol>
                  </a:tblGrid>
                  <a:tr h="462033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รายการ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ความถี่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เป้าหมาย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ผลการดำเนินงาน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ผลงานเทียบเป้าหมาย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9768073"/>
                      </a:ext>
                    </a:extLst>
                  </a:tr>
                  <a:tr h="726053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2565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2566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2567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16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ต.ค.68-ม.ค.69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0745438"/>
                      </a:ext>
                    </a:extLst>
                  </a:tr>
                  <a:tr h="726053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36. ร้อยละของเด็กอายุ 0 - 5 ปี สูงดีสมส่วน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 เดือน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≥ ร้อยละ 72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58.5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59.3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56.7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58.4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th-TH" sz="2200" b="0" dirty="0"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4470798"/>
                      </a:ext>
                    </a:extLst>
                  </a:tr>
                  <a:tr h="726053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37. ร้อยละความครอบคลุมเด็กอายุ 0-5 ปี</a:t>
                          </a:r>
                        </a:p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ที่ได้รับการชั่งน้ำหนัก และวัดความยาว/ส่วนสูง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 เดือน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≥ ร้อยละ 90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dirty="0">
                              <a:solidFill>
                                <a:srgbClr val="FF0000"/>
                              </a:solidFill>
                              <a:effectLst/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76.3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69.9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72.0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67.5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th-TH" sz="2200" b="0" dirty="0"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3621557"/>
                      </a:ext>
                    </a:extLst>
                  </a:tr>
                  <a:tr h="726053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38. ร้อยละของเด็กอายุ 0 - 5 ปี มีภาวะเตี้ย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 เดือน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≤ 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8.5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11.8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11.9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12.9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12.3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th-TH" sz="2200" b="0" dirty="0"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166605"/>
                      </a:ext>
                    </a:extLst>
                  </a:tr>
                  <a:tr h="726053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39. ร้อยละของเด็กอายุ 0 - 5 ปี มีภาวะผอม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 เดือน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≤ 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5.0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5.8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6.4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6.7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6.0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th-TH" sz="2200" b="0" dirty="0"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09244392"/>
                      </a:ext>
                    </a:extLst>
                  </a:tr>
                  <a:tr h="726053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40. ร้อยละของเด็กอายุ 0 - 5 ปี มีภาวะเริ่มอ้วนและอ้วน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 เดือน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≤ 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8.0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9.6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8.6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8.8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9.0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th-TH" sz="2200" b="0" dirty="0"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684942"/>
                      </a:ext>
                    </a:extLst>
                  </a:tr>
                  <a:tr h="726053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41. ร้อยละของเด็กอายุ 6 เดือน -5 ปี </a:t>
                          </a:r>
                        </a:p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ได้รับยาน้ำเสริมธาตุเหล็ก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 เดือน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14:m>
                            <m:oMath xmlns:m="http://schemas.openxmlformats.org/officeDocument/2006/math">
                              <m:r>
                                <a:rPr lang="th-TH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H SarabunPSK" panose="020B0500040200020003" pitchFamily="34" charset="-34"/>
                                </a:rPr>
                                <m:t>≥ </m:t>
                              </m:r>
                            </m:oMath>
                          </a14:m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ร้อยละ 86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75.71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73.74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71.47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73.58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th-TH" sz="2200" b="0" dirty="0"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083002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ตาราง 3">
                <a:extLst>
                  <a:ext uri="{FF2B5EF4-FFF2-40B4-BE49-F238E27FC236}">
                    <a16:creationId xmlns:a16="http://schemas.microsoft.com/office/drawing/2014/main" id="{7BA99FC0-5052-854C-2DB8-72D823601B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1884225"/>
                  </p:ext>
                </p:extLst>
              </p:nvPr>
            </p:nvGraphicFramePr>
            <p:xfrm>
              <a:off x="380998" y="1333497"/>
              <a:ext cx="17526002" cy="554440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934202">
                      <a:extLst>
                        <a:ext uri="{9D8B030D-6E8A-4147-A177-3AD203B41FA5}">
                          <a16:colId xmlns:a16="http://schemas.microsoft.com/office/drawing/2014/main" val="1588153425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810165254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40549175"/>
                        </a:ext>
                      </a:extLst>
                    </a:gridCol>
                    <a:gridCol w="1200150">
                      <a:extLst>
                        <a:ext uri="{9D8B030D-6E8A-4147-A177-3AD203B41FA5}">
                          <a16:colId xmlns:a16="http://schemas.microsoft.com/office/drawing/2014/main" val="3153405733"/>
                        </a:ext>
                      </a:extLst>
                    </a:gridCol>
                    <a:gridCol w="1200150">
                      <a:extLst>
                        <a:ext uri="{9D8B030D-6E8A-4147-A177-3AD203B41FA5}">
                          <a16:colId xmlns:a16="http://schemas.microsoft.com/office/drawing/2014/main" val="1269872557"/>
                        </a:ext>
                      </a:extLst>
                    </a:gridCol>
                    <a:gridCol w="1200150">
                      <a:extLst>
                        <a:ext uri="{9D8B030D-6E8A-4147-A177-3AD203B41FA5}">
                          <a16:colId xmlns:a16="http://schemas.microsoft.com/office/drawing/2014/main" val="3982430666"/>
                        </a:ext>
                      </a:extLst>
                    </a:gridCol>
                    <a:gridCol w="1200150">
                      <a:extLst>
                        <a:ext uri="{9D8B030D-6E8A-4147-A177-3AD203B41FA5}">
                          <a16:colId xmlns:a16="http://schemas.microsoft.com/office/drawing/2014/main" val="3751612021"/>
                        </a:ext>
                      </a:extLst>
                    </a:gridCol>
                    <a:gridCol w="1419455">
                      <a:extLst>
                        <a:ext uri="{9D8B030D-6E8A-4147-A177-3AD203B41FA5}">
                          <a16:colId xmlns:a16="http://schemas.microsoft.com/office/drawing/2014/main" val="1573583430"/>
                        </a:ext>
                      </a:extLst>
                    </a:gridCol>
                    <a:gridCol w="1476145">
                      <a:extLst>
                        <a:ext uri="{9D8B030D-6E8A-4147-A177-3AD203B41FA5}">
                          <a16:colId xmlns:a16="http://schemas.microsoft.com/office/drawing/2014/main" val="1141793679"/>
                        </a:ext>
                      </a:extLst>
                    </a:gridCol>
                  </a:tblGrid>
                  <a:tr h="462033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รายการ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ความถี่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เป้าหมาย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ผลการดำเนินงาน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th-TH" sz="2200" b="0" dirty="0"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ผลงานเทียบเป้าหมาย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9768073"/>
                      </a:ext>
                    </a:extLst>
                  </a:tr>
                  <a:tr h="726053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2565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2566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2567</a:t>
                          </a:r>
                          <a:endParaRPr lang="th-TH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ปี </a:t>
                          </a:r>
                          <a:r>
                            <a:rPr lang="en-US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256</a:t>
                          </a: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</a:t>
                          </a:r>
                          <a:endParaRPr lang="en-US" sz="2200" b="0" kern="1200" dirty="0">
                            <a:solidFill>
                              <a:schemeClr val="tx1"/>
                            </a:solidFill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16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ต.ค.68-ม.ค.69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AC89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0745438"/>
                      </a:ext>
                    </a:extLst>
                  </a:tr>
                  <a:tr h="726053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36. ร้อยละของเด็กอายุ 0 - 5 ปี สูงดีสมส่วน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 เดือน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≥ ร้อยละ 72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58.5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59.3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56.7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58.4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th-TH" sz="2200" b="0" dirty="0"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4470798"/>
                      </a:ext>
                    </a:extLst>
                  </a:tr>
                  <a:tr h="726053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37. ร้อยละความครอบคลุมเด็กอายุ 0-5 ปี</a:t>
                          </a:r>
                        </a:p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ที่ได้รับการชั่งน้ำหนัก และวัดความยาว/ส่วนสูง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 เดือน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≥ ร้อยละ 90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dirty="0">
                              <a:solidFill>
                                <a:srgbClr val="FF0000"/>
                              </a:solidFill>
                              <a:effectLst/>
                              <a:latin typeface="Kanit" panose="00000500000000000000" pitchFamily="2" charset="-34"/>
                              <a:cs typeface="Kanit" panose="00000500000000000000" pitchFamily="2" charset="-34"/>
                            </a:rPr>
                            <a:t>76.3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69.9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72.0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67.5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th-TH" sz="2200" b="0" dirty="0"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3621557"/>
                      </a:ext>
                    </a:extLst>
                  </a:tr>
                  <a:tr h="726053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38. ร้อยละของเด็กอายุ 0 - 5 ปี มีภาวะเตี้ย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 เดือน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3688" t="-370588" r="-480989" b="-3201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11.8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11.9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12.9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12.3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th-TH" sz="2200" b="0" dirty="0"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166605"/>
                      </a:ext>
                    </a:extLst>
                  </a:tr>
                  <a:tr h="726053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39. ร้อยละของเด็กอายุ 0 - 5 ปี มีภาวะผอม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 เดือน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3688" t="-470588" r="-480989" b="-2201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5.8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6.4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6.7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6.0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th-TH" sz="2200" b="0" dirty="0"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09244392"/>
                      </a:ext>
                    </a:extLst>
                  </a:tr>
                  <a:tr h="726053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40. ร้อยละของเด็กอายุ 0 - 5 ปี มีภาวะเริ่มอ้วนและอ้วน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 เดือน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3688" t="-565833" r="-480989" b="-11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9.6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8.6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8.8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rgbClr val="FF0000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9.0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th-TH" sz="2200" b="0" dirty="0"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684942"/>
                      </a:ext>
                    </a:extLst>
                  </a:tr>
                  <a:tr h="726053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41. ร้อยละของเด็กอายุ 6 เดือน -5 ปี </a:t>
                          </a:r>
                        </a:p>
                        <a:p>
                          <a:pPr algn="l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ได้รับยาน้ำเสริมธาตุเหล็ก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 3 เดือน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3688" t="-671429" r="-480989" b="-19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75.71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73.74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71.47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th-TH" sz="2200" b="0" kern="1200" dirty="0">
                              <a:solidFill>
                                <a:schemeClr val="tx1"/>
                              </a:solidFill>
                              <a:latin typeface="Kanit" panose="00000500000000000000" pitchFamily="2" charset="-34"/>
                              <a:ea typeface="+mn-ea"/>
                              <a:cs typeface="Kanit" panose="00000500000000000000" pitchFamily="2" charset="-34"/>
                            </a:rPr>
                            <a:t>73.58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Kanit" panose="00000500000000000000" pitchFamily="2" charset="-34"/>
                            <a:ea typeface="+mn-ea"/>
                            <a:cs typeface="Kanit" panose="00000500000000000000" pitchFamily="2" charset="-34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th-TH" sz="2200" b="0" dirty="0">
                            <a:latin typeface="Kanit" panose="00000500000000000000" pitchFamily="2" charset="-34"/>
                            <a:cs typeface="Kanit" panose="00000500000000000000" pitchFamily="2" charset="-34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083002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ตัวแทนท้ายกระดาษ 1">
            <a:extLst>
              <a:ext uri="{FF2B5EF4-FFF2-40B4-BE49-F238E27FC236}">
                <a16:creationId xmlns:a16="http://schemas.microsoft.com/office/drawing/2014/main" id="{ECBD2E95-6A3D-8744-AE9D-48FA640F5186}"/>
              </a:ext>
            </a:extLst>
          </p:cNvPr>
          <p:cNvSpPr txBox="1">
            <a:spLocks/>
          </p:cNvSpPr>
          <p:nvPr/>
        </p:nvSpPr>
        <p:spPr bwMode="white">
          <a:xfrm>
            <a:off x="11879221" y="9781645"/>
            <a:ext cx="6063724" cy="260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Leelawadee" panose="020B05020402040202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การประชุม </a:t>
            </a:r>
            <a:r>
              <a:rPr kumimoji="0" lang="th-TH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กพว</a:t>
            </a:r>
            <a:r>
              <a:rPr kumimoji="0" lang="th-TH" sz="1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  <a:sym typeface="Leelawadee" panose="020B0502040204020203" pitchFamily="34" charset="-34"/>
              </a:rPr>
              <a:t>. ครั้งที่ 3/2569 พฤษภาคม 2569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8CF7163-5AA2-7201-2301-0CD7C74EA701}"/>
              </a:ext>
            </a:extLst>
          </p:cNvPr>
          <p:cNvSpPr txBox="1"/>
          <p:nvPr/>
        </p:nvSpPr>
        <p:spPr>
          <a:xfrm>
            <a:off x="2557693" y="9769132"/>
            <a:ext cx="236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=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ผ่านเป้าหมาย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4229E52-1A11-EE83-B512-7A5FA176A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3" y="9852333"/>
            <a:ext cx="175328" cy="175328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C6BDAD1-6182-4B3F-92CF-59F9A54EAE96}"/>
              </a:ext>
            </a:extLst>
          </p:cNvPr>
          <p:cNvSpPr txBox="1"/>
          <p:nvPr/>
        </p:nvSpPr>
        <p:spPr>
          <a:xfrm>
            <a:off x="553451" y="9769132"/>
            <a:ext cx="236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=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anose="00000500000000000000" pitchFamily="2" charset="-34"/>
                <a:ea typeface="+mn-ea"/>
                <a:cs typeface="Kanit" panose="00000500000000000000" pitchFamily="2" charset="-34"/>
              </a:rPr>
              <a:t>ไม่ผ่านเป้าหมาย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A8FBEBC-FFD6-2E3D-49A7-DAEE26798F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91" y="9866134"/>
            <a:ext cx="175402" cy="175327"/>
          </a:xfrm>
          <a:prstGeom prst="rect">
            <a:avLst/>
          </a:prstGeom>
        </p:spPr>
      </p:pic>
      <p:sp>
        <p:nvSpPr>
          <p:cNvPr id="16" name="TextBox 46">
            <a:extLst>
              <a:ext uri="{FF2B5EF4-FFF2-40B4-BE49-F238E27FC236}">
                <a16:creationId xmlns:a16="http://schemas.microsoft.com/office/drawing/2014/main" id="{568F7FAE-5251-073E-ED2B-52AD6BF48DED}"/>
              </a:ext>
            </a:extLst>
          </p:cNvPr>
          <p:cNvSpPr txBox="1"/>
          <p:nvPr/>
        </p:nvSpPr>
        <p:spPr>
          <a:xfrm>
            <a:off x="16275519" y="9220200"/>
            <a:ext cx="9837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0" i="0" u="none" strike="noStrike" kern="1200" cap="none" spc="0" normalizeH="0" baseline="0" noProof="0" dirty="0">
                <a:ln>
                  <a:noFill/>
                </a:ln>
                <a:solidFill>
                  <a:srgbClr val="DD6444"/>
                </a:solidFill>
                <a:effectLst/>
                <a:uLnTx/>
                <a:uFillTx/>
                <a:latin typeface="BoonTook" panose="02010105050000000000" pitchFamily="2" charset="-34"/>
                <a:ea typeface="+mn-ea"/>
                <a:cs typeface="BoonTook" panose="02010105050000000000" pitchFamily="2" charset="-34"/>
              </a:rPr>
              <a:t>11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DD6444"/>
              </a:solidFill>
              <a:effectLst/>
              <a:uLnTx/>
              <a:uFillTx/>
              <a:latin typeface="BoonTook" panose="02010105050000000000" pitchFamily="2" charset="-34"/>
              <a:ea typeface="+mn-ea"/>
              <a:cs typeface="BoonTook" panose="02010105050000000000" pitchFamily="2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395F089B-0DC6-5EE0-6D56-D15BE77F6D96}"/>
              </a:ext>
            </a:extLst>
          </p:cNvPr>
          <p:cNvSpPr txBox="1"/>
          <p:nvPr/>
        </p:nvSpPr>
        <p:spPr>
          <a:xfrm>
            <a:off x="4476750" y="9769132"/>
            <a:ext cx="1040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จัดทำโดย : สำนัก</a:t>
            </a:r>
            <a:r>
              <a:rPr lang="th-TH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โภชนาการ </a:t>
            </a:r>
            <a:r>
              <a:rPr lang="th-TH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ข้อมูล</a:t>
            </a:r>
            <a:r>
              <a:rPr lang="en-US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:</a:t>
            </a:r>
            <a:r>
              <a:rPr lang="th-TH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HDC </a:t>
            </a:r>
            <a:r>
              <a:rPr lang="th-TH" sz="1800" b="0" i="0" u="none" strike="noStrike" baseline="0" dirty="0">
                <a:solidFill>
                  <a:srgbClr val="001F5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กระทรวงสาธารณสุข ณ วันที่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16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bg1">
              <a:lumMod val="50000"/>
            </a:schemeClr>
          </a:solidFill>
          <a:prstDash val="sysDot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bg1">
              <a:lumMod val="50000"/>
            </a:schemeClr>
          </a:solidFill>
          <a:prstDash val="sysDot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bg1">
              <a:lumMod val="50000"/>
            </a:schemeClr>
          </a:solidFill>
          <a:prstDash val="sysDot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4237</TotalTime>
  <Words>2931</Words>
  <Application>Microsoft Office PowerPoint</Application>
  <PresentationFormat>Custom</PresentationFormat>
  <Paragraphs>571</Paragraphs>
  <Slides>30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52" baseType="lpstr">
      <vt:lpstr>Calibri</vt:lpstr>
      <vt:lpstr>BoonTook</vt:lpstr>
      <vt:lpstr>Calibri Light</vt:lpstr>
      <vt:lpstr>TH SarabunPSK</vt:lpstr>
      <vt:lpstr>Hagrid Heavy</vt:lpstr>
      <vt:lpstr>Cambria Math</vt:lpstr>
      <vt:lpstr>Wingdings 2</vt:lpstr>
      <vt:lpstr>Arial</vt:lpstr>
      <vt:lpstr>Kanit</vt:lpstr>
      <vt:lpstr>Tahoma</vt:lpstr>
      <vt:lpstr>Kanit Medium</vt:lpstr>
      <vt:lpstr>Angsana New</vt:lpstr>
      <vt:lpstr>Kanit SemiBold</vt:lpstr>
      <vt:lpstr>Glacial Indifference Bold</vt:lpstr>
      <vt:lpstr>Symbol</vt:lpstr>
      <vt:lpstr>Office Theme</vt:lpstr>
      <vt:lpstr>1_ธีมของ Office</vt:lpstr>
      <vt:lpstr>3_ธีมของ Office</vt:lpstr>
      <vt:lpstr>3_Office Theme</vt:lpstr>
      <vt:lpstr>2_Office Theme</vt:lpstr>
      <vt:lpstr>4_ธีมของ Office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รายงานผลการดำเนินงาน</dc:title>
  <dc:creator>Napaporn_Planning</dc:creator>
  <cp:keywords>กลุ่มดิจิทัลเทคโนโลยีและระบบข้อมูล</cp:keywords>
  <cp:lastModifiedBy>DOH</cp:lastModifiedBy>
  <cp:revision>236</cp:revision>
  <dcterms:created xsi:type="dcterms:W3CDTF">2006-08-16T00:00:00Z</dcterms:created>
  <dcterms:modified xsi:type="dcterms:W3CDTF">2026-05-05T04:35:59Z</dcterms:modified>
  <dc:identifier>DAFil_zz2Kw</dc:identifier>
</cp:coreProperties>
</file>