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8"/>
  </p:notesMasterIdLst>
  <p:handoutMasterIdLst>
    <p:handoutMasterId r:id="rId19"/>
  </p:handoutMasterIdLst>
  <p:sldIdLst>
    <p:sldId id="256" r:id="rId2"/>
    <p:sldId id="358" r:id="rId3"/>
    <p:sldId id="340" r:id="rId4"/>
    <p:sldId id="352" r:id="rId5"/>
    <p:sldId id="353" r:id="rId6"/>
    <p:sldId id="354" r:id="rId7"/>
    <p:sldId id="366" r:id="rId8"/>
    <p:sldId id="355" r:id="rId9"/>
    <p:sldId id="356" r:id="rId10"/>
    <p:sldId id="363" r:id="rId11"/>
    <p:sldId id="367" r:id="rId12"/>
    <p:sldId id="360" r:id="rId13"/>
    <p:sldId id="361" r:id="rId14"/>
    <p:sldId id="364" r:id="rId15"/>
    <p:sldId id="365" r:id="rId16"/>
    <p:sldId id="328" r:id="rId17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FF66"/>
    <a:srgbClr val="66FF99"/>
    <a:srgbClr val="99FFCC"/>
    <a:srgbClr val="66FFCC"/>
    <a:srgbClr val="25B7CB"/>
    <a:srgbClr val="FF99FF"/>
    <a:srgbClr val="F7C1F8"/>
    <a:srgbClr val="D5DA1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ลักษณะ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0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8" d="100"/>
        <a:sy n="48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CE33910-CC8C-4A63-86C7-247CE1B3670B}" type="datetimeFigureOut">
              <a:rPr lang="th-TH"/>
              <a:pPr>
                <a:defRPr/>
              </a:pPr>
              <a:t>26/12/59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9D9B8C6-A312-48FA-AF26-86E5E06C03EA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52672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724F2D0-6269-422E-8F98-D887F8AA2CB5}" type="datetimeFigureOut">
              <a:rPr lang="th-TH"/>
              <a:pPr>
                <a:defRPr/>
              </a:pPr>
              <a:t>26/12/59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th-TH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984D56-2F5A-47D6-909E-4FF8A66CFDBE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65016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40CE351-05CF-4989-B145-ED7FBDF837BA}" type="datetimeFigureOut">
              <a:rPr lang="en-US" smtClean="0"/>
              <a:pPr>
                <a:defRPr/>
              </a:pPr>
              <a:t>12/26/2016</a:t>
            </a:fld>
            <a:endParaRPr lang="en-US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CFDFD8-F8B2-4101-869E-AE1AADFFA20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th/url?url=http://www.pprep.ac.th/data04.html&amp;rct=j&amp;frm=1&amp;q=&amp;esrc=s&amp;sa=U&amp;ei=yNiIVYbCApaeugSovLaABw&amp;ved=0CDkQ9QEwEg&amp;usg=AFQjCNGJEWUqP9uM3ebHvGhT9w_Q_Q4a8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09600" y="2667000"/>
            <a:ext cx="7932738" cy="24384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ความก้าวหน้าการพัฒนากฎหมาย</a:t>
            </a:r>
            <a:b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</a:br>
            <a:r>
              <a:rPr lang="th-TH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ที่อยู่ในความรับผิดชอบของกรมอนามัย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2586835" y="5872280"/>
            <a:ext cx="6405985" cy="612775"/>
          </a:xfrm>
        </p:spPr>
        <p:txBody>
          <a:bodyPr/>
          <a:lstStyle/>
          <a:p>
            <a:pPr eaLnBrk="1" hangingPunct="1"/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ศูนย์บริหารกฎหมายสาธารณสุข  กรมอนามัย  กระทรวงสาธารณสุข</a:t>
            </a:r>
            <a:endParaRPr lang="en-US" sz="24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 descr="C:\Users\Makoto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6015" y="5719575"/>
            <a:ext cx="762000" cy="678757"/>
          </a:xfrm>
          <a:prstGeom prst="rect">
            <a:avLst/>
          </a:prstGeom>
          <a:noFill/>
        </p:spPr>
      </p:pic>
      <p:sp>
        <p:nvSpPr>
          <p:cNvPr id="5" name="สี่เหลี่ยมผืนผ้า 4"/>
          <p:cNvSpPr/>
          <p:nvPr/>
        </p:nvSpPr>
        <p:spPr>
          <a:xfrm>
            <a:off x="6557165" y="6483100"/>
            <a:ext cx="1832460" cy="305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th-TH" b="1" dirty="0" smtClean="0"/>
              <a:t>  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</a:p>
          <a:p>
            <a:endParaRPr lang="th-TH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743200" y="833015"/>
            <a:ext cx="3810000" cy="458115"/>
          </a:xfrm>
          <a:prstGeom prst="rect">
            <a:avLst/>
          </a:prstGeom>
          <a:solidFill>
            <a:srgbClr val="FFFF6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พ.ร.บ. การสาธารณสุข พ.ศ. </a:t>
            </a:r>
            <a:r>
              <a:rPr lang="th-TH" sz="2000" b="1" dirty="0" smtClean="0">
                <a:latin typeface="Angsana New" pitchFamily="18" charset="-34"/>
                <a:ea typeface="Angsana New" pitchFamily="18" charset="-34"/>
              </a:rPr>
              <a:t>๒๕๓๕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62575" y="1901950"/>
            <a:ext cx="1679754" cy="763525"/>
          </a:xfrm>
          <a:prstGeom prst="rect">
            <a:avLst/>
          </a:prstGeom>
          <a:solidFill>
            <a:srgbClr val="FF99FF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3F3151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ไม่ทบทวน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ร่างประกาศฯ </a:t>
            </a:r>
            <a:r>
              <a:rPr lang="th-TH" dirty="0" smtClean="0">
                <a:latin typeface="Angsana New" pitchFamily="18" charset="-34"/>
                <a:ea typeface="Angsana New" pitchFamily="18" charset="-34"/>
              </a:rPr>
              <a:t>๑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 ฉบับ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" y="3581400"/>
            <a:ext cx="2142445" cy="21336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b="1" dirty="0" smtClean="0">
                <a:latin typeface="Angsana New" pitchFamily="18" charset="-34"/>
                <a:ea typeface="Angsana New" pitchFamily="18" charset="-34"/>
              </a:rPr>
              <a:t>๒๕๕๙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ร่างพระราชบัญญัติการสาธารณสุข (ฉบับที่..) พ.ศ. ....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 1 ฉบับ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ร่างกฎกระทรวง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2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ฉบับ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ร่างประกาศฯ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1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 ฉบับ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133600" y="3581400"/>
            <a:ext cx="1827580" cy="16764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b="1" dirty="0" smtClean="0">
                <a:latin typeface="Angsana New" pitchFamily="18" charset="-34"/>
                <a:ea typeface="Angsana New" pitchFamily="18" charset="-34"/>
              </a:rPr>
              <a:t>๒๕๖๐</a:t>
            </a:r>
            <a:endParaRPr kumimoji="0" lang="en-US" b="0" i="0" u="none" strike="noStrike" cap="none" normalizeH="0" baseline="0" dirty="0" smtClean="0">
              <a:ln>
                <a:noFill/>
              </a:ln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ร่างกฎกระทรวง 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1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ฉบับ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ร่างประกาศฯ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1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 ฉบับ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961179" y="3581399"/>
            <a:ext cx="1679755" cy="19812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b="1" dirty="0" smtClean="0">
                <a:latin typeface="Angsana New" pitchFamily="18" charset="-34"/>
                <a:ea typeface="Angsana New" pitchFamily="18" charset="-34"/>
              </a:rPr>
              <a:t>๒๕๖๑</a:t>
            </a:r>
            <a:endParaRPr kumimoji="0" lang="en-US" b="1" i="0" u="none" strike="noStrike" cap="none" normalizeH="0" baseline="0" dirty="0" smtClean="0">
              <a:ln>
                <a:noFill/>
              </a:ln>
              <a:effectLst/>
              <a:latin typeface="Angsana New" pitchFamily="18" charset="-34"/>
              <a:ea typeface="Angsana New" pitchFamily="18" charset="-34"/>
            </a:endParaRPr>
          </a:p>
          <a:p>
            <a:pPr>
              <a:spcAft>
                <a:spcPts val="1000"/>
              </a:spcAft>
              <a:buFontTx/>
              <a:buChar char="-"/>
            </a:pPr>
            <a:r>
              <a:rPr lang="th-TH" dirty="0" smtClean="0">
                <a:latin typeface="Angsana New" pitchFamily="18" charset="-34"/>
                <a:ea typeface="Angsana New" pitchFamily="18" charset="-34"/>
              </a:rPr>
              <a:t>ร่างกฎกระทรวง </a:t>
            </a:r>
            <a:r>
              <a:rPr lang="en-US" dirty="0" smtClean="0">
                <a:latin typeface="Angsana New" pitchFamily="18" charset="-34"/>
                <a:ea typeface="Angsana New" pitchFamily="18" charset="-34"/>
              </a:rPr>
              <a:t>1 </a:t>
            </a:r>
            <a:r>
              <a:rPr lang="th-TH" dirty="0" smtClean="0">
                <a:latin typeface="Angsana New" pitchFamily="18" charset="-34"/>
                <a:ea typeface="Angsana New" pitchFamily="18" charset="-34"/>
              </a:rPr>
              <a:t>ฉบับ</a:t>
            </a:r>
          </a:p>
          <a:p>
            <a:pPr>
              <a:spcAft>
                <a:spcPts val="1000"/>
              </a:spcAft>
            </a:pPr>
            <a:r>
              <a:rPr lang="th-TH" sz="1600" b="1" dirty="0" smtClean="0">
                <a:latin typeface="Angsana New" pitchFamily="18" charset="-34"/>
                <a:ea typeface="Angsana New" pitchFamily="18" charset="-34"/>
              </a:rPr>
              <a:t>(จัดทำต่อเนื่องจากปี2560)</a:t>
            </a:r>
          </a:p>
          <a:p>
            <a:pPr>
              <a:spcAft>
                <a:spcPts val="1000"/>
              </a:spcAft>
            </a:pPr>
            <a:r>
              <a:rPr lang="th-TH" dirty="0" smtClean="0">
                <a:latin typeface="Angsana New" pitchFamily="18" charset="-34"/>
                <a:ea typeface="Angsana New" pitchFamily="18" charset="-34"/>
              </a:rPr>
              <a:t>- ร่างประกาศฯ </a:t>
            </a:r>
            <a:r>
              <a:rPr lang="en-US" dirty="0" smtClean="0">
                <a:latin typeface="Angsana New" pitchFamily="18" charset="-34"/>
                <a:ea typeface="Angsana New" pitchFamily="18" charset="-34"/>
              </a:rPr>
              <a:t>1</a:t>
            </a:r>
            <a:r>
              <a:rPr lang="th-TH" dirty="0" smtClean="0">
                <a:latin typeface="Angsana New" pitchFamily="18" charset="-34"/>
                <a:ea typeface="Angsana New" pitchFamily="18" charset="-34"/>
              </a:rPr>
              <a:t> ฉบับ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5640934" y="3581400"/>
            <a:ext cx="1679755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b="1" dirty="0" smtClean="0">
                <a:latin typeface="Angsana New" pitchFamily="18" charset="-34"/>
                <a:ea typeface="Angsana New" pitchFamily="18" charset="-34"/>
              </a:rPr>
              <a:t>๒๕๖๒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ร่างกฎกระทรวง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1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ฉบับ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ร่างประกาศฯ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1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 ฉบับ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7167984" y="3581400"/>
            <a:ext cx="1823615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b="1" dirty="0" smtClean="0">
                <a:latin typeface="Angsana New" pitchFamily="18" charset="-34"/>
                <a:ea typeface="Angsana New" pitchFamily="18" charset="-34"/>
              </a:rPr>
              <a:t>๒๕๖๓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ร่างกฎกระทรวง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1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ฉบับ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ร่างประกาศฯ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7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 ฉบับ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6858000" y="5257800"/>
            <a:ext cx="1671520" cy="106344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b="1" dirty="0" smtClean="0">
                <a:latin typeface="Angsana New" pitchFamily="18" charset="-34"/>
                <a:ea typeface="Angsana New" pitchFamily="18" charset="-34"/>
              </a:rPr>
              <a:t>๒๕๖๔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*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- ร่างประกาศฯ 1 ฉบับ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48965" y="1901950"/>
            <a:ext cx="1832460" cy="1222250"/>
          </a:xfrm>
          <a:prstGeom prst="rect">
            <a:avLst/>
          </a:prstGeom>
          <a:solidFill>
            <a:srgbClr val="FF7C8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ทบทวน </a:t>
            </a:r>
            <a:endParaRPr kumimoji="0" lang="en-U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ร่างกฎกระทรวง </a:t>
            </a:r>
            <a:r>
              <a:rPr lang="th-TH" dirty="0" smtClean="0">
                <a:latin typeface="Angsana New" pitchFamily="18" charset="-34"/>
                <a:ea typeface="Angsana New" pitchFamily="18" charset="-34"/>
              </a:rPr>
              <a:t>๕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 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ฉบับ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 </a:t>
            </a:r>
            <a:endParaRPr kumimoji="0" lang="th-TH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  <a:ea typeface="Angsana New" pitchFamily="18" charset="-34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Char char="-"/>
              <a:tabLst/>
            </a:pP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ร่างประกาศฯ </a:t>
            </a:r>
            <a:r>
              <a:rPr lang="th-TH" dirty="0" smtClean="0">
                <a:latin typeface="Angsana New" pitchFamily="18" charset="-34"/>
                <a:ea typeface="Angsana New" pitchFamily="18" charset="-34"/>
              </a:rPr>
              <a:t>๑๓</a:t>
            </a:r>
            <a:r>
              <a:rPr kumimoji="0" lang="th-TH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ngsana New" pitchFamily="18" charset="-34"/>
                <a:ea typeface="Angsana New" pitchFamily="18" charset="-34"/>
              </a:rPr>
              <a:t> ฉบับ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ngsana New" pitchFamily="18" charset="-34"/>
            </a:endParaRPr>
          </a:p>
        </p:txBody>
      </p:sp>
      <p:sp>
        <p:nvSpPr>
          <p:cNvPr id="1036" name="AutoShape 12"/>
          <p:cNvSpPr>
            <a:spLocks noChangeArrowheads="1"/>
          </p:cNvSpPr>
          <p:nvPr/>
        </p:nvSpPr>
        <p:spPr bwMode="auto">
          <a:xfrm>
            <a:off x="2133600" y="228600"/>
            <a:ext cx="5181600" cy="458114"/>
          </a:xfrm>
          <a:prstGeom prst="foldedCorner">
            <a:avLst>
              <a:gd name="adj" fmla="val 12500"/>
            </a:avLst>
          </a:prstGeom>
          <a:solidFill>
            <a:srgbClr val="66FF99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th-TH" sz="2500" b="1" i="0" u="none" strike="noStrike" cap="none" normalizeH="0" baseline="0" dirty="0" smtClean="0">
                <a:ln>
                  <a:noFill/>
                </a:ln>
                <a:effectLst/>
                <a:latin typeface="Angsana New" pitchFamily="18" charset="-34"/>
                <a:ea typeface="Angsana New" pitchFamily="18" charset="-34"/>
              </a:rPr>
              <a:t>แผนการทบทวนกฎหมาย ระหว่างปี พ.ศ.</a:t>
            </a:r>
            <a:r>
              <a:rPr kumimoji="0" lang="th-TH" sz="2500" b="1" i="0" u="none" strike="noStrike" cap="none" normalizeH="0" dirty="0" smtClean="0">
                <a:ln>
                  <a:noFill/>
                </a:ln>
                <a:effectLst/>
                <a:latin typeface="Angsana New" pitchFamily="18" charset="-34"/>
                <a:ea typeface="Angsana New" pitchFamily="18" charset="-34"/>
              </a:rPr>
              <a:t> </a:t>
            </a:r>
            <a:r>
              <a:rPr lang="th-TH" sz="2500" b="1" dirty="0" smtClean="0">
                <a:latin typeface="Angsana New" pitchFamily="18" charset="-34"/>
                <a:ea typeface="Angsana New" pitchFamily="18" charset="-34"/>
              </a:rPr>
              <a:t>๒๕๕๙</a:t>
            </a:r>
            <a:r>
              <a:rPr kumimoji="0" lang="th-TH" sz="2500" b="1" i="0" u="none" strike="noStrike" cap="none" normalizeH="0" dirty="0" smtClean="0">
                <a:ln>
                  <a:noFill/>
                </a:ln>
                <a:effectLst/>
                <a:latin typeface="Angsana New" pitchFamily="18" charset="-34"/>
                <a:ea typeface="Angsana New" pitchFamily="18" charset="-34"/>
              </a:rPr>
              <a:t> - </a:t>
            </a:r>
            <a:r>
              <a:rPr lang="th-TH" sz="2500" b="1" dirty="0" smtClean="0">
                <a:latin typeface="Angsana New" pitchFamily="18" charset="-34"/>
                <a:ea typeface="Angsana New" pitchFamily="18" charset="-34"/>
              </a:rPr>
              <a:t>๒๕๖๔</a:t>
            </a:r>
            <a:endParaRPr kumimoji="0" lang="th-TH" sz="2500" b="0" i="0" u="none" strike="noStrike" cap="none" normalizeH="0" baseline="0" dirty="0" smtClean="0">
              <a:ln>
                <a:noFill/>
              </a:ln>
              <a:effectLst/>
              <a:latin typeface="Angsana New" pitchFamily="18" charset="-34"/>
            </a:endParaRPr>
          </a:p>
        </p:txBody>
      </p:sp>
      <p:cxnSp>
        <p:nvCxnSpPr>
          <p:cNvPr id="21" name="ตัวเชื่อมต่อตรง 20"/>
          <p:cNvCxnSpPr>
            <a:endCxn id="3" idx="0"/>
          </p:cNvCxnSpPr>
          <p:nvPr/>
        </p:nvCxnSpPr>
        <p:spPr>
          <a:xfrm>
            <a:off x="4572000" y="1291130"/>
            <a:ext cx="0" cy="309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ตัวเชื่อมต่อตรง 23"/>
          <p:cNvCxnSpPr/>
          <p:nvPr/>
        </p:nvCxnSpPr>
        <p:spPr>
          <a:xfrm>
            <a:off x="1365195" y="1596540"/>
            <a:ext cx="64136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ลูกศรเชื่อมต่อแบบตรง 26"/>
          <p:cNvCxnSpPr>
            <a:endCxn id="1035" idx="0"/>
          </p:cNvCxnSpPr>
          <p:nvPr/>
        </p:nvCxnSpPr>
        <p:spPr>
          <a:xfrm rot="5400000">
            <a:off x="1213284" y="1749245"/>
            <a:ext cx="30461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/>
          <p:nvPr/>
        </p:nvCxnSpPr>
        <p:spPr>
          <a:xfrm>
            <a:off x="7778805" y="1596540"/>
            <a:ext cx="0" cy="3054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ตัวเชื่อมต่อตรง 28"/>
          <p:cNvCxnSpPr/>
          <p:nvPr/>
        </p:nvCxnSpPr>
        <p:spPr>
          <a:xfrm>
            <a:off x="457200" y="3276600"/>
            <a:ext cx="85514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ลูกศรเชื่อมต่อแบบตรง 29"/>
          <p:cNvCxnSpPr/>
          <p:nvPr/>
        </p:nvCxnSpPr>
        <p:spPr>
          <a:xfrm>
            <a:off x="457200" y="3276600"/>
            <a:ext cx="0" cy="3054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ตัวเชื่อมต่อตรง 31"/>
          <p:cNvCxnSpPr/>
          <p:nvPr/>
        </p:nvCxnSpPr>
        <p:spPr>
          <a:xfrm>
            <a:off x="1373430" y="3123895"/>
            <a:ext cx="0" cy="1527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ตัวเชื่อมต่อตรง 32"/>
          <p:cNvCxnSpPr/>
          <p:nvPr/>
        </p:nvCxnSpPr>
        <p:spPr>
          <a:xfrm>
            <a:off x="8092450" y="3276600"/>
            <a:ext cx="0" cy="30907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ตัวเชื่อมต่อตรง 36"/>
          <p:cNvCxnSpPr/>
          <p:nvPr/>
        </p:nvCxnSpPr>
        <p:spPr>
          <a:xfrm>
            <a:off x="8991600" y="3276600"/>
            <a:ext cx="0" cy="22905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ลูกศรเชื่อมต่อแบบตรง 42"/>
          <p:cNvCxnSpPr/>
          <p:nvPr/>
        </p:nvCxnSpPr>
        <p:spPr>
          <a:xfrm flipH="1">
            <a:off x="8534400" y="5562600"/>
            <a:ext cx="458115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ตัวเชื่อมต่อตรง 48"/>
          <p:cNvCxnSpPr/>
          <p:nvPr/>
        </p:nvCxnSpPr>
        <p:spPr>
          <a:xfrm>
            <a:off x="3053185" y="3276600"/>
            <a:ext cx="0" cy="3054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ตัวเชื่อมต่อตรง 63"/>
          <p:cNvCxnSpPr/>
          <p:nvPr/>
        </p:nvCxnSpPr>
        <p:spPr>
          <a:xfrm>
            <a:off x="4732940" y="3276600"/>
            <a:ext cx="0" cy="3054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ตัวเชื่อมต่อตรง 64"/>
          <p:cNvCxnSpPr/>
          <p:nvPr/>
        </p:nvCxnSpPr>
        <p:spPr>
          <a:xfrm>
            <a:off x="6259990" y="3276600"/>
            <a:ext cx="0" cy="3054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907080" y="374900"/>
            <a:ext cx="7018329" cy="7635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5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/>
            </a:r>
            <a:b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</a:br>
            <a:r>
              <a:rPr kumimoji="0" lang="th-TH" sz="4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แผนการพิจารณาทบทวนเพื่อแก้ไขเพิ่มเติมอนุบัญญัติตามพ.ร.บ.การสาธารณสุข       </a:t>
            </a:r>
            <a: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/>
            </a:r>
            <a:br>
              <a:rPr kumimoji="0" lang="th-TH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</a:br>
            <a:endParaRPr kumimoji="0" lang="th-TH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5" name="ตัวยึดเนื้อหา 3"/>
          <p:cNvGraphicFramePr>
            <a:graphicFrameLocks/>
          </p:cNvGraphicFramePr>
          <p:nvPr/>
        </p:nvGraphicFramePr>
        <p:xfrm>
          <a:off x="601670" y="1291130"/>
          <a:ext cx="7772400" cy="4861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2000"/>
                <a:gridCol w="5791200"/>
                <a:gridCol w="1219200"/>
              </a:tblGrid>
              <a:tr h="366078">
                <a:tc>
                  <a:txBody>
                    <a:bodyPr/>
                    <a:lstStyle/>
                    <a:p>
                      <a:pPr algn="ctr"/>
                      <a:r>
                        <a:rPr lang="th-TH" sz="25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</a:t>
                      </a:r>
                      <a:endParaRPr lang="th-TH" sz="2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5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Angsana New" pitchFamily="18" charset="-34"/>
                          <a:cs typeface="Angsana New" pitchFamily="18" charset="-34"/>
                        </a:rPr>
                        <a:t>Timing</a:t>
                      </a:r>
                      <a:endParaRPr lang="th-TH" sz="2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b="0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พระราชบัญญัติการสาธารณสุข</a:t>
                      </a:r>
                      <a:r>
                        <a:rPr lang="th-TH" sz="1600" b="0" baseline="0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 พ.ศ.๒๕๓๕ และแก้ไขเพิ่มเติมฉบับที่ ๒ พ.ศ. ๒๕๕๐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b="1" baseline="0" dirty="0" smtClean="0">
                          <a:latin typeface="Angsana New" pitchFamily="18" charset="-34"/>
                          <a:ea typeface="Times New Roman"/>
                          <a:cs typeface="Angsana New" pitchFamily="18" charset="-34"/>
                        </a:rPr>
                        <a:t>ประกาศเมื่อวันที่ ๒๘ มิ.ย. ๒๕๕๐ 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 บังคับใช้แล้วเป็นระยะเวลา ๙ ปี )</a:t>
                      </a: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๒๕๕๙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๒.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กฎกระทรวงว่าด้วยอัตราค่าธรรมเนียมการให้บริการ</a:t>
                      </a:r>
                      <a:r>
                        <a:rPr lang="th-TH" sz="16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เก็บ ขน และกำจัดสิ่งปฏิกูลหรือมูลฝอย และอัตราค่าธรรมเนียมอื่นๆ พ.ศ. ๒๕๔๕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๖ ก.ย. ๒๕๔๕ ( บังคับใช้แล้วเป็นระยะเวลา ๑๔ ปี ) </a:t>
                      </a:r>
                      <a:endParaRPr lang="en-US" sz="16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๒๕๕๙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๓.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กฎกระทรวงกำหนดหลักเกณฑ์ วิธีการ และมาตรการในการควบคุมสถานประกอบกิจการที่เป็นอันตรายต่อสุขภาพ</a:t>
                      </a:r>
                      <a:r>
                        <a:rPr lang="th-TH" sz="16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พ.ศ. ๒๔๔๕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๖ ก.ย. ๒๕๔๕ ( บังคับใช้แล้วเป็นระยะเวลา ๑๔ ปี ) </a:t>
                      </a:r>
                      <a:endParaRPr lang="en-US" sz="16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๒๕๕๙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chemeClr val="tx1"/>
                        </a:solidFill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๔.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b="0" dirty="0" smtClean="0"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ประกาศกระทรวงสาธารณสุข</a:t>
                      </a:r>
                      <a:r>
                        <a:rPr lang="th-TH" sz="1600" b="0" baseline="0" dirty="0" smtClean="0">
                          <a:latin typeface="Angsana New" pitchFamily="18" charset="-34"/>
                          <a:ea typeface="Cordia New"/>
                          <a:cs typeface="Angsana New" pitchFamily="18" charset="-34"/>
                        </a:rPr>
                        <a:t> เรื่องกิจการที่เป็นอันตรายต่อสุขภาพ พ.ศ. ๒๕๕๘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๑๘ ก.ค. ๒๕๕๘ ( บังคับใช้แล้วเป็นระยะเวลา ๑ ปี ) </a:t>
                      </a:r>
                      <a:endParaRPr lang="en-US" sz="16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๒๕๕๙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๕.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กฎกระทรวง</a:t>
                      </a:r>
                      <a:r>
                        <a:rPr lang="th-TH" sz="1600" b="0" dirty="0">
                          <a:latin typeface="Angsana New" pitchFamily="18" charset="-34"/>
                          <a:cs typeface="Angsana New" pitchFamily="18" charset="-34"/>
                        </a:rPr>
                        <a:t>ว่าด้วยการกำจัดมูลฝอยติดเชื้อ </a:t>
                      </a:r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พ.ศ.</a:t>
                      </a:r>
                      <a:r>
                        <a:rPr lang="th-TH" sz="16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๒๕๔๕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 ๖ ต.ค. ๒๕๔๕( บังคับใช้แล้วเป็นระยะเวลา ๑๔ ปี )</a:t>
                      </a:r>
                      <a:endParaRPr lang="en-US" sz="1600" b="1" dirty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๒๕๖๐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๖.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</a:t>
                      </a:r>
                      <a:r>
                        <a:rPr lang="th-TH" sz="1600" b="0" dirty="0">
                          <a:latin typeface="Angsana New" pitchFamily="18" charset="-34"/>
                          <a:cs typeface="Angsana New" pitchFamily="18" charset="-34"/>
                        </a:rPr>
                        <a:t>กระทรวงสาธารณสุขเรื่อง หลักเกณฑ์และวิธีการตรวจสอบ มาตรฐานทาง</a:t>
                      </a:r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ชีวภาพ ใน</a:t>
                      </a:r>
                      <a:r>
                        <a:rPr lang="th-TH" sz="1600" b="0" dirty="0">
                          <a:latin typeface="Angsana New" pitchFamily="18" charset="-34"/>
                          <a:cs typeface="Angsana New" pitchFamily="18" charset="-34"/>
                        </a:rPr>
                        <a:t>การ</a:t>
                      </a:r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กำจัด        มูล</a:t>
                      </a:r>
                      <a:r>
                        <a:rPr lang="th-TH" sz="1600" b="0" dirty="0">
                          <a:latin typeface="Angsana New" pitchFamily="18" charset="-34"/>
                          <a:cs typeface="Angsana New" pitchFamily="18" charset="-34"/>
                        </a:rPr>
                        <a:t>ฝอยติดเชื้อ </a:t>
                      </a:r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0" dirty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0" dirty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en-US" sz="1600" b="0" baseline="0" dirty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600" b="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๒๕๔๖</a:t>
                      </a:r>
                      <a:endParaRPr lang="en-US" sz="1600" b="0" baseline="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 ๑๒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พ.ค. ๒๕๔๖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( บังคับใช้แล้วเป็นระยะเวลา ๑๓ ปี )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๒๕๖๐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๗.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</a:t>
                      </a:r>
                      <a:r>
                        <a:rPr lang="th-TH" sz="1600" dirty="0">
                          <a:latin typeface="Angsana New" pitchFamily="18" charset="-34"/>
                          <a:cs typeface="Angsana New" pitchFamily="18" charset="-34"/>
                        </a:rPr>
                        <a:t>กระทรวงสาธารณสุข เรื่อง หลักสูตรการฝึกอบรมการป้องกันและระงับการแพร่เชื้อหรืออันตรายที่อาจเกิด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จาก</a:t>
                      </a: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มูลฝอยติดเชื้อ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๑๘ ก.พ. ๒๕๔๘ ( บังคับใช้แล้วเป็นระยะเวลา ๑๑ ปี ) </a:t>
                      </a:r>
                      <a:endParaRPr lang="en-US" sz="1600" b="1" dirty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๒๕๖๑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2" name="ชื่อเรื่อง 1"/>
          <p:cNvSpPr>
            <a:spLocks noGrp="1"/>
          </p:cNvSpPr>
          <p:nvPr>
            <p:ph type="title"/>
          </p:nvPr>
        </p:nvSpPr>
        <p:spPr>
          <a:xfrm>
            <a:off x="754375" y="228600"/>
            <a:ext cx="7482545" cy="7635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แผนการพิจารณาทบทวนเพื่อแก้ไขเพิ่มเติมอนุบัญญัติตามพ.ร.บ.การสาธารณสุข (ต่อ)       </a:t>
            </a:r>
            <a:b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4" name="ตัวยึดเนื้อหา 3"/>
          <p:cNvGraphicFramePr>
            <a:graphicFrameLocks noGrp="1"/>
          </p:cNvGraphicFramePr>
          <p:nvPr>
            <p:ph idx="1"/>
          </p:nvPr>
        </p:nvGraphicFramePr>
        <p:xfrm>
          <a:off x="609600" y="1143000"/>
          <a:ext cx="7772400" cy="50749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2000"/>
                <a:gridCol w="5791200"/>
                <a:gridCol w="1219200"/>
              </a:tblGrid>
              <a:tr h="366078">
                <a:tc>
                  <a:txBody>
                    <a:bodyPr/>
                    <a:lstStyle/>
                    <a:p>
                      <a:pPr algn="ctr"/>
                      <a:r>
                        <a:rPr lang="th-TH" sz="25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</a:t>
                      </a:r>
                      <a:endParaRPr lang="th-TH" sz="2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5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Angsana New" pitchFamily="18" charset="-34"/>
                          <a:cs typeface="Angsana New" pitchFamily="18" charset="-34"/>
                        </a:rPr>
                        <a:t>Timing</a:t>
                      </a:r>
                      <a:endParaRPr lang="th-TH" sz="2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๘.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กฎกระทรวงกำหนดแบบบัตรประจำตัวเจ้าพนักงานท้องถิ่น เจ้าพนักงานสาธารณสุข และผู้ซึ่งได้รับแต่งตั้งจากเจ้าพนักงานท้องถิ่น ตามกฎหมายว่าด้วยการสาธารณสุข พ</a:t>
                      </a:r>
                      <a:r>
                        <a:rPr lang="en-US" sz="1600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dirty="0" smtClean="0">
                          <a:latin typeface="Angsana New" pitchFamily="18" charset="-34"/>
                          <a:cs typeface="Angsana New" pitchFamily="18" charset="-34"/>
                        </a:rPr>
                        <a:t>. 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๒๕๔๘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๓๐ มี.ค. 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๒๕๔๘ 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 บังคับใช้แล้วเป็นระยะเวลา ๑๑ ปี ) </a:t>
                      </a:r>
                      <a:endParaRPr lang="en-US" sz="16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๒๕๖๒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๙.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เรื่อง กำหนดให้แหล่งเพาะพันธุ์ยุงลายเป็นเหตุรำคาญและแต่งตั้งเจ้าพนักงานสาธารณสุขเพิ่มเติม</a:t>
                      </a:r>
                      <a:endParaRPr lang="th-TH" sz="1600" kern="1200" baseline="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๙ ก.ค. ๒๕๔๕( บังคับใช้แล้วเป็นระยะเวลา ๑๔ ปี ) </a:t>
                      </a:r>
                      <a:endParaRPr lang="en-US" sz="16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๒๕๖๒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114300" marR="11430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๑๐.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กฎกระทรวงว่าด้วยสุขลักษณะของตลาด พ.ศ. ๒๕๕๑</a:t>
                      </a:r>
                      <a:endParaRPr lang="th-TH" sz="16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๑๘ ม.ค. ๒๕๕๔ ( บังคับใช้แล้วเป็นระยะเวลา ๕ ปี ) </a:t>
                      </a:r>
                      <a:endParaRPr lang="en-US" sz="16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๒๕๖๓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๑๑.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ที่ ๖/๒๕๓๘  </a:t>
                      </a: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 กำหนดจำนวนคนต่อจำนวนพื้นที่ของอาคารที่พักอาศัย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ที่ถือว่ามีคนอยู่มากเกินไป 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๒๑ ต.ค. ๒๕๓๘ ( บังคับใช้แล้วเป็นระยะเวลา ๒๑ ปี ) </a:t>
                      </a:r>
                      <a:endParaRPr lang="en-US" sz="16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๒๕๖๓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๑๒</a:t>
                      </a:r>
                      <a:r>
                        <a:rPr lang="en-US" sz="1600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ที่ ๗/๒๕๓๘ เรื่อง กำหนดจำนวนคนต่อจำนวนพื้นที่ของอาคารที่พักของคนงานก่อสร้างที่ถือว่ามีคนอยู่มา</a:t>
                      </a:r>
                      <a:r>
                        <a:rPr lang="th-TH" sz="1600" b="0" dirty="0" smtClean="0">
                          <a:latin typeface="Angsana New" pitchFamily="18" charset="-34"/>
                          <a:cs typeface="Angsana New" pitchFamily="18" charset="-34"/>
                        </a:rPr>
                        <a:t>กเกินไป  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๒๑ ต.ค. ๒๕๓๘ (บังคับใช้แล้วเป็นระยะเวลา ๒๑ ปี ) </a:t>
                      </a:r>
                      <a:endParaRPr lang="en-US" sz="16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๒๕๖๓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๑๓.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ที่ ๘/๒๕๓๘ </a:t>
                      </a: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 กำหนดจำนวนคนต่อจำนวนพื้นที่ของอาคารโรงงานที่ถือว่า  มีคนอยู่มากเกินไป 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๒๑ ต.ค. ๒๕๓๘ ( บังคับใช้แล้วเป็นระยะเวลา ๒๑ ปี )</a:t>
                      </a:r>
                      <a:endParaRPr lang="en-US" sz="16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๒๕๖๓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๑๔</a:t>
                      </a:r>
                      <a:r>
                        <a:rPr lang="en-US" sz="1600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endParaRPr lang="th-TH" sz="1600" b="0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เรื่อง ตราหรือสัญลักษณ์สำหรับพิมพ์บนภาชนะบรรจุมูลฝอยติดเชื้อ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 พ</a:t>
                      </a:r>
                      <a:r>
                        <a:rPr lang="en-US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 ๒๕๔๖  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๑๒ พ.ค. ๒๕๔๖ (บังคับใช้แล้วเป็นระยะเวลา ๑๓ ปี ) </a:t>
                      </a:r>
                      <a:endParaRPr lang="en-US" sz="1600" b="1" dirty="0" smtClean="0">
                        <a:latin typeface="Angsana New" pitchFamily="18" charset="-34"/>
                        <a:ea typeface="Times New Roman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๒๕๖๓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6" name="ชื่อเรื่อง 1"/>
          <p:cNvSpPr>
            <a:spLocks noGrp="1"/>
          </p:cNvSpPr>
          <p:nvPr>
            <p:ph type="title"/>
          </p:nvPr>
        </p:nvSpPr>
        <p:spPr>
          <a:xfrm>
            <a:off x="754375" y="527605"/>
            <a:ext cx="7635250" cy="61124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> </a:t>
            </a:r>
            <a:b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แผนการพิจารณาทบทวนเพื่อแก้ไขเพิ่มเติมอนุบัญญัติตามพ.ร.บ.การสาธารณสุข (ต่อ) </a:t>
            </a:r>
            <a: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800" b="1" dirty="0" smtClean="0">
                <a:solidFill>
                  <a:schemeClr val="tx1"/>
                </a:solidFill>
                <a:latin typeface="TH SarabunIT๙" pitchFamily="34" charset="-34"/>
                <a:cs typeface="TH SarabunIT๙" pitchFamily="34" charset="-34"/>
              </a:rPr>
            </a:br>
            <a: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  <a:t/>
            </a:r>
            <a:br>
              <a:rPr lang="th-TH" sz="2800" b="1" dirty="0" smtClean="0">
                <a:solidFill>
                  <a:schemeClr val="bg1"/>
                </a:solidFill>
                <a:latin typeface="TH SarabunIT๙" pitchFamily="34" charset="-34"/>
                <a:cs typeface="TH SarabunIT๙" pitchFamily="34" charset="-34"/>
              </a:rPr>
            </a:br>
            <a:endParaRPr lang="th-TH" sz="2800" dirty="0" smtClean="0">
              <a:solidFill>
                <a:schemeClr val="bg1"/>
              </a:solidFill>
              <a:latin typeface="TH SarabunIT๙" pitchFamily="34" charset="-34"/>
              <a:cs typeface="TH SarabunIT๙" pitchFamily="34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754375" y="1291130"/>
          <a:ext cx="7780024" cy="3429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69624"/>
                <a:gridCol w="5943600"/>
                <a:gridCol w="1066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5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</a:t>
                      </a:r>
                      <a:endParaRPr lang="th-TH" sz="2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5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 smtClean="0">
                          <a:latin typeface="Angsana New" pitchFamily="18" charset="-34"/>
                          <a:cs typeface="Angsana New" pitchFamily="18" charset="-34"/>
                        </a:rPr>
                        <a:t>Timing</a:t>
                      </a:r>
                      <a:endParaRPr lang="th-TH" sz="2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๑๕.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เรื่อง กำหนดลักษณะและเงื่อนไขของห้องปฏิบัติการเชื้ออันตราย</a:t>
                      </a:r>
                    </a:p>
                    <a:p>
                      <a:pPr algn="thaiDist"/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๑๕ ต.ค. ๒๕๔๘ ( บังคับใช้แล้วเป็นระยะเวลา ๑๑ ปี ) 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๒๕๖๓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๑๖.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เรื่อง กำหนดลักษณะของบริเวณที่พักภาชนะบรรจุมูลฝอยติดเชื้อ</a:t>
                      </a:r>
                    </a:p>
                    <a:p>
                      <a:pPr algn="thaiDist"/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๑๕ ต.ค. ๒๕๔๘ ( บังคับใช้แล้วเป็นระยะเวลา ๑๑ ปี ) 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๒๕๖๓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๑๗.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เรื่อง กำหนดลักษณะของห้องรักษาผู้ป่วยติดเชื้อร้ายแรง</a:t>
                      </a:r>
                    </a:p>
                    <a:p>
                      <a:pPr algn="thaiDist"/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๑๕ ต.ค. ๒๕๔๘ ( บังคับใช้แล้วเป็นระยะเวลา ๑๑ ปี ) 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๒๕๖๓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๑๘.</a:t>
                      </a:r>
                      <a:endParaRPr lang="th-TH" sz="1600" b="1" dirty="0">
                        <a:solidFill>
                          <a:schemeClr val="tx1"/>
                        </a:solidFill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>
                          <a:latin typeface="Angsana New" pitchFamily="18" charset="-34"/>
                          <a:cs typeface="Angsana New" pitchFamily="18" charset="-34"/>
                        </a:rPr>
                        <a:t>ร่างประกาศกระทรวง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สาธารณสุข เรื่อง กำหนดหลักเกณฑ์และเงื่อนไขว่าด้วยการขนและการกำจัดมูลฝอยติดเชื้อในท้องที่เทศบาลตำบลและองค์การบริหารส่วนตำบล พ</a:t>
                      </a:r>
                      <a:r>
                        <a:rPr lang="en-US" sz="1600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dirty="0" smtClean="0">
                          <a:latin typeface="Angsana New" pitchFamily="18" charset="-34"/>
                          <a:cs typeface="Angsana New" pitchFamily="18" charset="-34"/>
                        </a:rPr>
                        <a:t>.2558</a:t>
                      </a:r>
                      <a:endParaRPr lang="th-TH" sz="16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ประกาศเมื่อวันที่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๓๑ ธ.ค. ๒๕๕๘ ( บังคับใช้แล้วเป็นระยะเวลา ๑ ปี ) </a:t>
                      </a:r>
                      <a:endParaRPr lang="en-US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*</a:t>
                      </a:r>
                      <a:r>
                        <a:rPr lang="th-TH" sz="1600" b="1" dirty="0">
                          <a:latin typeface="Angsana New" pitchFamily="18" charset="-34"/>
                          <a:cs typeface="Angsana New" pitchFamily="18" charset="-34"/>
                        </a:rPr>
                        <a:t>หากมีการแก้ไขกฎกระทรวงว่าด้วยการกำจัดมูลฝอยติดเชื้อ พ.ศ. 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๒๕๔๕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อาจมีผลให้ประกาศนี้ ถูกยกเลิกด้วย</a:t>
                      </a:r>
                      <a:endParaRPr lang="en-US" sz="1600" b="1" dirty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พ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ศ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.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๒๕๖๔</a:t>
                      </a:r>
                      <a:endParaRPr lang="en-US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600" b="1" dirty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601669" y="680310"/>
            <a:ext cx="6566316" cy="763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500" dirty="0" smtClean="0">
                <a:cs typeface="+mj-cs"/>
              </a:rPr>
              <a:t>แผนการเสนอร่างกฎหมายตามพระราชบัญญัติการสาธารณสุข พ.ศ. ๒๕๓๕ (ปีงบประมาณ ๒๕๖๐)</a:t>
            </a:r>
            <a:endParaRPr lang="th-TH" sz="2500" dirty="0">
              <a:cs typeface="+mj-cs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1365194" y="1749245"/>
            <a:ext cx="7635251" cy="412303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๑.กฎกระทรวง ๓ ฉบับ ประกอบด้วย</a:t>
            </a:r>
            <a:endParaRPr lang="th-TH" sz="1600" b="1" u="sng" dirty="0" smtClean="0">
              <a:latin typeface="Calibri" pitchFamily="34" charset="0"/>
              <a:ea typeface="Angsana New" pitchFamily="18" charset="-34"/>
              <a:cs typeface="+mj-cs"/>
            </a:endParaRPr>
          </a:p>
          <a:p>
            <a:pPr marL="228600" marR="0" lvl="0" indent="-22860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 ๑.๑ (ร่าง) กฎกระทรวงหลักเกณฑ์ วิธีการและเงื่อนไขในการดำเนินการจัดการสิ่งปฏิกูลและมูลฝอยร่วมกัน พ.ศ.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rdia New" pitchFamily="34" charset="-34"/>
                <a:ea typeface="Angsana New" pitchFamily="18" charset="-34"/>
                <a:cs typeface="+mj-cs"/>
              </a:rPr>
              <a:t> 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IT?"/>
                <a:ea typeface="Angsana New" pitchFamily="18" charset="-34"/>
                <a:cs typeface="+mj-cs"/>
              </a:rPr>
              <a:t>…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+mj-cs"/>
              </a:rPr>
              <a:t>.</a:t>
            </a:r>
            <a:endParaRPr kumimoji="0" lang="th-TH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Angsana New" pitchFamily="18" charset="-34"/>
              <a:cs typeface="+mj-cs"/>
            </a:endParaRPr>
          </a:p>
          <a:p>
            <a:pPr marL="228600" marR="0" lvl="0" indent="-22860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tabLst/>
            </a:pPr>
            <a:r>
              <a:rPr lang="th-TH" sz="1600" b="1" dirty="0" smtClean="0">
                <a:latin typeface="Arial" pitchFamily="34" charset="0"/>
                <a:ea typeface="Angsana New" pitchFamily="18" charset="-34"/>
                <a:cs typeface="+mj-cs"/>
              </a:rPr>
              <a:t>๑.๒ (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+mj-cs"/>
              </a:rPr>
              <a:t>ร่าง) กฎกระทรวงว่าด้วยอัตราค่าธรรมเนียมการให้บริการเก็บขนและกำจัดมูลฝอยที่เป็นพิษหรืออันตรายจากชุมชน พ.ศ. ....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Angsana New" pitchFamily="18" charset="-34"/>
                <a:cs typeface="+mj-cs"/>
              </a:rPr>
              <a:t> *</a:t>
            </a:r>
          </a:p>
          <a:p>
            <a:pPr>
              <a:spcAft>
                <a:spcPts val="1000"/>
              </a:spcAft>
            </a:pPr>
            <a:r>
              <a:rPr lang="th-TH" sz="1600" b="1" dirty="0" smtClean="0">
                <a:latin typeface="TH SarabunPSK" pitchFamily="34" charset="-34"/>
                <a:ea typeface="Angsana New" pitchFamily="18" charset="-34"/>
                <a:cs typeface="+mj-cs"/>
              </a:rPr>
              <a:t>๑.๓ 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H SarabunPSK" pitchFamily="34" charset="-34"/>
                <a:ea typeface="Angsana New" pitchFamily="18" charset="-34"/>
                <a:cs typeface="+mj-cs"/>
              </a:rPr>
              <a:t>(ร่าง) กฎกระทรวงว่าด้วยการกำจัดมูลฝอยติดเชื้อ </a:t>
            </a:r>
            <a:r>
              <a:rPr lang="th-TH" sz="1600" b="1" dirty="0" smtClean="0">
                <a:latin typeface="TH SarabunPSK" pitchFamily="34" charset="-34"/>
                <a:ea typeface="Angsana New" pitchFamily="18" charset="-34"/>
                <a:cs typeface="+mj-cs"/>
              </a:rPr>
              <a:t>พ.ศ. ....</a:t>
            </a:r>
            <a:r>
              <a:rPr lang="en-US" sz="1600" b="1" dirty="0" smtClean="0">
                <a:latin typeface="Arial" pitchFamily="34" charset="0"/>
                <a:ea typeface="Angsana New" pitchFamily="18" charset="-34"/>
                <a:cs typeface="+mj-cs"/>
              </a:rPr>
              <a:t> </a:t>
            </a:r>
            <a:r>
              <a:rPr lang="th-TH" sz="1600" b="1" dirty="0" smtClean="0">
                <a:latin typeface="TH SarabunPSK" pitchFamily="34" charset="-34"/>
                <a:ea typeface="Angsana New" pitchFamily="18" charset="-34"/>
                <a:cs typeface="+mj-cs"/>
              </a:rPr>
              <a:t>(ปรับปรุงแก้ไขฉบับเดิม)</a:t>
            </a: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H SarabunPSK" pitchFamily="34" charset="-34"/>
              <a:ea typeface="Angsana New" pitchFamily="18" charset="-34"/>
              <a:cs typeface="+mj-cs"/>
            </a:endParaRPr>
          </a:p>
          <a:p>
            <a:pPr marL="0" marR="0" lvl="0" indent="0" defTabSz="914400" rtl="0" eaLnBrk="1" fontAlgn="base" latinLnBrk="0" hangingPunct="1"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th-TH" sz="1600" b="1" dirty="0" smtClean="0">
                <a:latin typeface="Calibri" pitchFamily="34" charset="0"/>
                <a:ea typeface="Angsana New" pitchFamily="18" charset="-34"/>
                <a:cs typeface="+mj-cs"/>
              </a:rPr>
              <a:t>๒</a:t>
            </a:r>
            <a:r>
              <a:rPr kumimoji="0" lang="th-TH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. </a:t>
            </a:r>
            <a:r>
              <a:rPr kumimoji="0" lang="th-TH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ประกาศกระทรวง ๒๓ ฉบับ ประกอบด้วย</a:t>
            </a:r>
            <a:endParaRPr lang="en-US" sz="1600" dirty="0" smtClean="0">
              <a:latin typeface="Calibri" pitchFamily="34" charset="0"/>
              <a:ea typeface="Angsana New" pitchFamily="18" charset="-34"/>
              <a:cs typeface="+mj-cs"/>
            </a:endParaRPr>
          </a:p>
          <a:p>
            <a:pPr lvl="0">
              <a:spcAft>
                <a:spcPts val="1000"/>
              </a:spcAft>
            </a:pPr>
            <a:r>
              <a:rPr lang="th-TH" sz="1600" dirty="0" smtClean="0">
                <a:latin typeface="Calibri" pitchFamily="34" charset="0"/>
                <a:ea typeface="Angsana New" pitchFamily="18" charset="-34"/>
                <a:cs typeface="+mj-cs"/>
              </a:rPr>
              <a:t>๒.๑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ออกโดยอาศัยอำนาจตาม (ร่าง) กฎกระทรวงควบคุมสถานประกอบ </a:t>
            </a:r>
            <a:r>
              <a:rPr lang="th-TH" sz="1600" dirty="0" smtClean="0">
                <a:latin typeface="Calibri" pitchFamily="34" charset="0"/>
                <a:ea typeface="Angsana New" pitchFamily="18" charset="-34"/>
                <a:cs typeface="+mj-cs"/>
              </a:rPr>
              <a:t> กิจการที่เป็นอันตรายต่อสุขภาพ พ.ศ. .... (5 ฉบับ)</a:t>
            </a:r>
            <a:endParaRPr lang="th-TH" sz="1600" b="1" dirty="0" smtClean="0">
              <a:latin typeface="Calibri" pitchFamily="34" charset="0"/>
              <a:ea typeface="Angsana New" pitchFamily="18" charset="-34"/>
              <a:cs typeface="+mj-cs"/>
            </a:endParaRPr>
          </a:p>
          <a:p>
            <a:pPr lvl="0">
              <a:spcAft>
                <a:spcPts val="1000"/>
              </a:spcAf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๒.๒ ออกโดยอาศัยอำนาจตาม (ร่าง) กฎกระทรวงว่าด้วยการจัดการมูลฝอย</a:t>
            </a:r>
            <a:r>
              <a:rPr lang="th-TH" sz="1600" dirty="0" smtClean="0">
                <a:latin typeface="Calibri" pitchFamily="34" charset="0"/>
                <a:ea typeface="Angsana New" pitchFamily="18" charset="-34"/>
                <a:cs typeface="+mj-cs"/>
              </a:rPr>
              <a:t>ทั่วไป พ.ศ. .... (</a:t>
            </a:r>
            <a:r>
              <a:rPr lang="th-TH" sz="1600" dirty="0" smtClean="0">
                <a:latin typeface="Arial" pitchFamily="34" charset="0"/>
                <a:ea typeface="Angsana New" pitchFamily="18" charset="-34"/>
                <a:cs typeface="+mj-cs"/>
              </a:rPr>
              <a:t>๔</a:t>
            </a:r>
            <a:r>
              <a:rPr lang="th-TH" sz="1600" dirty="0" smtClean="0">
                <a:latin typeface="Calibri" pitchFamily="34" charset="0"/>
                <a:ea typeface="Angsana New" pitchFamily="18" charset="-34"/>
                <a:cs typeface="+mj-cs"/>
              </a:rPr>
              <a:t> ฉบับ)</a:t>
            </a:r>
            <a:endParaRPr kumimoji="0" lang="th-TH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+mj-cs"/>
            </a:endParaRPr>
          </a:p>
          <a:p>
            <a:pPr lvl="0">
              <a:spcAft>
                <a:spcPts val="1000"/>
              </a:spcAf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๒.๓ ออกโดยอาศัยอำนาจตาม (ร่าง) กฎกระทรวงว่าด้วยสุขลักษณะการ</a:t>
            </a:r>
            <a:r>
              <a:rPr lang="th-TH" sz="1600" dirty="0" smtClean="0">
                <a:latin typeface="Calibri" pitchFamily="34" charset="0"/>
                <a:ea typeface="Angsana New" pitchFamily="18" charset="-34"/>
                <a:cs typeface="+mj-cs"/>
              </a:rPr>
              <a:t>จัดการสิ่งปฏิกูล พ.ศ. .... (</a:t>
            </a:r>
            <a:r>
              <a:rPr lang="th-TH" sz="1600" dirty="0" smtClean="0">
                <a:latin typeface="Arial" pitchFamily="34" charset="0"/>
                <a:ea typeface="Angsana New" pitchFamily="18" charset="-34"/>
                <a:cs typeface="+mj-cs"/>
              </a:rPr>
              <a:t>๑</a:t>
            </a:r>
            <a:r>
              <a:rPr lang="th-TH" sz="1600" dirty="0" smtClean="0">
                <a:latin typeface="Calibri" pitchFamily="34" charset="0"/>
                <a:ea typeface="Angsana New" pitchFamily="18" charset="-34"/>
                <a:cs typeface="+mj-cs"/>
              </a:rPr>
              <a:t> ฉบับ)</a:t>
            </a:r>
          </a:p>
          <a:p>
            <a:pPr lvl="0">
              <a:spcAft>
                <a:spcPts val="1000"/>
              </a:spcAft>
            </a:pP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๒.๔</a:t>
            </a:r>
            <a:r>
              <a:rPr kumimoji="0" lang="th-TH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 </a:t>
            </a:r>
            <a:r>
              <a:rPr kumimoji="0" lang="th-TH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ออกโดยอาศัยอำนาจตาม (ร่าง) กฎกระทรวงว่าด้วยสุขลักษณะของ</a:t>
            </a:r>
            <a:r>
              <a:rPr lang="th-TH" sz="1600" dirty="0" smtClean="0">
                <a:latin typeface="Calibri" pitchFamily="34" charset="0"/>
                <a:ea typeface="Angsana New" pitchFamily="18" charset="-34"/>
                <a:cs typeface="+mj-cs"/>
              </a:rPr>
              <a:t>สถานที่จำหน่ายอาหาร พ.ศ. ....</a:t>
            </a:r>
            <a:r>
              <a:rPr lang="en-US" sz="1600" dirty="0" smtClean="0">
                <a:latin typeface="Arial" pitchFamily="34" charset="0"/>
                <a:ea typeface="Angsana New" pitchFamily="18" charset="-34"/>
                <a:cs typeface="+mj-cs"/>
              </a:rPr>
              <a:t> </a:t>
            </a:r>
            <a:r>
              <a:rPr lang="th-TH" sz="1600" dirty="0" smtClean="0">
                <a:latin typeface="Calibri" pitchFamily="34" charset="0"/>
                <a:ea typeface="Angsana New" pitchFamily="18" charset="-34"/>
                <a:cs typeface="+mj-cs"/>
              </a:rPr>
              <a:t>(</a:t>
            </a:r>
            <a:r>
              <a:rPr lang="th-TH" sz="1600" dirty="0" smtClean="0">
                <a:latin typeface="Arial" pitchFamily="34" charset="0"/>
                <a:ea typeface="Angsana New" pitchFamily="18" charset="-34"/>
                <a:cs typeface="+mj-cs"/>
              </a:rPr>
              <a:t>๘ </a:t>
            </a:r>
            <a:r>
              <a:rPr lang="th-TH" sz="1600" dirty="0" smtClean="0">
                <a:latin typeface="Calibri" pitchFamily="34" charset="0"/>
                <a:ea typeface="Angsana New" pitchFamily="18" charset="-34"/>
                <a:cs typeface="+mj-cs"/>
              </a:rPr>
              <a:t>ฉบับ)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+mj-cs"/>
            </a:endParaRPr>
          </a:p>
          <a:p>
            <a:pPr lvl="0">
              <a:spcAft>
                <a:spcPts val="1000"/>
              </a:spcAft>
            </a:pPr>
            <a:r>
              <a:rPr lang="th-TH" sz="1600" dirty="0" smtClean="0">
                <a:latin typeface="Calibri" pitchFamily="34" charset="0"/>
                <a:ea typeface="Angsana New" pitchFamily="18" charset="-34"/>
                <a:cs typeface="+mj-cs"/>
              </a:rPr>
              <a:t>๒.๕</a:t>
            </a:r>
            <a:r>
              <a:rPr kumimoji="0" lang="th-TH" sz="16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 </a:t>
            </a:r>
            <a:r>
              <a:rPr kumimoji="0" lang="th-TH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ngsana New" pitchFamily="18" charset="-34"/>
                <a:cs typeface="+mj-cs"/>
              </a:rPr>
              <a:t>ออกโดยอาศัยอำนาจตาม (ร่าง ) พระราชบัญญัติการสาธารณสุข </a:t>
            </a:r>
            <a:r>
              <a:rPr lang="th-TH" sz="1600" dirty="0" smtClean="0">
                <a:latin typeface="Calibri" pitchFamily="34" charset="0"/>
                <a:ea typeface="Angsana New" pitchFamily="18" charset="-34"/>
                <a:cs typeface="+mj-cs"/>
              </a:rPr>
              <a:t>พ.ศ. ....(๕ ฉบับ)</a:t>
            </a:r>
            <a:endParaRPr kumimoji="0" lang="en-US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ngsana New" pitchFamily="18" charset="-34"/>
              <a:cs typeface="+mj-cs"/>
            </a:endParaRPr>
          </a:p>
          <a:p>
            <a:pPr marL="457200" marR="0" lvl="1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h-TH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Angsana New" pitchFamily="18" charset="-34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8" name="ลูกศรขวา 7"/>
          <p:cNvSpPr/>
          <p:nvPr/>
        </p:nvSpPr>
        <p:spPr>
          <a:xfrm>
            <a:off x="143556" y="2665474"/>
            <a:ext cx="1374344" cy="152705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cs typeface="+mj-cs"/>
              </a:rPr>
              <a:t>กำหนดแล้วเสร็จปี ๒๕๖๐</a:t>
            </a:r>
            <a:endParaRPr lang="th-TH" sz="1600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448964" y="527605"/>
            <a:ext cx="6719021" cy="7635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500" dirty="0" smtClean="0">
                <a:cs typeface="+mj-cs"/>
              </a:rPr>
              <a:t>แผนการเสนอร่างกฎหมายตามพระราชบัญญัติการสาธารณสุข พ.ศ. ๒๕๓๕ (ปีงบประมาณ ๒๕๖๑) (ต่อ)</a:t>
            </a:r>
            <a:endParaRPr lang="th-TH" sz="2500" dirty="0">
              <a:cs typeface="+mj-cs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365194" y="1749245"/>
            <a:ext cx="7635251" cy="4123035"/>
          </a:xfrm>
          <a:prstGeom prst="flowChartAlternateProcess">
            <a:avLst/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thaiDi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th-TH" sz="11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Angsana New" pitchFamily="18" charset="-34"/>
              <a:cs typeface="+mj-cs"/>
            </a:endParaRPr>
          </a:p>
          <a:p>
            <a:pPr marL="342900" lvl="0" indent="-342900">
              <a:tabLst>
                <a:tab pos="180975" algn="l"/>
              </a:tabLst>
            </a:pPr>
            <a:r>
              <a:rPr lang="th-TH" sz="1600" b="1" u="sng" dirty="0" smtClean="0">
                <a:latin typeface="TH SarabunIT๙" pitchFamily="34" charset="-34"/>
                <a:ea typeface="Times New Roman" pitchFamily="18" charset="0"/>
                <a:cs typeface="+mj-cs"/>
              </a:rPr>
              <a:t>๑.กฎกระทรวง  ๓ ฉบับ ประกอบด้วย</a:t>
            </a:r>
            <a:endParaRPr lang="th-TH" sz="1600" dirty="0" smtClean="0">
              <a:latin typeface="Arial" pitchFamily="34" charset="0"/>
              <a:cs typeface="+mj-cs"/>
            </a:endParaRPr>
          </a:p>
          <a:p>
            <a:pPr marL="342900" lvl="0" indent="-342900">
              <a:tabLst>
                <a:tab pos="180975" algn="l"/>
              </a:tabLst>
            </a:pPr>
            <a:r>
              <a:rPr lang="th-TH" sz="1600" b="1" dirty="0" smtClean="0">
                <a:latin typeface="TH SarabunIT๙" pitchFamily="34" charset="-34"/>
                <a:ea typeface="Calibri" pitchFamily="34" charset="0"/>
                <a:cs typeface="+mj-cs"/>
              </a:rPr>
              <a:t>๑.๑ (ร่าง) กฎกระทรวงว่าด้วยการกำจัดมูลฝอยติดเชื้อ พ.ศ. .... (ปรับปรุงแก้ไขฉบับเดิม) (ทำต่อเนื่องจากปี ๒๕๖๐)</a:t>
            </a:r>
            <a:endParaRPr lang="en-US" sz="1600" dirty="0" smtClean="0">
              <a:latin typeface="Arial" pitchFamily="34" charset="0"/>
              <a:cs typeface="+mj-cs"/>
            </a:endParaRPr>
          </a:p>
          <a:p>
            <a:pPr lvl="0" eaLnBrk="0" hangingPunct="0">
              <a:tabLst>
                <a:tab pos="180975" algn="l"/>
              </a:tabLst>
            </a:pPr>
            <a:r>
              <a:rPr lang="th-TH" sz="1600" b="1" dirty="0" smtClean="0">
                <a:latin typeface="TH SarabunIT๙" pitchFamily="34" charset="-34"/>
                <a:ea typeface="Times New Roman" pitchFamily="18" charset="0"/>
                <a:cs typeface="+mj-cs"/>
              </a:rPr>
              <a:t>๑.๒ (ร่าง) กฎกระทรวงว่าด้วยสุขลักษณะของสถานที่สะสมอาหาร พ.ศ. ....     </a:t>
            </a:r>
            <a:endParaRPr lang="en-US" sz="1600" dirty="0" smtClean="0">
              <a:latin typeface="Arial" pitchFamily="34" charset="0"/>
              <a:cs typeface="+mj-cs"/>
            </a:endParaRPr>
          </a:p>
          <a:p>
            <a:pPr lvl="0" eaLnBrk="0" hangingPunct="0">
              <a:tabLst>
                <a:tab pos="180975" algn="l"/>
              </a:tabLst>
            </a:pPr>
            <a:r>
              <a:rPr lang="th-TH" sz="1600" b="1" dirty="0" smtClean="0">
                <a:latin typeface="TH SarabunIT๙" pitchFamily="34" charset="-34"/>
                <a:ea typeface="Times New Roman" pitchFamily="18" charset="0"/>
                <a:cs typeface="+mj-cs"/>
              </a:rPr>
              <a:t> ๑.๓ (ร่าง) กฎกระทรวงว่าด้วยอัตราค่าธรรมเนียมการให้บริการเก็บขนและกำจัดมูลฝอยที่เป็นพิษหรืออันตรายจากชุมชน พ.ศ. .... (ทำต่อเนื่องจากปี ๒๕๖๐)</a:t>
            </a:r>
            <a:endParaRPr lang="en-US" sz="1600" dirty="0" smtClean="0">
              <a:latin typeface="Arial" pitchFamily="34" charset="0"/>
              <a:cs typeface="+mj-cs"/>
            </a:endParaRPr>
          </a:p>
          <a:p>
            <a:pPr lvl="0" eaLnBrk="0" hangingPunct="0">
              <a:tabLst>
                <a:tab pos="180975" algn="l"/>
              </a:tabLst>
            </a:pPr>
            <a:r>
              <a:rPr lang="th-TH" sz="1600" b="1" u="sng" dirty="0" smtClean="0">
                <a:latin typeface="TH SarabunIT๙" pitchFamily="34" charset="-34"/>
                <a:ea typeface="Times New Roman" pitchFamily="18" charset="0"/>
                <a:cs typeface="+mj-cs"/>
              </a:rPr>
              <a:t>๒.ประกาศกระทรวง </a:t>
            </a:r>
            <a:r>
              <a:rPr lang="en-US" sz="1600" b="1" u="sng" dirty="0" smtClean="0">
                <a:latin typeface="TH SarabunIT๙" pitchFamily="34" charset="-34"/>
                <a:ea typeface="Times New Roman" pitchFamily="18" charset="0"/>
                <a:cs typeface="+mj-cs"/>
              </a:rPr>
              <a:t>19</a:t>
            </a:r>
            <a:r>
              <a:rPr lang="th-TH" sz="1600" b="1" u="sng" dirty="0" smtClean="0">
                <a:latin typeface="TH SarabunIT๙" pitchFamily="34" charset="-34"/>
                <a:ea typeface="Times New Roman" pitchFamily="18" charset="0"/>
                <a:cs typeface="+mj-cs"/>
              </a:rPr>
              <a:t> ฉบับ </a:t>
            </a:r>
            <a:endParaRPr lang="en-US" sz="1600" u="sng" dirty="0" smtClean="0">
              <a:latin typeface="Arial" pitchFamily="34" charset="0"/>
              <a:cs typeface="+mj-cs"/>
            </a:endParaRPr>
          </a:p>
          <a:p>
            <a:pPr lvl="0" eaLnBrk="0" hangingPunct="0">
              <a:tabLst>
                <a:tab pos="180975" algn="l"/>
              </a:tabLst>
            </a:pPr>
            <a: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๒.๑</a:t>
            </a:r>
            <a:r>
              <a:rPr lang="en-US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 </a:t>
            </a:r>
            <a: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ออกโดยอาศัยอำนาจตาม (ร่าง) กฎกระทรวงควบคุมสถานประกอบกิจการที่เป็นอันตรายต่อสุขภาพ พ.ศ. .... (๓ ฉบับ)</a:t>
            </a:r>
            <a:endParaRPr lang="en-US" sz="1600" dirty="0" smtClean="0">
              <a:latin typeface="Arial" pitchFamily="34" charset="0"/>
              <a:cs typeface="+mj-cs"/>
            </a:endParaRPr>
          </a:p>
          <a:p>
            <a:pPr lvl="0" eaLnBrk="0" hangingPunct="0">
              <a:tabLst>
                <a:tab pos="180975" algn="l"/>
              </a:tabLst>
            </a:pPr>
            <a: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 ๒.๒ ออกโดยอาศัยอำนาจตาม (ร่าง) กฎกระทรวงว่าด้วยสุขลักษณะการจัดการสิ่งปฏิกูล พ.ศ. .... (๔ ฉบับ)</a:t>
            </a:r>
            <a:endParaRPr lang="en-US" sz="1600" dirty="0" smtClean="0">
              <a:latin typeface="Arial" pitchFamily="34" charset="0"/>
              <a:cs typeface="+mj-cs"/>
            </a:endParaRPr>
          </a:p>
          <a:p>
            <a:pPr lvl="0" eaLnBrk="0" hangingPunct="0">
              <a:tabLst>
                <a:tab pos="180975" algn="l"/>
              </a:tabLst>
            </a:pPr>
            <a: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๒.๓ออกโดยอาศัยอำนาจตาม กฎกระทรวงว่าด้วยสุขลักษณะตลาด พ.ศ. </a:t>
            </a:r>
            <a:r>
              <a:rPr lang="en-US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2551 (</a:t>
            </a:r>
            <a: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๑ ฉบับ)</a:t>
            </a:r>
            <a:endParaRPr lang="en-US" sz="1600" dirty="0" smtClean="0">
              <a:latin typeface="Arial" pitchFamily="34" charset="0"/>
              <a:cs typeface="+mj-cs"/>
            </a:endParaRPr>
          </a:p>
          <a:p>
            <a:pPr eaLnBrk="0" hangingPunct="0">
              <a:tabLst>
                <a:tab pos="180975" algn="l"/>
              </a:tabLst>
            </a:pPr>
            <a: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๒.๔</a:t>
            </a:r>
            <a:r>
              <a:rPr lang="en-US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 </a:t>
            </a:r>
            <a: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ออกโดยอาศัยอำนาจตาม (ร่าง) กฎกระทรวงว่าด้วยการจัดการมูลฝอยทั่วไป พ.ศ. .... </a:t>
            </a:r>
          </a:p>
          <a:p>
            <a:pPr eaLnBrk="0" hangingPunct="0">
              <a:tabLst>
                <a:tab pos="180975" algn="l"/>
              </a:tabLst>
            </a:pPr>
            <a: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(</a:t>
            </a:r>
            <a:r>
              <a:rPr lang="en-US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3</a:t>
            </a:r>
            <a: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 ฉบับ และทำต่อเนื่องจากปี ๒๕๖๐ อีก ๔ ฉบับ) </a:t>
            </a:r>
          </a:p>
          <a:p>
            <a:pPr lvl="0" eaLnBrk="0" hangingPunct="0">
              <a:tabLst>
                <a:tab pos="180975" algn="l"/>
              </a:tabLst>
            </a:pPr>
            <a: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๒.๕ ออกโดยอาศัยอำนาจตาม (ร่าง) กฎกระทรวงสุขลักษณะการจัดการมูลฝอยที่เป็นพิษหรืออันตรายจากชุมชน พ.ศ. .... </a:t>
            </a:r>
            <a:b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</a:br>
            <a: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  <a:t>   (๔ ฉบับ)</a:t>
            </a:r>
            <a:br>
              <a:rPr lang="th-TH" sz="1600" dirty="0" smtClean="0">
                <a:latin typeface="TH SarabunIT๙" pitchFamily="34" charset="-34"/>
                <a:ea typeface="Times New Roman" pitchFamily="18" charset="0"/>
                <a:cs typeface="+mj-cs"/>
              </a:rPr>
            </a:br>
            <a:endParaRPr lang="en-US" sz="1600" dirty="0" smtClean="0">
              <a:latin typeface="Arial" pitchFamily="34" charset="0"/>
              <a:cs typeface="+mj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+mj-cs"/>
            </a:endParaRPr>
          </a:p>
        </p:txBody>
      </p:sp>
      <p:sp>
        <p:nvSpPr>
          <p:cNvPr id="9" name="ลูกศรขวา 8"/>
          <p:cNvSpPr/>
          <p:nvPr/>
        </p:nvSpPr>
        <p:spPr>
          <a:xfrm>
            <a:off x="143556" y="2665474"/>
            <a:ext cx="1374344" cy="1527051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cs typeface="+mj-cs"/>
              </a:rPr>
              <a:t>กำหนดแล้วเสร็จปี ๒๕๖๑</a:t>
            </a:r>
            <a:endParaRPr lang="th-TH" sz="1600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133600"/>
          </a:xfrm>
        </p:spPr>
        <p:txBody>
          <a:bodyPr>
            <a:normAutofit fontScale="92500" lnSpcReduction="10000"/>
          </a:bodyPr>
          <a:lstStyle/>
          <a:p>
            <a:pPr algn="ctr" eaLnBrk="1" hangingPunct="1">
              <a:buFont typeface="Arial" pitchFamily="34" charset="0"/>
              <a:buNone/>
              <a:defRPr/>
            </a:pPr>
            <a:r>
              <a:rPr lang="en-US" sz="15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IT๙" pitchFamily="34" charset="-34"/>
                <a:cs typeface="TH SarabunIT๙" pitchFamily="34" charset="-34"/>
              </a:rPr>
              <a:t>Thank You</a:t>
            </a:r>
            <a:endParaRPr lang="th-TH" sz="15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IT๙" pitchFamily="34" charset="-34"/>
              <a:cs typeface="TH SarabunIT๙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2895600" cy="768404"/>
          </a:xfrm>
          <a:solidFill>
            <a:srgbClr val="25B7CB"/>
          </a:solidFill>
        </p:spPr>
        <p:txBody>
          <a:bodyPr rtlCol="0">
            <a:noAutofit/>
          </a:bodyPr>
          <a:lstStyle/>
          <a:p>
            <a:pPr algn="ctr" eaLnBrk="1" hangingPunct="1">
              <a:defRPr/>
            </a:pPr>
            <a:r>
              <a:rPr lang="th-TH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การพัฒนากฎหมาย</a:t>
            </a:r>
          </a:p>
        </p:txBody>
      </p:sp>
      <p:pic>
        <p:nvPicPr>
          <p:cNvPr id="3076" name="Picture 2" descr="https://encrypted-tbn1.gstatic.com/images?q=tbn:ANd9GcQzw7NnLvuz89OmRTEK86CYIg3xUKjkCucShg11ZS3n9wyX2EbNh8t4r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5600700"/>
            <a:ext cx="1114425" cy="83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สี่เหลี่ยมมุมมน 7"/>
          <p:cNvSpPr/>
          <p:nvPr/>
        </p:nvSpPr>
        <p:spPr>
          <a:xfrm>
            <a:off x="304800" y="1752600"/>
            <a:ext cx="1828800" cy="1219200"/>
          </a:xfrm>
          <a:prstGeom prst="roundRect">
            <a:avLst/>
          </a:prstGeom>
          <a:solidFill>
            <a:srgbClr val="F7C1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th-TH" sz="32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การพัฒนากฎหมาย</a:t>
            </a:r>
            <a:endParaRPr lang="en-US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2590801" y="1447800"/>
            <a:ext cx="6400800" cy="51816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42900" indent="-342900">
              <a:defRPr/>
            </a:pPr>
            <a:endParaRPr lang="th-TH" sz="36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endParaRPr lang="th-TH" sz="20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endParaRPr lang="th-TH" b="1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endParaRPr lang="th-TH" b="1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endParaRPr lang="th-TH" b="1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endParaRPr lang="en-US" sz="2000" b="1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๑. การ</a:t>
            </a:r>
            <a:r>
              <a:rPr lang="th-TH" sz="20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ออก</a:t>
            </a:r>
            <a:r>
              <a:rPr lang="th-TH" sz="20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กฎหมายมีหน่วยงานที่เร่งรัดและกำกับติดตาม ดังนี้</a:t>
            </a:r>
          </a:p>
          <a:p>
            <a:pPr marL="342900" indent="-342900">
              <a:defRPr/>
            </a:pP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	ระดับชาติ</a:t>
            </a:r>
            <a:endParaRPr lang="th-TH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คณะรัฐมนตรี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ได้มีมติเมื่อวันที่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๕ </a:t>
            </a:r>
            <a:r>
              <a:rPr lang="th-TH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มกราคม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๒๕๕๙เร่งรัดทุกหน่วยงานในการเสนอร่าง</a:t>
            </a: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กฎหมายที่อยู่ในความรับผิดชอบ </a:t>
            </a:r>
          </a:p>
          <a:p>
            <a:pPr marL="342900" indent="-342900" algn="thaiDist">
              <a:defRPr/>
            </a:pPr>
            <a:r>
              <a:rPr lang="en-US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- </a:t>
            </a: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คณะรัฐมนตรีได้มีมติเมื่อวันที่ ๓ พฤษภาคม ๒๕๕๙ เร่งรัดดำเนินการตามกฎหมายลำดับรอง</a:t>
            </a:r>
            <a:endParaRPr lang="en-US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ทั้งในส่วนที่ต้องออกตามพ.ร.บ.ที่มีผลใช้บังคับเป็นกฎหมายแล้วและเร่งรัดดำเนินการเพื่อให้</a:t>
            </a:r>
            <a:endParaRPr lang="en-US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กฎหมายลำดับรองที่สำนักคณะกรรมการกฤษฎีกาตรวจสอบร่างกฎหมายและร่างอนุบัญญัติ</a:t>
            </a:r>
            <a:r>
              <a:rPr lang="en-US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  </a:t>
            </a: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ที่เสนอคณะรัฐมนตรีตรวจพิจารณาเสร็จแล้วและอยู่ระหว่างส่วนราชการพิจารณายืนยันให้</a:t>
            </a: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ความเห็นชอบ มีผลใช้บังคับโดยเร็ว</a:t>
            </a:r>
            <a:endParaRPr lang="en-US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ระดับกระทรวง</a:t>
            </a: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๑. คณะกรรมการพัฒนากฎหมายของกระทรวง</a:t>
            </a: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๒. คณะกรรมการตามกฎหมาย ได้แก่ คณะกรรมการสาธารณสุข </a:t>
            </a:r>
            <a:endParaRPr lang="en-US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(ตามพ.ร.บ.การสาธารณสุข พ.ศ.๒๕๓๕) และคณะกรรมการป้องกันและแก้ไขปัญหา</a:t>
            </a:r>
            <a:endParaRPr lang="en-US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การตั้งครรภ์ในวัยรุ่น(ตามพ.ร.บ.การป้องกันและแก้ไขปัญหาการตั้งครรภ์ในวัยรุ่นพ.ศ.๒๕๕๙)</a:t>
            </a:r>
          </a:p>
          <a:p>
            <a:pPr marL="342900" indent="-342900" algn="thaiDist">
              <a:defRPr/>
            </a:pP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	ระดับกรม</a:t>
            </a: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๑. เวทีการประชุมผู้บริหารระดับกรม</a:t>
            </a:r>
          </a:p>
          <a:p>
            <a:pPr marL="342900" indent="-342900" algn="thaiDist">
              <a:defRPr/>
            </a:pPr>
            <a:r>
              <a:rPr lang="th-TH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๒. การประชุม </a:t>
            </a:r>
            <a:r>
              <a:rPr lang="en-US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Cluster law</a:t>
            </a:r>
            <a:endParaRPr lang="th-TH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endParaRPr lang="th-TH" sz="20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marL="342900" indent="-342900">
              <a:defRPr/>
            </a:pP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304800" y="4038600"/>
            <a:ext cx="2133600" cy="2135125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3200" b="1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endParaRPr lang="th-TH" b="1" dirty="0" smtClean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๒. 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ทบทวน</a:t>
            </a:r>
          </a:p>
          <a:p>
            <a:pPr>
              <a:defRPr/>
            </a:pP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เหมาะสมของกฎหมาย</a:t>
            </a:r>
          </a:p>
          <a:p>
            <a:pPr>
              <a:defRPr/>
            </a:pP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พ.ร.ฎ.</a:t>
            </a:r>
            <a:r>
              <a:rPr lang="th-TH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การทบทวนความเหมาะสมของกฎหมาย </a:t>
            </a:r>
            <a:endParaRPr lang="th-TH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พ.ศ.๒๕๕๘)</a:t>
            </a:r>
          </a:p>
          <a:p>
            <a:pPr>
              <a:defRPr/>
            </a:pPr>
            <a:endParaRPr lang="th-TH" sz="24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endParaRPr lang="en-US" sz="24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3" name="ลูกศรเชื่อมต่อแบบตรง 12"/>
          <p:cNvCxnSpPr/>
          <p:nvPr/>
        </p:nvCxnSpPr>
        <p:spPr>
          <a:xfrm>
            <a:off x="2133600" y="23622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ลูกศรเชื่อมต่อแบบตรง 14"/>
          <p:cNvCxnSpPr/>
          <p:nvPr/>
        </p:nvCxnSpPr>
        <p:spPr>
          <a:xfrm rot="5400000">
            <a:off x="685800" y="3505200"/>
            <a:ext cx="10668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6705600" cy="763588"/>
          </a:xfrm>
          <a:solidFill>
            <a:srgbClr val="FF99FF"/>
          </a:solidFill>
        </p:spPr>
        <p:txBody>
          <a:bodyPr rtlCol="0">
            <a:normAutofit/>
          </a:bodyPr>
          <a:lstStyle/>
          <a:p>
            <a:pPr algn="ctr" eaLnBrk="1" hangingPunct="1">
              <a:defRPr/>
            </a:pPr>
            <a:r>
              <a:rPr lang="th-TH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กฎหมายในความรับผิดชอบของกรมอนามัย</a:t>
            </a:r>
          </a:p>
        </p:txBody>
      </p:sp>
      <p:sp>
        <p:nvSpPr>
          <p:cNvPr id="7" name="สี่เหลี่ยมมุมมน 6"/>
          <p:cNvSpPr/>
          <p:nvPr/>
        </p:nvSpPr>
        <p:spPr>
          <a:xfrm>
            <a:off x="2286000" y="1295400"/>
            <a:ext cx="5181600" cy="609600"/>
          </a:xfrm>
          <a:prstGeom prst="roundRect">
            <a:avLst/>
          </a:prstGeom>
          <a:solidFill>
            <a:srgbClr val="25B7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กฎหมายที่อยู่ในความรับผิดชอบของกรมอนามัย</a:t>
            </a: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152400" y="2514600"/>
            <a:ext cx="167640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1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๑.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พ.ร.บ. การสาธารณสุข พ.ศ. 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๒๕๓๕</a:t>
            </a:r>
            <a:endParaRPr lang="en-US" sz="1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16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รมว.สธ.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รักษาการ)</a:t>
            </a:r>
            <a:endParaRPr lang="en-US" sz="1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0" name="สี่เหลี่ยมมุมมน 9"/>
          <p:cNvSpPr/>
          <p:nvPr/>
        </p:nvSpPr>
        <p:spPr>
          <a:xfrm>
            <a:off x="1981200" y="2514600"/>
            <a:ext cx="2133600" cy="16764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พ.ร.บ. รักษาความสะอาดและความเป็นระเบียบเรียบร้อยของบ้านเมือง พ.ศ. 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๒๕๓๕</a:t>
            </a:r>
            <a:endParaRPr lang="en-US" sz="1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(รมว.มท.รักษาการ/รมว. </a:t>
            </a:r>
            <a:r>
              <a:rPr lang="th-TH" sz="16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สธ.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รักษาการร่วม) *</a:t>
            </a:r>
            <a:endParaRPr lang="th-TH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1" name="สี่เหลี่ยมมุมมน 10"/>
          <p:cNvSpPr/>
          <p:nvPr/>
        </p:nvSpPr>
        <p:spPr>
          <a:xfrm>
            <a:off x="4267200" y="2514600"/>
            <a:ext cx="1981200" cy="13716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๓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พ.ร.บ. สุสาน</a:t>
            </a:r>
            <a:r>
              <a:rPr lang="th-TH" sz="1600" b="1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และฌาปณ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สถาน พ.ศ. 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๒๕๒๘</a:t>
            </a:r>
            <a:endParaRPr lang="en-US" sz="1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(รมว.มท.รักษาการ/รมว. </a:t>
            </a:r>
            <a:r>
              <a:rPr lang="th-TH" sz="16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สธ.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รักษาการร่วม)</a:t>
            </a:r>
            <a:endParaRPr lang="en-US" sz="1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2" name="สี่เหลี่ยมมุมมน 11"/>
          <p:cNvSpPr/>
          <p:nvPr/>
        </p:nvSpPr>
        <p:spPr>
          <a:xfrm>
            <a:off x="6400800" y="2514600"/>
            <a:ext cx="2133600" cy="198120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๔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พ.ร.บ.การป้องกันและแก้ไขปัญหาการตั้งครรภ์ในวัยรุ่น พ.ศ. 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๒๕๕๙</a:t>
            </a:r>
            <a:endParaRPr lang="en-US" sz="1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(</a:t>
            </a:r>
            <a:r>
              <a:rPr lang="th-TH" sz="16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รมว.สธ.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รักษาการ/รมว.มท., </a:t>
            </a:r>
            <a:r>
              <a:rPr lang="th-TH" sz="16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รมว.ศษ.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,</a:t>
            </a:r>
            <a:r>
              <a:rPr lang="th-TH" sz="1600" dirty="0" err="1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รมว.พ</a:t>
            </a:r>
            <a:r>
              <a:rPr lang="th-TH" sz="1600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ม., รมว.รง., รักษาการร่วม)</a:t>
            </a:r>
            <a:endParaRPr lang="en-US" sz="1600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13" name="สี่เหลี่ยมมุมมน 12"/>
          <p:cNvSpPr/>
          <p:nvPr/>
        </p:nvSpPr>
        <p:spPr>
          <a:xfrm>
            <a:off x="3352800" y="4648200"/>
            <a:ext cx="2895600" cy="15240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๕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.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ร่าง พ.ร.บ. ควบคุมส่งเสริมการตลาดอาหารสำหรับทารกและเด็ก</a:t>
            </a: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เล็ก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พ.ศ. ....</a:t>
            </a:r>
            <a:endParaRPr lang="en-US" sz="1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15" name="ตัวเชื่อมต่อตรง 14"/>
          <p:cNvCxnSpPr/>
          <p:nvPr/>
        </p:nvCxnSpPr>
        <p:spPr>
          <a:xfrm>
            <a:off x="762000" y="2057400"/>
            <a:ext cx="8077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ลูกศรเชื่อมต่อแบบตรง 16"/>
          <p:cNvCxnSpPr/>
          <p:nvPr/>
        </p:nvCxnSpPr>
        <p:spPr>
          <a:xfrm rot="5400000">
            <a:off x="609601" y="22098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ลูกศรเชื่อมต่อแบบตรง 18"/>
          <p:cNvCxnSpPr/>
          <p:nvPr/>
        </p:nvCxnSpPr>
        <p:spPr>
          <a:xfrm rot="5400000">
            <a:off x="2895601" y="22098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ลูกศรเชื่อมต่อแบบตรง 20"/>
          <p:cNvCxnSpPr/>
          <p:nvPr/>
        </p:nvCxnSpPr>
        <p:spPr>
          <a:xfrm rot="5400000">
            <a:off x="5029201" y="22098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ลูกศรเชื่อมต่อแบบตรง 22"/>
          <p:cNvCxnSpPr/>
          <p:nvPr/>
        </p:nvCxnSpPr>
        <p:spPr>
          <a:xfrm rot="5400000">
            <a:off x="7162801" y="22098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ลูกศรเชื่อมต่อแบบตรง 27"/>
          <p:cNvCxnSpPr/>
          <p:nvPr/>
        </p:nvCxnSpPr>
        <p:spPr>
          <a:xfrm rot="10800000">
            <a:off x="6248400" y="5105400"/>
            <a:ext cx="2590800" cy="1588"/>
          </a:xfrm>
          <a:prstGeom prst="straightConnector1">
            <a:avLst/>
          </a:prstGeom>
          <a:ln>
            <a:prstDash val="dash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สี่เหลี่ยมมุมมน 17"/>
          <p:cNvSpPr/>
          <p:nvPr/>
        </p:nvSpPr>
        <p:spPr>
          <a:xfrm>
            <a:off x="152400" y="3886200"/>
            <a:ext cx="1676400" cy="9144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sz="1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ร่าง 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พ.ร.บ. </a:t>
            </a:r>
            <a:endParaRPr lang="th-TH" sz="1600" b="1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>
              <a:defRPr/>
            </a:pPr>
            <a:r>
              <a:rPr lang="th-TH" sz="16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การ</a:t>
            </a:r>
            <a:r>
              <a:rPr lang="th-TH" sz="1600" b="1" dirty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สาธารณสุข (ฉบับที่..)พ.ศ. ....</a:t>
            </a:r>
            <a:endParaRPr lang="en-US" sz="16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  <a:p>
            <a:pPr algn="ctr">
              <a:defRPr/>
            </a:pPr>
            <a:endParaRPr lang="th-TH" dirty="0">
              <a:latin typeface="Angsana New" pitchFamily="18" charset="-34"/>
              <a:cs typeface="Angsana New" pitchFamily="18" charset="-34"/>
            </a:endParaRPr>
          </a:p>
        </p:txBody>
      </p:sp>
      <p:cxnSp>
        <p:nvCxnSpPr>
          <p:cNvPr id="22" name="ลูกศรเชื่อมต่อแบบตรง 21"/>
          <p:cNvCxnSpPr/>
          <p:nvPr/>
        </p:nvCxnSpPr>
        <p:spPr>
          <a:xfrm rot="5400000">
            <a:off x="534989" y="3657600"/>
            <a:ext cx="455613" cy="1590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ตัวเชื่อมต่อตรง 24"/>
          <p:cNvCxnSpPr/>
          <p:nvPr/>
        </p:nvCxnSpPr>
        <p:spPr>
          <a:xfrm rot="5400000">
            <a:off x="7315200" y="3581400"/>
            <a:ext cx="3048000" cy="1588"/>
          </a:xfrm>
          <a:prstGeom prst="line">
            <a:avLst/>
          </a:prstGeom>
          <a:ln>
            <a:prstDash val="dashDot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304800" y="1295400"/>
          <a:ext cx="8385173" cy="50718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97218"/>
                <a:gridCol w="2901395"/>
                <a:gridCol w="2286617"/>
                <a:gridCol w="25999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(กำหนดเวลาแล้วเสร็จประกาศในกิจจานุเบกษา)</a:t>
                      </a:r>
                      <a:endParaRPr lang="en-US" sz="1400" b="1" baseline="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ร่างกฎกระทรวงกำหนดค่าธรรมเนียมการออกใบอนุญาต หนังสือรับรองการแจ้ง และการให้บริการเกี่ยวกับสิ่งปฏิกูลหรือมูลฝอย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ประกาศในราชกิจจานุเบกษา เมื่อวันที่ ๓๐</a:t>
                      </a:r>
                      <a:r>
                        <a:rPr lang="th-TH" sz="1600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กันยายน ๒๕๕๙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</a:t>
                      </a:r>
                      <a:r>
                        <a:rPr lang="en-US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ธันวาคม ๒๕๕๙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l"/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๒.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ร่างกฎกระทรวงสุขลักษณะการจัดการสิ่งปฏิกูล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อยู่ระหว่างสำนักงานคณะกรรมการกฤษฎีกาตรวจพิจารณา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ธันวาคม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๒๕๕๙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/ เมษายน ๒๕๖๐</a:t>
                      </a:r>
                    </a:p>
                    <a:p>
                      <a:pPr algn="ctr"/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๓.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ร่างกฎกระทรวงสุขลักษณะการจัดการมูลฝอยทั่วไป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อยู่ระหว่างสำนักงานคณะกรรมการกฤษฎีกาตรวจพิจารณา</a:t>
                      </a:r>
                      <a:endParaRPr lang="en-US" sz="1600" kern="12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l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(ทำหนังสือเพื่อยืนยันร่าง</a:t>
                      </a:r>
                    </a:p>
                    <a:p>
                      <a:pPr algn="l"/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กฎกระทรวงฯไปเรียบร้อยแล้ว)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</a:t>
                      </a:r>
                      <a:r>
                        <a:rPr lang="en-US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ธันวาคม 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๒๕๕๙ 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/ เมษายน ๒๕๖๐</a:t>
                      </a:r>
                      <a:endParaRPr lang="th-TH" sz="1600" b="1" baseline="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l"/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lang="en-US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๔.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ร่างกฎกระทรวงควบคุมสถานประกอบกิจการที่เป็นอันตรายต่อสุขภาพ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อยู่ระหว่างเสนอคณะรัฐมนตรีเพื่อพิจารณาให้ความเห็นชอบอีกครั้ง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</a:t>
                      </a:r>
                      <a:r>
                        <a:rPr lang="en-US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ธันวาคม ๒๕๕๙ 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/ เมษายน ๒๕๖๐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๕.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ร่างกฎกระทรวงว่าด้วยสุขลักษณะของสถานที่จำหน่ายอาหาร 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อยู่ระหว่างสำนักงานคณะกรรมการกฤษฎีกาตรวจพิจารณา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</a:t>
                      </a:r>
                      <a:r>
                        <a:rPr lang="en-US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ธันวาคม ๒๕๕๙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/ เมษายน ๒๕๖๐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r>
                        <a:rPr lang="en-US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๖.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ร่างกฎกระทรวงสุขลักษณะการจัดการมูลฝอย      ที่เป็นพิษหรืออันตรายจากชุมชน พ.ศ. ....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อยู่ระหว่างนำเสนอคณะกรรมการสาธารณสุขพิจารณา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</a:t>
                      </a:r>
                      <a:r>
                        <a:rPr lang="en-US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ธันวาคม ๒๕๕๙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/ เมษายน ๒๕๖๐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ctr"/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762000" y="381000"/>
            <a:ext cx="7315199" cy="7159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 fontScale="25000" lnSpcReduction="20000"/>
          </a:bodyPr>
          <a:lstStyle/>
          <a:p>
            <a:pPr eaLnBrk="0" hangingPunct="0">
              <a:defRPr/>
            </a:pPr>
            <a:endParaRPr lang="en-US" sz="6700" b="1" dirty="0" smtClean="0">
              <a:latin typeface="Angsana New" pitchFamily="18" charset="-34"/>
              <a:ea typeface="+mj-ea"/>
              <a:cs typeface="Angsana New" pitchFamily="18" charset="-34"/>
            </a:endParaRPr>
          </a:p>
          <a:p>
            <a:pPr algn="ctr" eaLnBrk="0" hangingPunct="0">
              <a:defRPr/>
            </a:pPr>
            <a:r>
              <a:rPr lang="th-TH" sz="100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ความก้าวหน้า</a:t>
            </a:r>
            <a:r>
              <a:rPr lang="th-TH" sz="10000" b="1" dirty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การเสนออนุบัญญัติ</a:t>
            </a:r>
            <a:r>
              <a:rPr lang="th-TH" sz="10000" b="1" dirty="0" smtClean="0">
                <a:solidFill>
                  <a:schemeClr val="tx1"/>
                </a:solidFill>
                <a:latin typeface="Angsana New" pitchFamily="18" charset="-34"/>
                <a:ea typeface="+mj-ea"/>
                <a:cs typeface="Angsana New" pitchFamily="18" charset="-34"/>
              </a:rPr>
              <a:t>กฎหมายตาม พ.ร.บ.การสาธารณสุข พ.ศ. ๒๕๓๕</a:t>
            </a:r>
            <a:endParaRPr lang="th-TH" sz="10000" dirty="0" smtClean="0">
              <a:solidFill>
                <a:schemeClr val="tx1"/>
              </a:solidFill>
              <a:latin typeface="Angsana New" pitchFamily="18" charset="-34"/>
              <a:ea typeface="+mj-ea"/>
              <a:cs typeface="Angsana New" pitchFamily="18" charset="-34"/>
            </a:endParaRPr>
          </a:p>
          <a:p>
            <a:pPr eaLnBrk="0" hangingPunct="0">
              <a:defRPr/>
            </a:pPr>
            <a:r>
              <a:rPr lang="th-TH" sz="2800" b="1" dirty="0" smtClean="0">
                <a:latin typeface="Angsana New" pitchFamily="18" charset="-34"/>
                <a:ea typeface="+mj-ea"/>
                <a:cs typeface="Angsana New" pitchFamily="18" charset="-34"/>
              </a:rPr>
              <a:t> </a:t>
            </a:r>
            <a:r>
              <a:rPr lang="th-TH" sz="2800" b="1" dirty="0">
                <a:latin typeface="Angsana New" pitchFamily="18" charset="-34"/>
                <a:ea typeface="+mj-ea"/>
                <a:cs typeface="Angsana New" pitchFamily="18" charset="-34"/>
              </a:rPr>
              <a:t/>
            </a:r>
            <a:br>
              <a:rPr lang="th-TH" sz="2800" b="1" dirty="0">
                <a:latin typeface="Angsana New" pitchFamily="18" charset="-34"/>
                <a:ea typeface="+mj-ea"/>
                <a:cs typeface="Angsana New" pitchFamily="18" charset="-34"/>
              </a:rPr>
            </a:br>
            <a:endParaRPr lang="th-TH" sz="2800" dirty="0"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556375" y="1901825"/>
            <a:ext cx="2138363" cy="6111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h-TH" dirty="0"/>
          </a:p>
        </p:txBody>
      </p:sp>
      <p:sp>
        <p:nvSpPr>
          <p:cNvPr id="17" name="หน้ายิ้ม 16"/>
          <p:cNvSpPr/>
          <p:nvPr/>
        </p:nvSpPr>
        <p:spPr>
          <a:xfrm>
            <a:off x="6251755" y="3581705"/>
            <a:ext cx="453845" cy="305410"/>
          </a:xfrm>
          <a:prstGeom prst="smileyFace">
            <a:avLst>
              <a:gd name="adj" fmla="val -4653"/>
            </a:avLst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หน้ายิ้ม 23"/>
          <p:cNvSpPr/>
          <p:nvPr/>
        </p:nvSpPr>
        <p:spPr>
          <a:xfrm>
            <a:off x="6251755" y="2818180"/>
            <a:ext cx="453845" cy="303885"/>
          </a:xfrm>
          <a:prstGeom prst="smileyFace">
            <a:avLst>
              <a:gd name="adj" fmla="val -4653"/>
            </a:avLst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หน้ายิ้ม 24"/>
          <p:cNvSpPr/>
          <p:nvPr/>
        </p:nvSpPr>
        <p:spPr>
          <a:xfrm>
            <a:off x="6251755" y="4497935"/>
            <a:ext cx="453845" cy="307240"/>
          </a:xfrm>
          <a:prstGeom prst="smileyFace">
            <a:avLst>
              <a:gd name="adj" fmla="val -4653"/>
            </a:avLst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หน้ายิ้ม 25"/>
          <p:cNvSpPr/>
          <p:nvPr/>
        </p:nvSpPr>
        <p:spPr>
          <a:xfrm>
            <a:off x="6251755" y="5108755"/>
            <a:ext cx="453845" cy="308765"/>
          </a:xfrm>
          <a:prstGeom prst="smileyFace">
            <a:avLst>
              <a:gd name="adj" fmla="val -4653"/>
            </a:avLst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7" name="หน้ายิ้ม 26"/>
          <p:cNvSpPr/>
          <p:nvPr/>
        </p:nvSpPr>
        <p:spPr>
          <a:xfrm>
            <a:off x="6251755" y="5715000"/>
            <a:ext cx="453845" cy="309680"/>
          </a:xfrm>
          <a:prstGeom prst="smileyFace">
            <a:avLst>
              <a:gd name="adj" fmla="val -4653"/>
            </a:avLst>
          </a:prstGeom>
          <a:solidFill>
            <a:srgbClr val="FF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8" name="หน้ายิ้ม 27"/>
          <p:cNvSpPr/>
          <p:nvPr/>
        </p:nvSpPr>
        <p:spPr>
          <a:xfrm>
            <a:off x="6251754" y="2057400"/>
            <a:ext cx="453845" cy="302360"/>
          </a:xfrm>
          <a:prstGeom prst="smileyFace">
            <a:avLst>
              <a:gd name="adj" fmla="val 4653"/>
            </a:avLst>
          </a:prstGeom>
          <a:solidFill>
            <a:srgbClr val="6BA42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9" dur="10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50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2" dur="1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5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5" dur="1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5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8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171035" cy="457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th-TH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en-US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ความก้าวหน้าการเสนอกฎหมาย ตาม ร่าง พ.ร.บ.การสาธารณสุข (ฉบับที่..) พ.ศ. ....</a:t>
            </a:r>
            <a:br>
              <a:rPr lang="th-TH" sz="28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2800" b="1" dirty="0" smtClean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800" dirty="0" smtClean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143555" y="833015"/>
          <a:ext cx="8736515" cy="55778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7230"/>
                <a:gridCol w="3264255"/>
                <a:gridCol w="2233125"/>
                <a:gridCol w="254190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ลำดับที่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(กำหนดเวลาแล้วเสร็จประกาศในกิจจานุเบกษา)</a:t>
                      </a:r>
                      <a:endParaRPr lang="th-TH" sz="1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๑.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ร่างพระราชบัญญัติการสาธารณสุข (ฉบับที่..) พ.ศ. ....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b="1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อยู่ระหว่างเสนอเข้าสภานิติบัญญัติแห่งชาติ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</a:t>
                      </a: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</a:t>
                      </a: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กุมภาพันธ์ ๒๕๖๐                                 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450" dirty="0" smtClean="0">
                          <a:latin typeface="Angsana New" pitchFamily="18" charset="-34"/>
                          <a:cs typeface="Angsana New" pitchFamily="18" charset="-34"/>
                        </a:rPr>
                        <a:t>๑.๑</a:t>
                      </a:r>
                      <a:endParaRPr lang="th-TH" sz="145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ประกาศคณะกรรมการสาธารณสุข เรื่อง หลักเกณฑ์ วิธีการ และเงื่อนไข การแต่งตั้ง วาระการดำรงตำแหน่ง และการพ้นจากตำแหน่งของกรรมการตามมาตรา ๑๗/๑ (๓) และ (๔) และกรรมการตามมาตรา ๑๗/๒ (๓) (มาตรา ๑๗/๔)</a:t>
                      </a:r>
                      <a:endParaRPr lang="en-US" sz="1450" b="1" kern="1200" dirty="0" smtClean="0">
                        <a:solidFill>
                          <a:schemeClr val="dk1"/>
                        </a:solidFill>
                        <a:latin typeface="Angsana New" pitchFamily="18" charset="-34"/>
                        <a:ea typeface="+mn-ea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45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  <a:endParaRPr lang="th-TH" sz="145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</a:t>
                      </a: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</a:t>
                      </a: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เมษายน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๒๕๖๐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450" dirty="0" smtClean="0">
                          <a:latin typeface="Angsana New" pitchFamily="18" charset="-34"/>
                          <a:cs typeface="Angsana New" pitchFamily="18" charset="-34"/>
                        </a:rPr>
                        <a:t>๑.๒</a:t>
                      </a:r>
                      <a:endParaRPr lang="th-TH" sz="145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ประกาศคณะกรรมการสาธารณสุข เรื่อง หลักเกณฑ์ วิธีการ และเงื่อนไขการแต่งตั้ง วาระการดำรงตำแหน่ง และการพ้นจากตำแหน่งของกรรมการผู้ทรงคุณวุฒิตามวรรคหนึ่ง (๓)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(มาตรา ๖๖/๑)</a:t>
                      </a:r>
                      <a:endParaRPr lang="th-TH" sz="145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  <a:p>
                      <a:endParaRPr lang="th-TH" sz="145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</a:t>
                      </a: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เมษายน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๒๕๖๐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450" dirty="0" smtClean="0">
                          <a:latin typeface="Angsana New" pitchFamily="18" charset="-34"/>
                          <a:cs typeface="Angsana New" pitchFamily="18" charset="-34"/>
                        </a:rPr>
                        <a:t>๑.๓</a:t>
                      </a:r>
                      <a:endParaRPr lang="th-TH" sz="145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เรื่อง หลักเกณฑ์ วิธีการ และเงื่อนไขสำหรับให้เจ้าพนักงานท้องถิ่นพิจารณาประกอบการออกประกาศพื้นที่ควบคุม เหตุรำคาญ พ.ศ. ..... (มาตรา ๒๘/๑)</a:t>
                      </a:r>
                      <a:endParaRPr lang="th-TH" sz="145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  <a:p>
                      <a:endParaRPr lang="th-TH" sz="145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</a:t>
                      </a: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สิงหาคม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๒๕๖๐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450" dirty="0" smtClean="0">
                          <a:latin typeface="Angsana New" pitchFamily="18" charset="-34"/>
                          <a:cs typeface="Angsana New" pitchFamily="18" charset="-34"/>
                        </a:rPr>
                        <a:t>๑.๔</a:t>
                      </a:r>
                      <a:endParaRPr lang="th-TH" sz="145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เรื่อง กำหนดประเภทหรือขนาดของกิจการรวมทั้งกำหนดหลักเกณฑ์ วิธีการ และเงื่อนไขที่ผู้ขออนุญาตต้องดำเนินการก่อนการอนุญาต พ.ศ. .... (มาตรา ๑๒)</a:t>
                      </a:r>
                      <a:endParaRPr lang="th-TH" sz="145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  <a:p>
                      <a:endParaRPr lang="th-TH" sz="145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</a:t>
                      </a: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สิงหาคม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๒๕๖๐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450" dirty="0" smtClean="0">
                          <a:latin typeface="Angsana New" pitchFamily="18" charset="-34"/>
                          <a:cs typeface="Angsana New" pitchFamily="18" charset="-34"/>
                        </a:rPr>
                        <a:t>๑.๕</a:t>
                      </a:r>
                      <a:endParaRPr lang="th-TH" sz="145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ประกาศกระทรวงสาธารณสุข เรื่อง หลักเกณฑ์ วิธีการ และเงื่อนไข การเปรียบเทียบของคณะกรรมการเปรียบเทียบและเจ้าพนักงานท้องถิ่นหรือผู้ซึ่งเจ้าพนักงานท้องถิ่นมอบหมาย 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พ.ศ. .... (มาตรา ๘๕)</a:t>
                      </a:r>
                      <a:endParaRPr lang="th-TH" sz="145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45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  <a:p>
                      <a:endParaRPr lang="th-TH" sz="145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       </a:t>
                      </a:r>
                      <a:r>
                        <a:rPr lang="en-US" sz="150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</a:t>
                      </a: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150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เมษายน ๒๕๖๐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2" name="หน้ายิ้ม 11"/>
          <p:cNvSpPr/>
          <p:nvPr/>
        </p:nvSpPr>
        <p:spPr>
          <a:xfrm>
            <a:off x="6705600" y="1600200"/>
            <a:ext cx="4572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หน้ายิ้ม 12"/>
          <p:cNvSpPr/>
          <p:nvPr/>
        </p:nvSpPr>
        <p:spPr>
          <a:xfrm>
            <a:off x="6709870" y="2360065"/>
            <a:ext cx="457200" cy="304800"/>
          </a:xfrm>
          <a:prstGeom prst="smileyFace">
            <a:avLst>
              <a:gd name="adj" fmla="val 1462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หน้ายิ้ม 13"/>
          <p:cNvSpPr/>
          <p:nvPr/>
        </p:nvSpPr>
        <p:spPr>
          <a:xfrm>
            <a:off x="6705600" y="3276295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หน้ายิ้ม 14"/>
          <p:cNvSpPr/>
          <p:nvPr/>
        </p:nvSpPr>
        <p:spPr>
          <a:xfrm>
            <a:off x="6705600" y="5719575"/>
            <a:ext cx="457200" cy="309985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หน้ายิ้ม 15"/>
          <p:cNvSpPr/>
          <p:nvPr/>
        </p:nvSpPr>
        <p:spPr>
          <a:xfrm>
            <a:off x="6705600" y="4956050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หน้ายิ้ม 16"/>
          <p:cNvSpPr/>
          <p:nvPr/>
        </p:nvSpPr>
        <p:spPr>
          <a:xfrm>
            <a:off x="6705600" y="4192525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5488230" y="1901950"/>
            <a:ext cx="1374345" cy="3054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2" name="ชื่อเรื่อง 1"/>
          <p:cNvSpPr>
            <a:spLocks noGrp="1"/>
          </p:cNvSpPr>
          <p:nvPr>
            <p:ph type="title"/>
          </p:nvPr>
        </p:nvSpPr>
        <p:spPr>
          <a:xfrm>
            <a:off x="448965" y="222195"/>
            <a:ext cx="8246071" cy="7635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/>
            </a:r>
            <a:b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ความก้าวหน้าการเสนอกฎหมาย ตาม พ.ร.บ.การป้องกันและแก้ไขปัญหาการตั้งครรภ์ในวัยรุ่น</a:t>
            </a:r>
            <a:b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 พ.ศ. ๒๕๕๙</a:t>
            </a:r>
            <a:br>
              <a:rPr lang="th-TH" sz="24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endParaRPr lang="th-TH" sz="2400" dirty="0" smtClean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6405922"/>
              </p:ext>
            </p:extLst>
          </p:nvPr>
        </p:nvGraphicFramePr>
        <p:xfrm>
          <a:off x="296260" y="1138425"/>
          <a:ext cx="8704185" cy="4876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5225"/>
                <a:gridCol w="2796990"/>
                <a:gridCol w="3054100"/>
                <a:gridCol w="2137870"/>
              </a:tblGrid>
              <a:tr h="458115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ลำดับที่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(ภายหลังกฎหมายแม่บทมีผลบังคับใช้)</a:t>
                      </a:r>
                      <a:endParaRPr lang="th-TH" sz="1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๑.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ร่างกฎกระทรวงกำหนดประเภทของสถานศึกษาและการดำเนินการของสถานศึกษา พ.ศ. .... (กระทรวงศึกษาธิการ)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คณะกรรมการป้องกันและแก้ไขปัญหาการตั้งครรภ์  ในวัยรุ่น 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ให้กระทรวงศึกษาธิการทบทวนร่างกฎกระทรวงและนำเสนอคณะกรรมการพิจารณาอีกครั้ง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    ตุลาคม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๒๕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๖๐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๒.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ร่างกฎกระทรวงประเภทของสถานบริการและการดำเนินการของสถานบริการ พ.ศ. ....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(กระทรวงสาธารณสุข)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คณะกรรมการป้องกันและแก้ไขปัญหาการตั้งครรภ์  ในวัยรุ่น เห็นชอบในร่างกฎกระทรวงดังกล่าว และให้แต่ละกระทรวงดำเนินการตามขั้นตอนการเสนอกฎหมายของแต่ละกระทรวงเสนอต่อรัฐมนตรีต่อไป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    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ตุลาคม 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๒๕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๖๐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๓.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ร่างกฎกระทรวงประเภทของสถานประกอบกิจการและการดำเนินการของสถานประกอบกิจการ พ.ศ. .... (กระทรวงแรงงาน)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คณะกรรมการป้องกันและแก้ไขปัญหาการตั้งครรภ์  ในวัยรุ่น เห็นชอบในร่างกฎกระทรวงดังกล่าว และให้แต่ละกระทรวงดำเนินการตามขั้นตอนการเสนอกฎหมายของแต่ละกระทรวงเสนอต่อรัฐมนตรีต่อไป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     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ตุลาคม 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๒๕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๖๐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๔.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กำหนดการจัดสวัสดิการสังคมที่เกี่ยวกับการป้องกันและแก้ไขปัญหาการตั้งครรภ์ในวัยรุ่น พ.ศ. .... (กระทรวงการพัฒนาสังคมและความมั่นคงของมนุษย์)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คณะกรรมการป้องกันและแก้ไขปัญหาการตั้งครรภ์  ในวัยรุ่น เห็นชอบในร่างกฎกระทรวงดังกล่าว และให้แต่ละกระทรวงดำเนินการตามขั้นตอนการเสนอกฎหมายของแต่ละกระทรวงเสนอต่อรัฐมนตรีต่อไป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ตุลาคม </a:t>
                      </a:r>
                      <a:r>
                        <a:rPr lang="th-TH" sz="16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๒๕</a:t>
                      </a:r>
                      <a:r>
                        <a:rPr lang="th-TH" sz="16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๖๐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</a:t>
                      </a: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1" name="หน้ายิ้ม 10"/>
          <p:cNvSpPr/>
          <p:nvPr/>
        </p:nvSpPr>
        <p:spPr>
          <a:xfrm>
            <a:off x="7015280" y="2054655"/>
            <a:ext cx="457200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หน้ายิ้ม 12"/>
          <p:cNvSpPr/>
          <p:nvPr/>
        </p:nvSpPr>
        <p:spPr>
          <a:xfrm>
            <a:off x="7015280" y="3123590"/>
            <a:ext cx="452625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หน้ายิ้ม 13"/>
          <p:cNvSpPr/>
          <p:nvPr/>
        </p:nvSpPr>
        <p:spPr>
          <a:xfrm>
            <a:off x="7015280" y="5108755"/>
            <a:ext cx="452625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หน้ายิ้ม 14"/>
          <p:cNvSpPr/>
          <p:nvPr/>
        </p:nvSpPr>
        <p:spPr>
          <a:xfrm>
            <a:off x="7015280" y="4192525"/>
            <a:ext cx="452625" cy="3048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601670" y="374900"/>
            <a:ext cx="7787955" cy="9162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/>
            </a:r>
            <a:b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</a:b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ความก้าวหน้าการเสนอกฎหมาย ตาม พ.ร.บ.การป้องกันและแก้ไขปัญหาการตั้งครรภ์ในวัยรุ่น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  <a:t>พ.ศ. ๒๕๕๙ (ต่อ)</a:t>
            </a:r>
            <a:br>
              <a:rPr kumimoji="0" lang="th-TH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gsana New" pitchFamily="18" charset="-34"/>
                <a:ea typeface="+mn-ea"/>
                <a:cs typeface="Angsana New" pitchFamily="18" charset="-34"/>
              </a:rPr>
            </a:br>
            <a:endParaRPr kumimoji="0" lang="th-TH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gsana New" pitchFamily="18" charset="-34"/>
              <a:ea typeface="+mn-ea"/>
              <a:cs typeface="Angsana New" pitchFamily="18" charset="-34"/>
            </a:endParaRPr>
          </a:p>
        </p:txBody>
      </p:sp>
      <p:graphicFrame>
        <p:nvGraphicFramePr>
          <p:cNvPr id="5" name="ตัวยึดเนื้อหา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122608"/>
              </p:ext>
            </p:extLst>
          </p:nvPr>
        </p:nvGraphicFramePr>
        <p:xfrm>
          <a:off x="296260" y="1443835"/>
          <a:ext cx="8551480" cy="3474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5225"/>
                <a:gridCol w="2644285"/>
                <a:gridCol w="3054100"/>
                <a:gridCol w="2137870"/>
              </a:tblGrid>
              <a:tr h="458115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ลำดับที่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(ภายหลังกฎหมายแม่บทมีผลบังคับใช้)</a:t>
                      </a:r>
                      <a:endParaRPr lang="th-TH" sz="1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๕.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ร่างกฎกระทรวงหลักเกณฑ์ วิธีการ และเงื่อนไขดำเนินการให้วัยรุ่นในเขตราชการส่วนท้องถิ่นได้รับสิทธิตามมาตรา ๕  แห่งพระราชบัญญัติการป้องกันและแก้ไขปัญหา          การตั้งครรภ์ในวัยรุ่น พ.ศ.๒๕๓๕ พ.ศ. .... (กระทรวงมหาดไทย)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smtClean="0">
                          <a:latin typeface="Angsana New" pitchFamily="18" charset="-34"/>
                          <a:cs typeface="Angsana New" pitchFamily="18" charset="-34"/>
                        </a:rPr>
                        <a:t>ยังไม่เสนอร่าง 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เนื่องจากรอความชัดเจนของ 4 กระทรวงนี้ก่อน จึงจะทราบได้ว่าจะออกกฎกระทรวงในลักษณะอย่างไร ที่จะทำให้ท้องถิ่นสามารถนำไปดำเนินการได้จริง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แต่ในขณะนี้ก็จะใช้คู่มืออย่างอื่นที่เกี่ยวข้องดำเนินการไปก่อน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-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</a:t>
                      </a:r>
                      <a:r>
                        <a:rPr lang="en-US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956165">
                <a:tc>
                  <a:txBody>
                    <a:bodyPr/>
                    <a:lstStyle/>
                    <a:p>
                      <a:pPr algn="ctr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๖.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ระเบียบกระทรวงสาธารณสุข ว่าด้วยหลักเกณฑ์ วิธีการได้มาซึ่งกรรมการผู้ทรง คุณวุฒิในคณะกรรมการการป้องกันและแก้ไขปัญหาการตั้งครรภ์ในวัยรุ่น พ.ศ. ....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(กระทรวงสาธารณสุข)</a:t>
                      </a:r>
                      <a:endParaRPr lang="en-US" sz="16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600" dirty="0" smtClean="0">
                          <a:latin typeface="Angsana New" pitchFamily="18" charset="-34"/>
                          <a:cs typeface="Angsana New" pitchFamily="18" charset="-34"/>
                        </a:rPr>
                        <a:t>ประกาศใน</a:t>
                      </a:r>
                      <a:r>
                        <a:rPr lang="th-TH" sz="16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กิจจานุเบกษา  14 ตุลาคม 2559</a:t>
                      </a:r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    </a:t>
                      </a: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พฤศจิกายน ๒๕</a:t>
                      </a:r>
                      <a:r>
                        <a:rPr lang="th-TH" sz="1600" b="1" dirty="0" smtClean="0">
                          <a:latin typeface="Angsana New" pitchFamily="18" charset="-34"/>
                          <a:cs typeface="Angsana New" pitchFamily="18" charset="-34"/>
                        </a:rPr>
                        <a:t>๕๙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6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   </a:t>
                      </a:r>
                      <a:endParaRPr lang="th-TH" sz="16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l"/>
                      <a:endParaRPr lang="th-TH" sz="16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หน้ายิ้ม 5"/>
          <p:cNvSpPr/>
          <p:nvPr/>
        </p:nvSpPr>
        <p:spPr>
          <a:xfrm>
            <a:off x="6862575" y="3887115"/>
            <a:ext cx="452625" cy="304800"/>
          </a:xfrm>
          <a:prstGeom prst="smileyFace">
            <a:avLst>
              <a:gd name="adj" fmla="val 4653"/>
            </a:avLst>
          </a:prstGeom>
          <a:solidFill>
            <a:srgbClr val="6BA42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609600" y="990600"/>
          <a:ext cx="8005169" cy="50768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7230"/>
                <a:gridCol w="3192834"/>
                <a:gridCol w="1985165"/>
                <a:gridCol w="21299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ลำดับที่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(ภายหลังกฎหมายแม่บทมีผลบังคับใช้) </a:t>
                      </a:r>
                      <a:endParaRPr lang="th-TH" sz="1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1117282">
                <a:tc>
                  <a:txBody>
                    <a:bodyPr/>
                    <a:lstStyle/>
                    <a:p>
                      <a:pPr algn="ctr"/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๑.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ร่างพระราชบัญญัติควบคุมการส่งเสริมการตลาดอาหารสำหรับทารกและเด็กเล็ก</a:t>
                      </a:r>
                      <a:r>
                        <a:rPr lang="th-TH" sz="1500" b="1" kern="12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พ.ศ. ....</a:t>
                      </a:r>
                      <a:endParaRPr lang="en-US" sz="1500" b="1" kern="12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  <a:p>
                      <a:pPr algn="thaiDist"/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*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อยู่ระหว่างการพิจารณาของคณะกรรมาธิการวิสามัญ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สภานิติบัญญัติแห่งชาติ (นัดประชุม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๒๐ ธ.ค. ๕๙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)</a:t>
                      </a: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อยู่ระหว่างคณะกรรมาธิการวิสามัญพิจารณา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</a:t>
                      </a:r>
                      <a:r>
                        <a:rPr lang="th-TH" sz="18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กรกฎาคม ๒๕๖๐</a:t>
                      </a:r>
                    </a:p>
                    <a:p>
                      <a:endParaRPr lang="th-TH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๑.๑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500" spc="-10" dirty="0" smtClean="0">
                          <a:latin typeface="Angsana New" pitchFamily="18" charset="-34"/>
                          <a:cs typeface="Angsana New" pitchFamily="18" charset="-34"/>
                        </a:rPr>
                        <a:t>(ร่าง)ประกาศ</a:t>
                      </a:r>
                      <a:r>
                        <a:rPr lang="th-TH" sz="1500" spc="-10" dirty="0">
                          <a:latin typeface="Angsana New" pitchFamily="18" charset="-34"/>
                          <a:cs typeface="Angsana New" pitchFamily="18" charset="-34"/>
                        </a:rPr>
                        <a:t>กระทรวงสาธารณสุข เรื่อง </a:t>
                      </a:r>
                      <a:r>
                        <a:rPr lang="th-TH" sz="15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อาหารอื่นที่มีจุดมุ่งหมายในการใช้เลี้ยงทารกและเด็กเล็ก พ.ศ. ....</a:t>
                      </a:r>
                      <a:endParaRPr lang="en-US" sz="1500" b="1" dirty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ไม่เกิน ๑๒๐ วัน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๑.๒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500" spc="-10" dirty="0" smtClean="0">
                          <a:latin typeface="Angsana New" pitchFamily="18" charset="-34"/>
                          <a:cs typeface="Angsana New" pitchFamily="18" charset="-34"/>
                        </a:rPr>
                        <a:t>(ร่าง)ประกาศกระทรวงสาธารณสุข เรื่อง หลักเกณฑ์ วิธีการและเงื่อนไขในการแต่งตั้งคณะกรรมการผู้ทรงคุณวุฒิ พ.ศ. ....</a:t>
                      </a:r>
                      <a:endParaRPr lang="en-US" sz="1500" b="1" dirty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ไม่เกิน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๑๒๐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วัน</a:t>
                      </a:r>
                      <a:endParaRPr lang="th-TH" sz="1500" b="1" baseline="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๑.๓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1500" spc="-10" dirty="0" smtClean="0">
                          <a:latin typeface="Angsana New" pitchFamily="18" charset="-34"/>
                          <a:cs typeface="Angsana New" pitchFamily="18" charset="-34"/>
                        </a:rPr>
                        <a:t>(ร่าง)ประกาศ</a:t>
                      </a:r>
                      <a:r>
                        <a:rPr lang="th-TH" sz="1500" spc="-10" dirty="0">
                          <a:latin typeface="Angsana New" pitchFamily="18" charset="-34"/>
                          <a:cs typeface="Angsana New" pitchFamily="18" charset="-34"/>
                        </a:rPr>
                        <a:t>กระทรวงสาธารณสุข เรื่อง หลักเกณฑ์ วิธีการและ</a:t>
                      </a:r>
                      <a:r>
                        <a:rPr lang="th-TH" sz="15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เงื่อนไขและรายละเอียดในการจัดทำข้อมูลเกี่ยวกับอาหาร</a:t>
                      </a:r>
                      <a:r>
                        <a:rPr lang="th-TH" sz="1500" spc="-10" dirty="0">
                          <a:latin typeface="Angsana New" pitchFamily="18" charset="-34"/>
                          <a:cs typeface="Angsana New" pitchFamily="18" charset="-34"/>
                        </a:rPr>
                        <a:t>สำหรับทารกและเด็ก</a:t>
                      </a:r>
                      <a:r>
                        <a:rPr lang="th-TH" sz="15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เล็ก พ.ศ. ....</a:t>
                      </a:r>
                      <a:endParaRPr lang="en-US" sz="1500" b="1" dirty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</a:t>
                      </a:r>
                      <a:r>
                        <a:rPr lang="en-US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ไม่เกิน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๑๒๐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วัน</a:t>
                      </a:r>
                    </a:p>
                    <a:p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561022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๑.๔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(ร่าง)ประกาศ</a:t>
                      </a:r>
                      <a:r>
                        <a:rPr lang="th-TH" sz="15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กระทรวงสาธารณสุข  เรื่อง ช่องทางในการให้ข้อมูลเกี่ยวกับอาหารสำหรับทารกและเด็กเล็ก พ.ศ. ....</a:t>
                      </a:r>
                      <a:endParaRPr lang="en-US" sz="15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 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ไม่เกิน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๑๒๐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วัน</a:t>
                      </a:r>
                    </a:p>
                    <a:p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๑.๕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spc="-10" dirty="0" smtClean="0">
                          <a:latin typeface="Angsana New" pitchFamily="18" charset="-34"/>
                          <a:cs typeface="Angsana New" pitchFamily="18" charset="-34"/>
                        </a:rPr>
                        <a:t>(ร่าง)ประกาศกระทรวงสาธารณสุข เรื่อง หลักฐานทางวิทยาศาสตร์ประกอบการให้ข้อมูลเกี่ยวกับอาหารสำหรับทารกและเด็กเล็ก</a:t>
                      </a:r>
                    </a:p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spc="-10" dirty="0" smtClean="0">
                          <a:latin typeface="Angsana New" pitchFamily="18" charset="-34"/>
                          <a:cs typeface="Angsana New" pitchFamily="18" charset="-34"/>
                        </a:rPr>
                        <a:t> พ.ศ. ....</a:t>
                      </a:r>
                      <a:endParaRPr lang="en-US" sz="1500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</a:p>
                    <a:p>
                      <a:pPr algn="thaiDist"/>
                      <a:endParaRPr lang="th-TH" sz="15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ไม่เกิน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๑๒๐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วัน</a:t>
                      </a:r>
                    </a:p>
                    <a:p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296863" y="222196"/>
            <a:ext cx="8534400" cy="71601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th-TH" sz="2500" b="1" dirty="0">
                <a:latin typeface="Angsana New" pitchFamily="18" charset="-34"/>
                <a:ea typeface="+mj-ea"/>
                <a:cs typeface="Angsana New" pitchFamily="18" charset="-34"/>
              </a:rPr>
              <a:t>ความก้าวหน้าการเสนอกฎหมาย ตาม ร่าง พ.ร.บ. ควบคุมส่งเสริมการตลาดอาหารสำหรับ</a:t>
            </a:r>
            <a:r>
              <a:rPr lang="th-TH" sz="2500" b="1" dirty="0" smtClean="0">
                <a:latin typeface="Angsana New" pitchFamily="18" charset="-34"/>
                <a:ea typeface="+mj-ea"/>
                <a:cs typeface="Angsana New" pitchFamily="18" charset="-34"/>
              </a:rPr>
              <a:t>ทารก   และ</a:t>
            </a:r>
            <a:r>
              <a:rPr lang="th-TH" sz="2500" b="1" dirty="0">
                <a:latin typeface="Angsana New" pitchFamily="18" charset="-34"/>
                <a:ea typeface="+mj-ea"/>
                <a:cs typeface="Angsana New" pitchFamily="18" charset="-34"/>
              </a:rPr>
              <a:t>เด็ก</a:t>
            </a:r>
            <a:r>
              <a:rPr lang="th-TH" sz="2500" b="1" dirty="0" smtClean="0">
                <a:latin typeface="Angsana New" pitchFamily="18" charset="-34"/>
                <a:ea typeface="+mj-ea"/>
                <a:cs typeface="Angsana New" pitchFamily="18" charset="-34"/>
              </a:rPr>
              <a:t>เล็ก พ.ศ. </a:t>
            </a:r>
            <a:r>
              <a:rPr lang="th-TH" sz="2500" b="1" dirty="0">
                <a:latin typeface="Angsana New" pitchFamily="18" charset="-34"/>
                <a:ea typeface="+mj-ea"/>
                <a:cs typeface="Angsana New" pitchFamily="18" charset="-34"/>
              </a:rPr>
              <a:t>....</a:t>
            </a:r>
            <a:endParaRPr lang="th-TH" sz="2500" dirty="0">
              <a:latin typeface="Angsana New" pitchFamily="18" charset="-34"/>
              <a:ea typeface="+mj-ea"/>
              <a:cs typeface="Angsana New" pitchFamily="18" charset="-34"/>
            </a:endParaRPr>
          </a:p>
        </p:txBody>
      </p:sp>
      <p:sp>
        <p:nvSpPr>
          <p:cNvPr id="12" name="หน้ายิ้ม 11"/>
          <p:cNvSpPr/>
          <p:nvPr/>
        </p:nvSpPr>
        <p:spPr>
          <a:xfrm>
            <a:off x="6705600" y="1905000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หน้ายิ้ม 12"/>
          <p:cNvSpPr/>
          <p:nvPr/>
        </p:nvSpPr>
        <p:spPr>
          <a:xfrm>
            <a:off x="6705600" y="4648200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หน้ายิ้ม 13"/>
          <p:cNvSpPr/>
          <p:nvPr/>
        </p:nvSpPr>
        <p:spPr>
          <a:xfrm>
            <a:off x="6705600" y="4038600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หน้ายิ้ม 14"/>
          <p:cNvSpPr/>
          <p:nvPr/>
        </p:nvSpPr>
        <p:spPr>
          <a:xfrm>
            <a:off x="6705600" y="3429000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หน้ายิ้ม 15"/>
          <p:cNvSpPr/>
          <p:nvPr/>
        </p:nvSpPr>
        <p:spPr>
          <a:xfrm>
            <a:off x="6705600" y="2819400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หน้ายิ้ม 16"/>
          <p:cNvSpPr/>
          <p:nvPr/>
        </p:nvSpPr>
        <p:spPr>
          <a:xfrm>
            <a:off x="6705600" y="5257800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ตัวยึดเนื้อหา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10274" cy="4587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97230"/>
                <a:gridCol w="3359510"/>
                <a:gridCol w="2041842"/>
                <a:gridCol w="211169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ลำดับที่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เรื่อง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dirty="0" smtClean="0">
                          <a:latin typeface="Angsana New" pitchFamily="18" charset="-34"/>
                          <a:cs typeface="Angsana New" pitchFamily="18" charset="-34"/>
                        </a:rPr>
                        <a:t>สถานะของการเสนอกฎหมาย</a:t>
                      </a:r>
                      <a:endParaRPr lang="th-TH" sz="2000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en-US" sz="20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Time line</a:t>
                      </a:r>
                    </a:p>
                    <a:p>
                      <a:pPr algn="ctr"/>
                      <a:r>
                        <a:rPr lang="th-TH" sz="1400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(ภายหลังกฎหมายแม่บทมีผลบังคับใช้) </a:t>
                      </a:r>
                      <a:endParaRPr lang="th-TH" sz="14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๑.๖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spc="-10" dirty="0">
                          <a:latin typeface="Angsana New" pitchFamily="18" charset="-34"/>
                          <a:cs typeface="Angsana New" pitchFamily="18" charset="-34"/>
                        </a:rPr>
                        <a:t>ร่างประกาศกระทรวงสาธารณสุข เรื่อง หลักเกณฑ์ วิธีการและเงื่อนไข </a:t>
                      </a:r>
                      <a:r>
                        <a:rPr lang="th-TH" sz="15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ในการให้ของขวัญ เงิน สิ่งจูงใจ หรือประโยชน์อื่นใดแก่บุคลากรด้านสาธารณสุข พ.ศ. ....</a:t>
                      </a:r>
                      <a:endParaRPr lang="en-US" sz="15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ไม่เกิน ๑๒๐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วัน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๑.๗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ร่างประกาศกระทรวงสาธารณสุข เรื่อง หลักเกณฑ์ วิธีการ และเงื่อนไขในการจัดหรือให้การสนับสนุนองค์กรวิชาชีพด้านสาธารณสุขในการจัดประชุม อบรม หรือสัมมนาด้านวิชาการเกี่ยวกับอาหารสำหรับทารกและเด็กเล็ก พ.ศ. ....</a:t>
                      </a:r>
                      <a:endParaRPr lang="en-US" sz="1500" b="1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ไม่เกิน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๑๒๐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วัน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๑.๘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ร่างประกาศกระทรวงสาธารณสุข เรื่อง หลักเกณฑ์ วิธีการ และเงื่อนไขในการบริจาคอาหารสำหรับทารกและเด็กเล็ก ที่มีวัตถุประสงค์พิเศษเพื่อใช้สำหรับผู้ป่วยเฉพาะโรคหรือผู้มีความผิดปกติของร่างกายแก่หน่วยบริการสาธารณสุขหรือบุคลากรด้านสาธารณสุข พ.ศ. ....</a:t>
                      </a:r>
                      <a:endParaRPr lang="en-US" sz="1500" b="1" dirty="0" smtClean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 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ไม่เกิน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๑๒๐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วัน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๑.๙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spc="-1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ร่างประกาศกระทรวงสาธารณสุข เรื่อง บัตรประจำตัวเจ้าพนักงานเจ้าหน้าที่</a:t>
                      </a:r>
                      <a:endParaRPr lang="en-US" sz="1500" b="1" dirty="0" smtClean="0">
                        <a:latin typeface="Angsana New" pitchFamily="18" charset="-34"/>
                        <a:ea typeface="Cordia New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</a:t>
                      </a:r>
                      <a:r>
                        <a:rPr lang="en-US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Angsana New" pitchFamily="18" charset="-34"/>
                          <a:cs typeface="Angsana New" pitchFamily="18" charset="-34"/>
                        </a:rPr>
                        <a:t>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ไม่เกิน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๑๒๐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วัน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๑.๑๐</a:t>
                      </a:r>
                      <a:endParaRPr lang="th-TH" sz="1500" b="1" dirty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thaiDist"/>
                      <a:r>
                        <a:rPr lang="th-TH" sz="1500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ร่างประกาศกระทรวงสาธารณสุข เรื่อง หลักเกณฑ์ วิธีการ และเงื่อนไขในการทำลายหรือปฏิบัติอื่นใดเกี่ยวกับเอกสาร สื่อโฆษณาหรือสิ่งอื่นใดที่พนักงานเจ้าหน้าที่ยึดหรืออายัด พ.ศ. ....</a:t>
                      </a:r>
                      <a:endParaRPr lang="en-US" sz="1500" b="1" dirty="0"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thaiDi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dirty="0" smtClean="0">
                          <a:latin typeface="Angsana New" pitchFamily="18" charset="-34"/>
                          <a:cs typeface="Angsana New" pitchFamily="18" charset="-34"/>
                        </a:rPr>
                        <a:t>อยู่ระหว่างยกร่างประกาศฯ</a:t>
                      </a:r>
                      <a:endParaRPr lang="th-TH" sz="1500" b="1" dirty="0" smtClean="0">
                        <a:latin typeface="Angsana New" pitchFamily="18" charset="-34"/>
                        <a:cs typeface="Angsana New" pitchFamily="18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        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     ไม่เกิน </a:t>
                      </a:r>
                      <a:r>
                        <a:rPr lang="th-TH" sz="1500" b="1" kern="1200" dirty="0" smtClean="0">
                          <a:latin typeface="Angsana New" pitchFamily="18" charset="-34"/>
                          <a:cs typeface="Angsana New" pitchFamily="18" charset="-34"/>
                        </a:rPr>
                        <a:t>๑๒๐ </a:t>
                      </a:r>
                      <a:r>
                        <a:rPr lang="th-TH" sz="1500" b="1" dirty="0" smtClean="0">
                          <a:latin typeface="Angsana New" pitchFamily="18" charset="-34"/>
                          <a:cs typeface="Angsana New" pitchFamily="18" charset="-34"/>
                        </a:rPr>
                        <a:t>วัน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ชื่อเรื่อง 1"/>
          <p:cNvSpPr txBox="1">
            <a:spLocks/>
          </p:cNvSpPr>
          <p:nvPr/>
        </p:nvSpPr>
        <p:spPr bwMode="auto">
          <a:xfrm>
            <a:off x="457200" y="228600"/>
            <a:ext cx="8229600" cy="75712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 eaLnBrk="0" hangingPunct="0">
              <a:defRPr/>
            </a:pPr>
            <a:r>
              <a:rPr lang="th-TH" sz="2500" b="1" dirty="0">
                <a:latin typeface="TH SarabunIT๙" pitchFamily="34" charset="-34"/>
                <a:ea typeface="+mj-ea"/>
                <a:cs typeface="+mj-cs"/>
              </a:rPr>
              <a:t>ความก้าวหน้าการเสนอกฎหมาย ตาม ร่าง พ.ร.บ. ควบคุมส่งเสริมการตลาดอาหารสำหรับทารกและเด็ก</a:t>
            </a:r>
            <a:r>
              <a:rPr lang="th-TH" sz="2500" b="1" dirty="0" smtClean="0">
                <a:latin typeface="TH SarabunIT๙" pitchFamily="34" charset="-34"/>
                <a:ea typeface="+mj-ea"/>
                <a:cs typeface="+mj-cs"/>
              </a:rPr>
              <a:t>เล็ก พ.ศ. .... (ต่อ)</a:t>
            </a:r>
            <a:endParaRPr lang="th-TH" sz="2500" dirty="0">
              <a:latin typeface="TH SarabunIT๙" pitchFamily="34" charset="-34"/>
              <a:ea typeface="+mj-ea"/>
              <a:cs typeface="+mj-cs"/>
            </a:endParaRPr>
          </a:p>
        </p:txBody>
      </p:sp>
      <p:sp>
        <p:nvSpPr>
          <p:cNvPr id="11" name="หน้ายิ้ม 10"/>
          <p:cNvSpPr/>
          <p:nvPr/>
        </p:nvSpPr>
        <p:spPr>
          <a:xfrm>
            <a:off x="6705600" y="4648200"/>
            <a:ext cx="457200" cy="30785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หน้ายิ้ม 11"/>
          <p:cNvSpPr/>
          <p:nvPr/>
        </p:nvSpPr>
        <p:spPr>
          <a:xfrm>
            <a:off x="6705600" y="3886200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หน้ายิ้ม 12"/>
          <p:cNvSpPr/>
          <p:nvPr/>
        </p:nvSpPr>
        <p:spPr>
          <a:xfrm>
            <a:off x="6705600" y="2819400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หน้ายิ้ม 13"/>
          <p:cNvSpPr/>
          <p:nvPr/>
        </p:nvSpPr>
        <p:spPr>
          <a:xfrm>
            <a:off x="6705600" y="1905000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หน้ายิ้ม 14"/>
          <p:cNvSpPr/>
          <p:nvPr/>
        </p:nvSpPr>
        <p:spPr>
          <a:xfrm>
            <a:off x="6705600" y="5257800"/>
            <a:ext cx="457200" cy="304800"/>
          </a:xfrm>
          <a:prstGeom prst="smileyFace">
            <a:avLst>
              <a:gd name="adj" fmla="val 55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8971</TotalTime>
  <Words>2881</Words>
  <Application>Microsoft Office PowerPoint</Application>
  <PresentationFormat>นำเสนอทางหน้าจอ (4:3)</PresentationFormat>
  <Paragraphs>360</Paragraphs>
  <Slides>16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16</vt:i4>
      </vt:variant>
    </vt:vector>
  </HeadingPairs>
  <TitlesOfParts>
    <vt:vector size="17" baseType="lpstr">
      <vt:lpstr>ชุดรูปแบบของ Office</vt:lpstr>
      <vt:lpstr>ความก้าวหน้าการพัฒนากฎหมาย ที่อยู่ในความรับผิดชอบของกรมอนามัย</vt:lpstr>
      <vt:lpstr>การพัฒนากฎหมาย</vt:lpstr>
      <vt:lpstr>กฎหมายในความรับผิดชอบของกรมอนามัย</vt:lpstr>
      <vt:lpstr>งานนำเสนอ PowerPoint</vt:lpstr>
      <vt:lpstr>  ความก้าวหน้าการเสนอกฎหมาย ตาม ร่าง พ.ร.บ.การสาธารณสุข (ฉบับที่..) พ.ศ. ....  </vt:lpstr>
      <vt:lpstr> ความก้าวหน้าการเสนอกฎหมาย ตาม พ.ร.บ.การป้องกันและแก้ไขปัญหาการตั้งครรภ์ในวัยรุ่น  พ.ศ. ๒๕๕๙ </vt:lpstr>
      <vt:lpstr>งานนำเสนอ PowerPoint</vt:lpstr>
      <vt:lpstr>งานนำเสนอ PowerPoint</vt:lpstr>
      <vt:lpstr>งานนำเสนอ PowerPoint</vt:lpstr>
      <vt:lpstr>      </vt:lpstr>
      <vt:lpstr>งานนำเสนอ PowerPoint</vt:lpstr>
      <vt:lpstr> แผนการพิจารณาทบทวนเพื่อแก้ไขเพิ่มเติมอนุบัญญัติตามพ.ร.บ.การสาธารณสุข (ต่อ)        </vt:lpstr>
      <vt:lpstr>   แผนการพิจารณาทบทวนเพื่อแก้ไขเพิ่มเติมอนุบัญญัติตามพ.ร.บ.การสาธารณสุข (ต่อ)   </vt:lpstr>
      <vt:lpstr>งานนำเสนอ PowerPoint</vt:lpstr>
      <vt:lpstr>งานนำเสนอ PowerPoint</vt:lpstr>
      <vt:lpstr>งานนำเสนอ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DOH_1XLEJ</cp:lastModifiedBy>
  <cp:revision>384</cp:revision>
  <dcterms:created xsi:type="dcterms:W3CDTF">2013-08-21T19:17:07Z</dcterms:created>
  <dcterms:modified xsi:type="dcterms:W3CDTF">2016-12-26T06:26:30Z</dcterms:modified>
</cp:coreProperties>
</file>