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0" r:id="rId3"/>
    <p:sldId id="341" r:id="rId4"/>
    <p:sldId id="323" r:id="rId5"/>
    <p:sldId id="329" r:id="rId6"/>
    <p:sldId id="332" r:id="rId7"/>
    <p:sldId id="333" r:id="rId8"/>
    <p:sldId id="334" r:id="rId9"/>
    <p:sldId id="338" r:id="rId10"/>
    <p:sldId id="337" r:id="rId11"/>
    <p:sldId id="339" r:id="rId12"/>
    <p:sldId id="342" r:id="rId13"/>
    <p:sldId id="343" r:id="rId14"/>
    <p:sldId id="328" r:id="rId1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1F8"/>
    <a:srgbClr val="6BA42C"/>
    <a:srgbClr val="5032BE"/>
    <a:srgbClr val="3037C0"/>
    <a:srgbClr val="436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16B5FA0-AD09-407E-AAB0-9856ED6D7635}" type="datetimeFigureOut">
              <a:rPr lang="th-TH"/>
              <a:pPr>
                <a:defRPr/>
              </a:pPr>
              <a:t>15/07/59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6C7296B-751A-40EF-BA8B-F033E8BDD45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8144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EFD52F-D9F5-4522-9EAE-9208E6ACD0E9}" type="datetimeFigureOut">
              <a:rPr lang="th-TH"/>
              <a:pPr>
                <a:defRPr/>
              </a:pPr>
              <a:t>15/07/59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F537DA-B5B7-46DD-82E9-1F1B0DF026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0150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6C98A-50C6-4016-B025-144ED1203F80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h-TH" smtClean="0"/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สถาบันพัฒนาและรับรองคุณภาพโรงพยาบาล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mtClean="0"/>
              <a:t>Q09: CQI Steps</a:t>
            </a: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82675" y="866775"/>
            <a:ext cx="4641850" cy="3482975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4400"/>
            <a:ext cx="4991100" cy="4184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869" tIns="43868" rIns="90869" bIns="43868" numCol="1" anchor="t" anchorCtr="0" compatLnSpc="1">
            <a:prstTxWarp prst="textNoShape">
              <a:avLst/>
            </a:prstTxWarp>
          </a:bodyPr>
          <a:lstStyle/>
          <a:p>
            <a:pPr indent="228600" eaLnBrk="1" hangingPunct="1">
              <a:spcBef>
                <a:spcPct val="0"/>
              </a:spcBef>
            </a:pPr>
            <a:endParaRPr lang="th-TH" sz="1600" smtClean="0">
              <a:latin typeface="CordiaUPC" pitchFamily="34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480" y="4120595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825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6BA42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82CBB-58C6-4B53-BE82-32B637D68E7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3DB0-2FD1-4E92-8FEB-F3BC7D4A8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37EAF-9515-40CA-8E8C-A7C24674673E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AF322-6F1E-47C0-B77C-FCA10E3D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9BF9-C2E5-4F40-B6EF-D0636351C07C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F8C9C-0723-45B5-953B-F0AFD451A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19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6DDED-F253-4839-B48F-804A9B58CDD9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B4900-1E84-44E9-86CC-496455BA4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3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E4A0-846F-4E7A-ACD9-060E3BC78F2F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59B2-1434-48CC-A81A-70B5C03E8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80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1443836"/>
            <a:ext cx="6710784" cy="4275740"/>
          </a:xfrm>
        </p:spPr>
        <p:txBody>
          <a:bodyPr/>
          <a:lstStyle>
            <a:lvl1pPr>
              <a:defRPr sz="2800">
                <a:solidFill>
                  <a:srgbClr val="6BA42C"/>
                </a:solidFill>
              </a:defRPr>
            </a:lvl1pPr>
            <a:lvl2pPr>
              <a:defRPr>
                <a:solidFill>
                  <a:srgbClr val="6BA42C"/>
                </a:solidFill>
              </a:defRPr>
            </a:lvl2pPr>
            <a:lvl3pPr>
              <a:defRPr>
                <a:solidFill>
                  <a:srgbClr val="6BA42C"/>
                </a:solidFill>
              </a:defRPr>
            </a:lvl3pPr>
            <a:lvl4pPr>
              <a:defRPr>
                <a:solidFill>
                  <a:srgbClr val="6BA42C"/>
                </a:solidFill>
              </a:defRPr>
            </a:lvl4pPr>
            <a:lvl5pPr>
              <a:defRPr>
                <a:solidFill>
                  <a:srgbClr val="6BA42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3526-0C1C-494F-AA24-56F320716DA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E1EC-13C0-496F-845D-C3A25A6EC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2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042C5-D3AF-4934-8653-67F24F79A57A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80134-0669-4FA0-9D42-806434536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D653-05DE-4BBF-8297-D96BCB8FD628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3B37-F56E-4336-AD8B-760DF704C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6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BA42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rgbClr val="6BA42C"/>
                </a:solidFill>
              </a:defRPr>
            </a:lvl1pPr>
            <a:lvl2pPr>
              <a:defRPr sz="2000">
                <a:solidFill>
                  <a:srgbClr val="6BA42C"/>
                </a:solidFill>
              </a:defRPr>
            </a:lvl2pPr>
            <a:lvl3pPr>
              <a:defRPr sz="1800">
                <a:solidFill>
                  <a:srgbClr val="6BA42C"/>
                </a:solidFill>
              </a:defRPr>
            </a:lvl3pPr>
            <a:lvl4pPr>
              <a:defRPr sz="1600">
                <a:solidFill>
                  <a:srgbClr val="6BA42C"/>
                </a:solidFill>
              </a:defRPr>
            </a:lvl4pPr>
            <a:lvl5pPr>
              <a:defRPr sz="1600">
                <a:solidFill>
                  <a:srgbClr val="6BA42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3C09-030F-4844-BC1D-870C81E0188D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BBFBC-E80F-4C19-992E-DE1EECA93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2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C0B33-FF0C-46CD-9BB1-C444A1E1DF0D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1C3F-805F-419C-AD60-4B696390B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C0315-1353-4E21-9D2C-97FAB5B76FB3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1634-9B1C-4A20-85E2-F8CD91565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5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7F3E-52AE-400B-9710-E3255AF55B4A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AEF4-C58E-49BC-94C2-B85325887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7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3D9B90-341D-4ACB-895A-FA0FF38CF734}" type="datetimeFigureOut">
              <a:rPr lang="en-US"/>
              <a:pPr>
                <a:defRPr/>
              </a:pPr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10EC5B-A0F8-4E76-8751-C9D5EB582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akuna.k@anamai.mail.go.th%20&#3616;&#3634;&#3618;&#3651;&#3609;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url=http://www.pprep.ac.th/data04.html&amp;rct=j&amp;frm=1&amp;q=&amp;esrc=s&amp;sa=U&amp;ei=yNiIVYbCApaeugSovLaABw&amp;ved=0CDkQ9QEwEg&amp;usg=AFQjCNGJEWUqP9uM3ebHvGhT9w_Q_Q4a8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url=http://www.pprep.ac.th/data04.html&amp;rct=j&amp;frm=1&amp;q=&amp;esrc=s&amp;sa=U&amp;ei=yNiIVYbCApaeugSovLaABw&amp;ved=0CDkQ9QEwEg&amp;usg=AFQjCNGJEWUqP9uM3ebHvGhT9w_Q_Q4a8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url=http://www.pprep.ac.th/data04.html&amp;rct=j&amp;frm=1&amp;q=&amp;esrc=s&amp;sa=U&amp;ei=yNiIVYbCApaeugSovLaABw&amp;ved=0CDkQ9QEwEg&amp;usg=AFQjCNGJEWUqP9uM3ebHvGhT9w_Q_Q4a8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7932738" cy="2438400"/>
          </a:xfrm>
        </p:spPr>
        <p:txBody>
          <a:bodyPr/>
          <a:lstStyle/>
          <a:p>
            <a:pPr eaLnBrk="1" hangingPunct="1">
              <a:defRPr/>
            </a:pPr>
            <a:r>
              <a:rPr lang="th-TH" sz="4400" b="1" dirty="0" smtClean="0">
                <a:solidFill>
                  <a:srgbClr val="3037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การพัฒนากฎหมาย</a:t>
            </a:r>
            <a:br>
              <a:rPr lang="th-TH" sz="4400" b="1" dirty="0" smtClean="0">
                <a:solidFill>
                  <a:srgbClr val="3037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 smtClean="0">
                <a:solidFill>
                  <a:srgbClr val="3037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ที่อยู่ในความรับผิดชอบของกรมอนามัย</a:t>
            </a:r>
            <a:endParaRPr lang="en-US" sz="3200" b="1" dirty="0" smtClean="0">
              <a:solidFill>
                <a:srgbClr val="3037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976438" y="6245225"/>
            <a:ext cx="6858000" cy="612775"/>
          </a:xfrm>
        </p:spPr>
        <p:txBody>
          <a:bodyPr/>
          <a:lstStyle/>
          <a:p>
            <a:pPr eaLnBrk="1" hangingPunct="1"/>
            <a:r>
              <a:rPr lang="th-TH" sz="2400" b="1" smtClean="0">
                <a:solidFill>
                  <a:srgbClr val="43661C"/>
                </a:solidFill>
                <a:latin typeface="TH SarabunPSK" pitchFamily="34" charset="-34"/>
                <a:cs typeface="TH SarabunPSK" pitchFamily="34" charset="-34"/>
              </a:rPr>
              <a:t>ศูนย์บริหารกฎหมายสาธารณสุข กรมอนามัย กระทรวงสาธารณสุข</a:t>
            </a:r>
            <a:endParaRPr lang="en-US" sz="2400" b="1" smtClean="0">
              <a:solidFill>
                <a:srgbClr val="43661C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524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กำหนดการนำเสนอข้อมูลการพัฒนากฎหมายของทุกกรม</a:t>
            </a:r>
            <a:b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ในที่ประชุมคณะพัฒนากฎหมายของกระทรวงสาธารณสุข ครั้งต่อไป</a:t>
            </a:r>
            <a:b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ในวันที่ 31 พฤษภาคม 2559</a:t>
            </a:r>
            <a:endParaRPr lang="th-TH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267" name="ตัวยึดเนื้อหา 2"/>
          <p:cNvSpPr>
            <a:spLocks noGrp="1"/>
          </p:cNvSpPr>
          <p:nvPr>
            <p:ph idx="1"/>
          </p:nvPr>
        </p:nvSpPr>
        <p:spPr>
          <a:xfrm>
            <a:off x="762000" y="2667000"/>
            <a:ext cx="8229600" cy="2895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h-TH" b="1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               ขอให้ส่งข้อมูลให้ศูนย์บริหารกฎหมายสาธารณสุข</a:t>
            </a:r>
          </a:p>
          <a:p>
            <a:pPr>
              <a:buFont typeface="Arial" charset="0"/>
              <a:buNone/>
            </a:pPr>
            <a:r>
              <a:rPr lang="th-TH" b="1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  เพื่อรวบรวมส่งให้กลุ่มกฎหมาย สำนักงานปลัดกระทรวงสาธารณสุข </a:t>
            </a:r>
          </a:p>
          <a:p>
            <a:pPr algn="ctr">
              <a:buFont typeface="Arial" charset="0"/>
              <a:buNone/>
            </a:pPr>
            <a:r>
              <a:rPr lang="th-TH" b="1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โดยส่งทาง </a:t>
            </a:r>
            <a:r>
              <a:rPr lang="en-US" b="1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E-mail :  sakuna.k@anamai.mail.go.th</a:t>
            </a:r>
            <a:r>
              <a:rPr lang="en-US" b="1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  <a:hlinkClick r:id="rId2"/>
              </a:rPr>
              <a:t> </a:t>
            </a:r>
            <a:endParaRPr lang="th-TH" b="1" smtClean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buFont typeface="Arial" charset="0"/>
              <a:buNone/>
            </a:pPr>
            <a:r>
              <a:rPr lang="th-TH" b="1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ภายในวันที่ 19 มิถุนายน 2559 </a:t>
            </a:r>
            <a:endParaRPr lang="en-US" b="1" smtClean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endParaRPr lang="th-TH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ขอให้ผู้บริหารกรมอนามัยพิจารณาจัดลำดับความสำคัญเร่งด่วน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การเสนอกฎหมายที่อยู่ในความรับผิดชอบของกรมอนามัย </a:t>
            </a:r>
          </a:p>
          <a:p>
            <a:pPr>
              <a:buFont typeface="Arial" pitchFamily="34" charset="0"/>
              <a:buNone/>
              <a:defRPr/>
            </a:pP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จำนวน 2 ฉบับ</a:t>
            </a:r>
          </a:p>
          <a:p>
            <a:pPr marL="514350" indent="-514350">
              <a:buFont typeface="Arial" pitchFamily="34" charset="0"/>
              <a:buAutoNum type="arabicParenBoth"/>
              <a:defRPr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ร่าง พ.ร.บ. การสาธารณสุข(ฉบับที่..) พ.ศ. ....</a:t>
            </a:r>
          </a:p>
          <a:p>
            <a:pPr marL="514350" indent="-514350">
              <a:buFont typeface="Arial" pitchFamily="34" charset="0"/>
              <a:buAutoNum type="arabicParenBoth"/>
              <a:defRPr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ร่าง พ.ร.บ.ควบคุมส่งเสริมการตลาดอาหารสำหรับทารกและเด็กเล็กและผลิตภัณฑ์ที่เกี่ยวข้อง พ.ศ. .... </a:t>
            </a:r>
          </a:p>
          <a:p>
            <a:pPr marL="514350" indent="-514350"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ซึ่งขณะนี้กฎหมายทั้ง 2 ฉบับ อยู่ในขั้นตอนการตรวจพิจารณาของ</a:t>
            </a:r>
          </a:p>
          <a:p>
            <a:pPr marL="514350" indent="-514350">
              <a:buFont typeface="Arial" pitchFamily="34" charset="0"/>
              <a:buNone/>
              <a:defRPr/>
            </a:pPr>
            <a:r>
              <a:rPr lang="th-TH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                        สำนักงานคณะกรรมการกฤษฎีกา</a:t>
            </a:r>
            <a:endParaRPr lang="en-US" b="1" dirty="0" smtClean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pitchFamily="34" charset="0"/>
              <a:buNone/>
              <a:defRPr/>
            </a:pP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ข้อเสนอเพื่อพิจารณาเร่งด่วน ดังนี้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h-TH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endParaRPr lang="th-TH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3001963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รายงานความก้าวหน้าการเสนอกฎหมาย</a:t>
            </a:r>
            <a:b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ที่อยู่ในความรับผิดชอบของ</a:t>
            </a:r>
            <a:b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ศูนย์บริหารกฎหมายสาธารณสุข</a:t>
            </a:r>
            <a:b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</a:b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ณ วันที่ 24 พ.ค. 2559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h-TH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</a:t>
            </a:r>
            <a:endParaRPr lang="th-TH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ความก้าวหน้าการเสนอร่างพ.ร.บ.การสาธารณสุขและร่างกฎกระทรวงพ.ร.บ.การสาธารณสุข พ.ศ. 2535</a:t>
            </a:r>
            <a:endParaRPr lang="th-TH" dirty="0"/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762000" y="1600200"/>
          <a:ext cx="7772400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39"/>
                <a:gridCol w="6557961"/>
              </a:tblGrid>
              <a:tr h="365810"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ลำดับที่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ชื่อกฎหมาย</a:t>
                      </a:r>
                      <a:endParaRPr lang="th-TH" sz="1800" b="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</a:tr>
              <a:tr h="54492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1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ร่างพระราชบัญญัติการ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สาธารณสุข</a:t>
                      </a:r>
                      <a:r>
                        <a:rPr lang="en-US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 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(</a:t>
                      </a: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ฉบับที่..) 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817382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2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ร่างกฎกระทรวงกำหนดค่าธรรมเนียมการออกใบอนุญาต หนังสือรับรองการแจ้ง และการให้บริการเกี่ยวกับสิ่งปฏิกูล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หรือมูล</a:t>
                      </a: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ฝอย 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736025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สุขลักษณะการ</a:t>
                      </a: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จัดการสิ่งปฏิกูล 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41708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ร่างกฎกระทรวงสุขลักษณะการจัดการมูลฝอยทั่วไป 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736025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ร่างกฎกระทรวงควบคุมสถานประกอบกิจการที่เป็นอันตรายต่อสุขภาพ 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54492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6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ร่างกฎกระทรวงว่าด้วยสุขลักษณะของสถานที่จำหน่าย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อาหาร </a:t>
                      </a: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พ.ศ. ....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  <a:tr h="727338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H SarabunIT๙" pitchFamily="34" charset="-34"/>
                          <a:cs typeface="TH SarabunIT๙" pitchFamily="34" charset="-34"/>
                        </a:rPr>
                        <a:t>7</a:t>
                      </a:r>
                      <a:endParaRPr lang="th-TH" sz="18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1800" b="1" dirty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ร่างกฎกระทรวงสุขลักษณะการจัดการมูลฝอยที่เป็นพิษหรืออันตรายจากชุมชน พ.ศ. </a:t>
                      </a:r>
                      <a:r>
                        <a:rPr lang="th-TH" sz="1800" b="1" dirty="0" smtClean="0">
                          <a:latin typeface="TH SarabunIT๙" pitchFamily="34" charset="-34"/>
                          <a:ea typeface="Calibri"/>
                          <a:cs typeface="TH SarabunIT๙" pitchFamily="34" charset="-34"/>
                        </a:rPr>
                        <a:t>.... </a:t>
                      </a:r>
                      <a:endParaRPr lang="en-US" sz="1800" b="1" dirty="0">
                        <a:latin typeface="TH SarabunIT๙" pitchFamily="34" charset="-34"/>
                        <a:ea typeface="Calibri"/>
                        <a:cs typeface="TH SarabunIT๙" pitchFamily="34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1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Thank You</a:t>
            </a:r>
            <a:endParaRPr lang="th-TH" sz="1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5363" name="Picture 2" descr="https://encrypted-tbn1.gstatic.com/images?q=tbn:ANd9GcQzw7NnLvuz89OmRTEK86CYIg3xUKjkCucShg11ZS3n9wyX2EbNh8t4r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91000"/>
            <a:ext cx="203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 descr="https://encrypted-tbn1.gstatic.com/images?q=tbn:ANd9GcQzw7NnLvuz89OmRTEK86CYIg3xUKjkCucShg11ZS3n9wyX2EbNh8t4r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91000"/>
            <a:ext cx="1981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763588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/>
          <a:lstStyle/>
          <a:p>
            <a:pPr algn="ctr" eaLnBrk="1" hangingPunct="1"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กฎหมายในความรับผิดชอบของกรมอนามัย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1148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th-TH" b="1" dirty="0" smtClean="0"/>
          </a:p>
          <a:p>
            <a:pPr>
              <a:buFont typeface="Arial" pitchFamily="34" charset="0"/>
              <a:buNone/>
              <a:defRPr/>
            </a:pPr>
            <a:endParaRPr lang="th-TH" b="1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3076" name="Picture 2" descr="https://encrypted-tbn1.gstatic.com/images?q=tbn:ANd9GcQzw7NnLvuz89OmRTEK86CYIg3xUKjkCucShg11ZS3n9wyX2EbNh8t4r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600700"/>
            <a:ext cx="11144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มุมมน 6"/>
          <p:cNvSpPr/>
          <p:nvPr/>
        </p:nvSpPr>
        <p:spPr>
          <a:xfrm>
            <a:off x="2286000" y="1295400"/>
            <a:ext cx="518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/>
              <a:t>กฎหมายที่อยู่ในความรับผิดชอบของกรมอนามัย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52400" y="2514600"/>
            <a:ext cx="1676400" cy="914400"/>
          </a:xfrm>
          <a:prstGeom prst="roundRect">
            <a:avLst/>
          </a:prstGeom>
          <a:solidFill>
            <a:srgbClr val="F7C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1. </a:t>
            </a: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พ.ร.บ. การสาธารณสุข พ.ศ. 2535 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รมว.สธ.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รักษาการ)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defRPr/>
            </a:pPr>
            <a:endParaRPr lang="th-TH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1981200" y="2514600"/>
            <a:ext cx="2133600" cy="167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2. พ.ร.บ. รักษาความสะอาดและความเป็นระเบียบเรียบร้อยของบ้านเมือง พ.ศ. 2535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(รมว.มท.รักษาการ/รมว. 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สธ.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รักษาการร่วม) *</a:t>
            </a: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267200" y="2514600"/>
            <a:ext cx="1981200" cy="1371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3. พ.ร.บ. สุสาน</a:t>
            </a:r>
            <a:r>
              <a:rPr lang="th-TH" sz="1600" b="1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และฌาปณ</a:t>
            </a: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สถาน พ.ศ. 2528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(รมว.มท.รักษาการ/รมว. 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สธ.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รักษาการร่วม)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6400800" y="2514600"/>
            <a:ext cx="2133600" cy="1981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4. พ.ร.บ.การป้องกันและแก้ไขปัญหาการตั้งครรภ์ในวัยรุ่น พ.ศ. 2559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รมว.สธ.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รักษาการ/รมว.มท., 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รมว.ศษ.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,</a:t>
            </a:r>
            <a:r>
              <a:rPr lang="th-TH" sz="1600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รมว.พ</a:t>
            </a:r>
            <a:r>
              <a:rPr lang="th-TH" sz="1600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ม., รมว.รง., รักษาการร่วม)</a:t>
            </a:r>
            <a:endParaRPr lang="en-US" sz="16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352800" y="4648200"/>
            <a:ext cx="2895600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4. ร่าง พ.ร.บ. ควบคุมส่งเสริมการตลาดอาหารสำหรับทารกและเด็กเล็กและผลิตภัณฑ์ที่เกี่ยวข้อง พ.ศ. ....</a:t>
            </a:r>
            <a:endParaRPr lang="en-US" sz="1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762000" y="20574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5400000">
            <a:off x="6096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rot="5400000">
            <a:off x="28956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5400000">
            <a:off x="50292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5400000">
            <a:off x="71628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 rot="5400000">
            <a:off x="7315201" y="3581400"/>
            <a:ext cx="3048000" cy="317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rot="10800000">
            <a:off x="6248400" y="5105400"/>
            <a:ext cx="25908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763588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/>
          <a:lstStyle/>
          <a:p>
            <a:pPr algn="ctr" eaLnBrk="1" hangingPunct="1"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การพัฒนากฎหมาย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5720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 smtClean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th-TH" b="1" dirty="0" smtClean="0"/>
          </a:p>
          <a:p>
            <a:pPr>
              <a:buFont typeface="Arial" pitchFamily="34" charset="0"/>
              <a:buNone/>
              <a:defRPr/>
            </a:pPr>
            <a:endParaRPr lang="th-TH" b="1" dirty="0" smtClean="0"/>
          </a:p>
          <a:p>
            <a:pPr eaLnBrk="1" hangingPunct="1">
              <a:spcBef>
                <a:spcPts val="0"/>
              </a:spcBef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4100" name="Picture 2" descr="https://encrypted-tbn1.gstatic.com/images?q=tbn:ANd9GcQzw7NnLvuz89OmRTEK86CYIg3xUKjkCucShg11ZS3n9wyX2EbNh8t4r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600700"/>
            <a:ext cx="11144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สี่เหลี่ยมมุมมน 7"/>
          <p:cNvSpPr/>
          <p:nvPr/>
        </p:nvSpPr>
        <p:spPr>
          <a:xfrm>
            <a:off x="609600" y="2819400"/>
            <a:ext cx="2438400" cy="1219200"/>
          </a:xfrm>
          <a:prstGeom prst="roundRect">
            <a:avLst/>
          </a:prstGeom>
          <a:solidFill>
            <a:srgbClr val="F7C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การพัฒนากฎหมาย</a:t>
            </a:r>
            <a:endParaRPr lang="en-US" sz="3200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>
              <a:defRPr/>
            </a:pPr>
            <a:endParaRPr lang="th-TH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3657600" y="1600200"/>
            <a:ext cx="5029200" cy="1828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th-TH" sz="36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การออกกฎหมาย</a:t>
            </a:r>
          </a:p>
          <a:p>
            <a:pPr marL="342900" indent="-342900">
              <a:defRPr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คณะรัฐมนตรีได้มีมติเมื่อวันที่ 5 มกราคม 2559</a:t>
            </a:r>
          </a:p>
          <a:p>
            <a:pPr marL="342900" indent="-342900">
              <a:defRPr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เร่งรัดทุกหน่วยงานในการเสนอร่างกฎหมาย</a:t>
            </a:r>
          </a:p>
          <a:p>
            <a:pPr marL="342900" indent="-342900">
              <a:defRPr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ที่อยู่ในความรับผิดชอบ </a:t>
            </a:r>
          </a:p>
          <a:p>
            <a:pPr marL="342900" indent="-342900">
              <a:defRPr/>
            </a:pP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505200" y="3733800"/>
            <a:ext cx="5181600" cy="1524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3200" b="1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2. การทบทวนความเหมาะสมของกฎหมาย</a:t>
            </a:r>
          </a:p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th-TH" sz="2400" b="1" dirty="0" err="1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พ.ร.ฎ.</a:t>
            </a: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การทบทวนความเหมาะสมของกฎหมาย </a:t>
            </a:r>
          </a:p>
          <a:p>
            <a:pPr>
              <a:defRPr/>
            </a:pPr>
            <a:r>
              <a:rPr lang="th-TH" sz="2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พ.ศ. 2558)</a:t>
            </a:r>
          </a:p>
          <a:p>
            <a:pPr>
              <a:defRPr/>
            </a:pPr>
            <a:endParaRPr lang="en-US" sz="2400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cxnSp>
        <p:nvCxnSpPr>
          <p:cNvPr id="20" name="ลูกศรเชื่อมต่อแบบตรง 19"/>
          <p:cNvCxnSpPr/>
          <p:nvPr/>
        </p:nvCxnSpPr>
        <p:spPr>
          <a:xfrm flipV="1">
            <a:off x="3048000" y="2514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rot="16200000" flipH="1">
            <a:off x="2971800" y="3657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374650"/>
            <a:ext cx="8215312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ความเป็นมา(ต่อ)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sz="4000" b="1" smtClean="0">
                <a:solidFill>
                  <a:srgbClr val="43661C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-</a:t>
            </a:r>
            <a:r>
              <a:rPr lang="th-TH" sz="36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กระทรวงสาธารสุข </a:t>
            </a:r>
            <a:r>
              <a:rPr lang="th-TH" sz="36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จึงได้มีคำสั่งแต่งตั้ง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sz="36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“คณะกรรมการพัฒนากฎหมายของกระทรวงสาธารณสุข”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โดยรองปลัดกระทรวงสาธารณสุข (นายวิศิษฎ์ ตั้งนภากร) เป็นประธาน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- เร่งรัดผลักดันกฎหมาย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- กำกับ ติดตาม เร่งรัดส่วนราชการในสังกัดจัดทำและดำเนินการพัฒนากฎหมาย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ที่อยู่ในความรับผิดชอบให้แล้วเสร็จภายในระยะเวลาที่กำหนด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- ดำเนินการตาม พ.ร.ฎ. การทบทวนความเหมาะสมของกฎหมาย พ.ศ. 2558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- ดำเนินการอื่นๆ ตามมติคณะรัฐมนตรี หรือตามนโยบายกระทรวง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  สาธารณสุขกำหนดให้เป็นหน้าที่ของคณะกรรมการฯ             </a:t>
            </a:r>
            <a:endParaRPr lang="th-TH" b="1" u="sng" smtClean="0">
              <a:solidFill>
                <a:srgbClr val="43661C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ลูกศรขวา 6"/>
          <p:cNvSpPr/>
          <p:nvPr/>
        </p:nvSpPr>
        <p:spPr>
          <a:xfrm>
            <a:off x="609600" y="17526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กระทรวงสาธารณสุข </a:t>
            </a:r>
            <a:r>
              <a:rPr lang="th-TH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ขอเชิญรองอธิบดีทุกกรมและรองเลขาธิการคณะกรรมการอาหารและยาที่รับผิดชอบงานด้านกฎหมาย</a:t>
            </a:r>
          </a:p>
          <a:p>
            <a:pPr algn="ctr">
              <a:buFont typeface="Arial" charset="0"/>
              <a:buNone/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“เข้าร่วมการประชุมเพื่อปรึกษาหารือ</a:t>
            </a:r>
          </a:p>
          <a:p>
            <a:pPr algn="ctr">
              <a:buFont typeface="Arial" charset="0"/>
              <a:buNone/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เกี่ยวกับการบังคับใช้และการบูรณาการของกฎหมาย”        </a:t>
            </a:r>
          </a:p>
          <a:p>
            <a:pPr algn="ctr">
              <a:buFont typeface="Arial" charset="0"/>
              <a:buNone/>
            </a:pPr>
            <a:r>
              <a:rPr lang="th-TH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ในวันพฤหัสบดีที่ 19 พฤษภาคม ๒๕๕9 เวลา 09.30-14.00 น</a:t>
            </a:r>
          </a:p>
          <a:p>
            <a:pPr algn="ctr"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นายวิศิษฎ์ ตั้งนภากร รองปลัดกระทรวงสาธารณสุข เป็นประธานการประชุม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ความเป็นมา(ต่อ)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th-TH" sz="32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ประธานการประชุมแจ้งว่า </a:t>
            </a:r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ปลัดกระทรวงสาธารณสุขได้มอบหมายให้</a:t>
            </a:r>
          </a:p>
          <a:p>
            <a:pPr>
              <a:buFont typeface="Arial" charset="0"/>
              <a:buNone/>
            </a:pPr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ทุกหน่วยงานดำเนินการ ดังนี้</a:t>
            </a:r>
          </a:p>
          <a:p>
            <a:pPr>
              <a:buFont typeface="Arial" charset="0"/>
              <a:buNone/>
            </a:pPr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(1) ให้แต่ละกรมตรวจสอบและจัดลำดับความสำคัญเร่งด่วนของการเสนอกฎหมายที่อยู่ในความรับผิดชอบให้ชัดเจน ทั้งกฎหมายระดับพระราชบัญญัติและอนุบัญญัติ</a:t>
            </a:r>
            <a:endParaRPr lang="en-US" sz="3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(2) จัดทำแนวทางการบังคับใช้กฎหมายที่อยู่ในความรับผิดชอบ</a:t>
            </a:r>
          </a:p>
          <a:p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ว่ามีแนวทางหรือกลยุทธ์อย่างไรเพื่อให้การดำเนินการ</a:t>
            </a:r>
          </a:p>
          <a:p>
            <a:r>
              <a:rPr lang="th-TH" sz="32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บังคับใช้กฎหมายมีประสิทธิภาพ </a:t>
            </a:r>
            <a:endParaRPr lang="en-US" sz="32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endParaRPr lang="th-TH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สรุปประเด็นมอบหมายงานจากมติที่ประชุม ดังนี้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th-TH" sz="24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ประธานการประชุม มอบหมาย</a:t>
            </a:r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ให้รองอธิบดีที่รับผิดชอบงานด้านกฎหมายของกรมกำกับดูแลและติดตามการดำเนินงานอย่างใกล้ชิด</a:t>
            </a:r>
            <a:r>
              <a:rPr lang="th-TH" sz="20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โดยมีประเด็นที่ต้องพิจารณาดำเนินการ  3 ประเด็น คือ </a:t>
            </a:r>
            <a:endParaRPr lang="en-US" sz="200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r>
              <a:rPr lang="th-TH" sz="200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(1) การพัฒนากฎหมาย ให้พิจารณาตรวจสอบทั้งกฎหมายที่ออกและมีผลใช้บังคับแล้ว และกฎหมายที่จะออกใหม่ ซึ่งจำเป็นต้องมีแผนการเสนอกฎหมาย (</a:t>
            </a:r>
            <a:r>
              <a:rPr lang="en-US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Timeline</a:t>
            </a: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 ที่ชัดเจน </a:t>
            </a:r>
            <a:endParaRPr lang="en-US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 (2) ให้ทุกกรมเร่งรัดการเสนอกฎหมายก่อนที่รัฐบาลชุดนี้จะครบวาระการบริหาร</a:t>
            </a:r>
            <a:endParaRPr lang="en-US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spcBef>
                <a:spcPct val="0"/>
              </a:spcBef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(3) การทบทวนและปรับแก้ไขกฎหมายฉบับใดหากมีความจำเป็นต้อง</a:t>
            </a:r>
          </a:p>
          <a:p>
            <a:pPr>
              <a:spcBef>
                <a:spcPct val="0"/>
              </a:spcBef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อาศัยอำนาจตามมาตรา 44 ของรัฐธรรมนูญแห่งราชอาณาจักรไทย </a:t>
            </a:r>
          </a:p>
          <a:p>
            <a:pPr>
              <a:spcBef>
                <a:spcPct val="0"/>
              </a:spcBef>
            </a:pPr>
            <a:r>
              <a:rPr lang="th-TH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(ฉบับชั่วคราว)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สรุปประเด็นมอบหมายงานจากมติที่ประชุม ดังนี้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ยึดเนื้อหา 2"/>
          <p:cNvSpPr>
            <a:spLocks noGrp="1"/>
          </p:cNvSpPr>
          <p:nvPr>
            <p:ph idx="1"/>
          </p:nvPr>
        </p:nvSpPr>
        <p:spPr>
          <a:xfrm>
            <a:off x="762000" y="1447800"/>
            <a:ext cx="8229600" cy="4876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(1) พระราชบัญญัติการสาธารณสุข พ.ศ. 2535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sz="32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sz="3200" b="1" smtClean="0">
                <a:latin typeface="TH SarabunIT๙" pitchFamily="34" charset="-34"/>
                <a:cs typeface="TH SarabunIT๙" pitchFamily="34" charset="-34"/>
              </a:rPr>
              <a:t>รับผิดชอบโดยศูนย์บริหารกฎหมายสาธารณสุข</a:t>
            </a:r>
          </a:p>
          <a:p>
            <a:pPr>
              <a:spcBef>
                <a:spcPct val="0"/>
              </a:spcBef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(2) พระราชบัญญัติการป้องกันและแก้ไขปัญหาการตั้งครรภ์ในวัยรุ่น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      พ.ศ. 2559  </a:t>
            </a:r>
            <a:r>
              <a:rPr lang="th-TH" sz="3200" b="1" smtClean="0">
                <a:solidFill>
                  <a:srgbClr val="00B050"/>
                </a:solidFill>
                <a:latin typeface="TH SarabunIT๙" pitchFamily="34" charset="-34"/>
                <a:cs typeface="TH SarabunIT๙" pitchFamily="34" charset="-34"/>
              </a:rPr>
              <a:t>รับผิดชอบโดยสำนักอนามัยการเจริญพันธุ์</a:t>
            </a:r>
            <a:endParaRPr lang="en-US" sz="3200" b="1" smtClean="0">
              <a:solidFill>
                <a:srgbClr val="00B05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spcBef>
                <a:spcPct val="0"/>
              </a:spcBef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(3) ร่างพระราชบัญญัติการสาธารณสุข (ฉบับที่..) พ.ศ. ....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sz="32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</a:t>
            </a:r>
            <a:r>
              <a:rPr lang="th-TH" sz="3200" b="1" smtClean="0">
                <a:latin typeface="TH SarabunIT๙" pitchFamily="34" charset="-34"/>
                <a:cs typeface="TH SarabunIT๙" pitchFamily="34" charset="-34"/>
              </a:rPr>
              <a:t>รับผิดชอบโดยศูนย์บริหารกฎหมายสาธารณสุข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(4) ร่างพระราชบัญญัติควบคุมส่งเสริมการตลาดอาหารสำหรับทารกและเด็กเล็กและผลิตภัณฑ์ที่เกี่ยวข้อง พ.ศ. ....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th-TH" sz="3200" b="1" smtClean="0">
                <a:solidFill>
                  <a:srgbClr val="5032BE"/>
                </a:solidFill>
                <a:latin typeface="TH SarabunIT๙" pitchFamily="34" charset="-34"/>
                <a:cs typeface="TH SarabunIT๙" pitchFamily="34" charset="-34"/>
              </a:rPr>
              <a:t>                    </a:t>
            </a:r>
            <a:r>
              <a:rPr lang="th-TH" sz="3200" b="1" smtClean="0">
                <a:latin typeface="TH SarabunIT๙" pitchFamily="34" charset="-34"/>
                <a:cs typeface="TH SarabunIT๙" pitchFamily="34" charset="-34"/>
              </a:rPr>
              <a:t>รับผิดชอบโดยสำนักส่งเสริมสุขภาพ</a:t>
            </a:r>
            <a:endParaRPr lang="en-US" sz="3200" b="1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endParaRPr lang="en-US" sz="3200" b="1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endParaRPr lang="en-US" sz="3200" b="1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</a:t>
            </a:r>
            <a:r>
              <a:rPr lang="en-US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</a:t>
            </a:r>
            <a:endParaRPr lang="th-TH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ข้อเสนอต่อการดำเนินงานของกรมอนามัย ดังนี้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นื่องจากร่างพระราชบัญญัติฉบับนี้อยู่ในรายชื่อร่างกฎหมายในความรับผิดชอบของกระทรวงสาธารณสุขที่ปลัดกระทรวงสาธารณสุขเร่งรัดให้แล้วเสร็จภายใน 1 ปี 6 เดือน (ภายในเดือนกรกฎาคม 2560) เพื่อจะได้เสนอออกกฎหมายให้ทันวาระการบริหารของรัฐบาลชุดนี้ โดยให้จัดทำแผนการดำเนินการเสนอกฎหมาย (</a:t>
            </a:r>
            <a:r>
              <a:rPr lang="en-US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Timeline</a:t>
            </a:r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) โดยกำหนดระยะเวลาแล้วเสร็จให้ชัดเจน พร้อมทั้งจัดลำดับความสำคัญเร่งด่วนของการเสนอกฎหมายที่อยู่ในความรับผิดชอบของกรมอนามัยด้วย ทั้งนี้ หากมีบทบัญญัติให้ออกกฎหมายลำดับรองจะต้องมีร่างกฎหมายลำดับรองและแผนการดำเนินการเสนอกฎหมายลำดับรองดังกล่าวเสนอควบคู่ไปด้วย มิเช่นนั้นคณะรัฐมนตรีอาจจะไม่พิจารณาผ่านเรื่องให้ </a:t>
            </a:r>
            <a:endParaRPr lang="en-US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	- จัดทำคู่มือหรือแนวทางปฏิบัติสำหรับผู้บริหารในการนำกฎหมายไปบังคับใช้ได้อย่างมีประสิทธิภาพ </a:t>
            </a:r>
          </a:p>
          <a:p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โดยในเบื้องต้นให้จัดทำบทสรุปสำหรับผู้บริหารว่าหน่วยงานมีแนวทางหรือกลยุทธ์อย่างไรเพื่อให้การ</a:t>
            </a:r>
          </a:p>
          <a:p>
            <a:r>
              <a:rPr lang="th-TH" sz="2000" b="1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  ดำเนินการบังคับใช้กฎหมายมีประสิทธิภาพให้แล้วเสร็จภายในวันที่ 20 มิถุนายน 2559</a:t>
            </a:r>
            <a:endParaRPr lang="en-US" sz="2000" b="1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charset="0"/>
              <a:buNone/>
            </a:pPr>
            <a:endParaRPr lang="th-TH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ข้อเสนอต่อการดำเนินงานของกรมอนามัย ดังนี้</a:t>
            </a:r>
            <a:endParaRPr lang="th-TH" sz="44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925</Words>
  <Application>Microsoft Office PowerPoint</Application>
  <PresentationFormat>นำเสนอทางหน้าจอ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7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22" baseType="lpstr">
      <vt:lpstr>Arial</vt:lpstr>
      <vt:lpstr>Angsana New</vt:lpstr>
      <vt:lpstr>Calibri</vt:lpstr>
      <vt:lpstr>Cordia New</vt:lpstr>
      <vt:lpstr>TH SarabunIT๙</vt:lpstr>
      <vt:lpstr>TH SarabunPSK</vt:lpstr>
      <vt:lpstr>CordiaUPC</vt:lpstr>
      <vt:lpstr>Office Theme</vt:lpstr>
      <vt:lpstr>การพัฒนากฎหมาย ที่อยู่ในความรับผิดชอบของกรมอนามัย</vt:lpstr>
      <vt:lpstr>กฎหมายในความรับผิดชอบของกรมอนามัย</vt:lpstr>
      <vt:lpstr>การพัฒนากฎหมาย</vt:lpstr>
      <vt:lpstr>ความเป็นมา(ต่อ)</vt:lpstr>
      <vt:lpstr>ความเป็นมา(ต่อ)</vt:lpstr>
      <vt:lpstr>สรุปประเด็นมอบหมายงานจากมติที่ประชุม ดังนี้</vt:lpstr>
      <vt:lpstr>สรุปประเด็นมอบหมายงานจากมติที่ประชุม ดังนี้</vt:lpstr>
      <vt:lpstr>ข้อเสนอต่อการดำเนินงานของกรมอนามัย ดังนี้</vt:lpstr>
      <vt:lpstr>ข้อเสนอต่อการดำเนินงานของกรมอนามัย ดังนี้</vt:lpstr>
      <vt:lpstr>กำหนดการนำเสนอข้อมูลการพัฒนากฎหมายของทุกกรม ในที่ประชุมคณะพัฒนากฎหมายของกระทรวงสาธารณสุข ครั้งต่อไป ในวันที่ 31 พฤษภาคม 2559</vt:lpstr>
      <vt:lpstr>ข้อเสนอเพื่อพิจารณาเร่งด่วน ดังนี้</vt:lpstr>
      <vt:lpstr>รายงานความก้าวหน้าการเสนอกฎหมาย ที่อยู่ในความรับผิดชอบของ ศูนย์บริหารกฎหมายสาธารณสุข ณ วันที่ 24 พ.ค. 2559</vt:lpstr>
      <vt:lpstr>ความก้าวหน้าการเสนอร่างพ.ร.บ.การสาธารณสุขและร่างกฎกระทรวงพ.ร.บ.การสาธารณสุข พ.ศ. 2535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PLANNING_54</cp:lastModifiedBy>
  <cp:revision>102</cp:revision>
  <cp:lastPrinted>2016-05-23T11:26:19Z</cp:lastPrinted>
  <dcterms:created xsi:type="dcterms:W3CDTF">2013-08-21T19:17:07Z</dcterms:created>
  <dcterms:modified xsi:type="dcterms:W3CDTF">2016-07-15T02:03:32Z</dcterms:modified>
</cp:coreProperties>
</file>