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357" r:id="rId2"/>
    <p:sldId id="348" r:id="rId3"/>
    <p:sldId id="349" r:id="rId4"/>
    <p:sldId id="354" r:id="rId5"/>
    <p:sldId id="355" r:id="rId6"/>
    <p:sldId id="356" r:id="rId7"/>
    <p:sldId id="358" r:id="rId8"/>
    <p:sldId id="350" r:id="rId9"/>
    <p:sldId id="359" r:id="rId10"/>
    <p:sldId id="351" r:id="rId11"/>
    <p:sldId id="360" r:id="rId12"/>
    <p:sldId id="352" r:id="rId13"/>
  </p:sldIdLst>
  <p:sldSz cx="10801350" cy="10801350"/>
  <p:notesSz cx="6807200" cy="9939338"/>
  <p:defaultTextStyle>
    <a:defPPr>
      <a:defRPr lang="th-TH"/>
    </a:defPPr>
    <a:lvl1pPr marL="0" algn="l" defTabSz="123444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617220" algn="l" defTabSz="123444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234440" algn="l" defTabSz="123444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1851660" algn="l" defTabSz="123444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2468880" algn="l" defTabSz="123444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3086100" algn="l" defTabSz="123444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3703320" algn="l" defTabSz="123444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4320540" algn="l" defTabSz="123444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4937760" algn="l" defTabSz="123444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CCCC"/>
    <a:srgbClr val="CC99FF"/>
    <a:srgbClr val="0000FF"/>
    <a:srgbClr val="C0C0C0"/>
    <a:srgbClr val="9900CC"/>
    <a:srgbClr val="800080"/>
    <a:srgbClr val="FFFF99"/>
    <a:srgbClr val="FFFFCC"/>
    <a:srgbClr val="C9F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67" autoAdjust="0"/>
    <p:restoredTop sz="93592" autoAdjust="0"/>
  </p:normalViewPr>
  <p:slideViewPr>
    <p:cSldViewPr>
      <p:cViewPr>
        <p:scale>
          <a:sx n="90" d="100"/>
          <a:sy n="90" d="100"/>
        </p:scale>
        <p:origin x="-510" y="1434"/>
      </p:cViewPr>
      <p:guideLst>
        <p:guide orient="horz" pos="3402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6D9A02-887E-4BBF-B682-257AB3886B89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D686D18-2B66-41BC-8246-1727FDA28EBC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33CCFF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การเติบโตนวัตกรรม และศักยภาพ (</a:t>
          </a:r>
          <a:r>
            <a:rPr lang="en-US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Growth,</a:t>
          </a: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Innovation &amp; Potential</a:t>
          </a: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5D4E532-2F88-47B6-9E83-52F2327241C2}" type="par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6EE70E2F-7E34-4B37-949B-DA908CA304F1}" type="sib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9BCD2C7-C7FA-4E2E-BB07-9E8BF5D17A1F}">
      <dgm:prSet phldrT="[ข้อความ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algn="ctr">
            <a:lnSpc>
              <a:spcPts val="1800"/>
            </a:lnSpc>
          </a:pPr>
          <a:endParaRPr lang="th-TH" sz="1400" b="1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กระบวนการภายใน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Internal Process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3F4A284-188F-4122-8099-E7787B09534F}" type="par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1F5FD6BB-8D9B-453E-B6E1-5704994A8EC8}" type="sib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4B1EE51-A4A9-42A6-B4AB-45B1DD04F7A2}">
      <dgm:prSet phldrT="[ข้อความ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ประชาชน</a:t>
          </a:r>
          <a:endParaRPr lang="en-US" sz="1400" b="1" dirty="0" smtClean="0">
            <a:solidFill>
              <a:srgbClr val="FF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People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2085957-D7D1-46E3-9963-4BFB4D08370B}" type="par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FD7E4DA3-E07B-421F-A163-26754A34275B}" type="sib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0358AD46-20F9-4140-AF2B-EC6437F8A7BC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th-TH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คุณภาพระบบส่งเสริมสุขภาพและอนามัยสิ่งแวดล้อม (</a:t>
          </a:r>
          <a:r>
            <a:rPr lang="en-US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Networking and  Partnership</a:t>
          </a:r>
          <a:r>
            <a:rPr lang="th-TH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C56840-2E15-4E12-AF44-9DD61B20FA54}" type="par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47CD3B0B-2AE0-4962-998F-405727CA78ED}" type="sib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BF2A2788-D099-4BB5-89BF-7524B27A501F}" type="pres">
      <dgm:prSet presAssocID="{296D9A02-887E-4BBF-B682-257AB3886B89}" presName="compositeShape" presStyleCnt="0">
        <dgm:presLayoutVars>
          <dgm:chMax val="7"/>
          <dgm:dir/>
          <dgm:resizeHandles val="exact"/>
        </dgm:presLayoutVars>
      </dgm:prSet>
      <dgm:spPr/>
    </dgm:pt>
    <dgm:pt modelId="{200F9A26-5C8E-4783-B288-4EF6AF71F3F5}" type="pres">
      <dgm:prSet presAssocID="{296D9A02-887E-4BBF-B682-257AB3886B89}" presName="wedge1" presStyleLbl="node1" presStyleIdx="0" presStyleCnt="4" custLinFactNeighborX="-18834" custLinFactNeighborY="2804"/>
      <dgm:spPr/>
      <dgm:t>
        <a:bodyPr/>
        <a:lstStyle/>
        <a:p>
          <a:endParaRPr lang="th-TH"/>
        </a:p>
      </dgm:t>
    </dgm:pt>
    <dgm:pt modelId="{A889E844-B39D-4079-A5E2-B5A2A78F6F22}" type="pres">
      <dgm:prSet presAssocID="{296D9A02-887E-4BBF-B682-257AB3886B8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32B578-0598-4496-9550-1EC6AA7B6710}" type="pres">
      <dgm:prSet presAssocID="{296D9A02-887E-4BBF-B682-257AB3886B89}" presName="wedge2" presStyleLbl="node1" presStyleIdx="1" presStyleCnt="4" custScaleX="96428" custScaleY="96025" custLinFactNeighborX="-13452" custLinFactNeighborY="-625"/>
      <dgm:spPr/>
      <dgm:t>
        <a:bodyPr/>
        <a:lstStyle/>
        <a:p>
          <a:endParaRPr lang="th-TH"/>
        </a:p>
      </dgm:t>
    </dgm:pt>
    <dgm:pt modelId="{560ABFFF-F805-4B6D-9960-BF469C68D4FD}" type="pres">
      <dgm:prSet presAssocID="{296D9A02-887E-4BBF-B682-257AB3886B8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EF0D06-A1AA-45D8-B31F-6506AFB9DB87}" type="pres">
      <dgm:prSet presAssocID="{296D9A02-887E-4BBF-B682-257AB3886B89}" presName="wedge3" presStyleLbl="node1" presStyleIdx="2" presStyleCnt="4" custLinFactNeighborX="-14439" custLinFactNeighborY="-1411"/>
      <dgm:spPr/>
      <dgm:t>
        <a:bodyPr/>
        <a:lstStyle/>
        <a:p>
          <a:endParaRPr lang="th-TH"/>
        </a:p>
      </dgm:t>
    </dgm:pt>
    <dgm:pt modelId="{C53EBD23-BE52-48BA-A7C4-CD4FDB6A220C}" type="pres">
      <dgm:prSet presAssocID="{296D9A02-887E-4BBF-B682-257AB3886B8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15FCF2-59C1-4B7B-BD6B-AEAFCD08ADC4}" type="pres">
      <dgm:prSet presAssocID="{296D9A02-887E-4BBF-B682-257AB3886B89}" presName="wedge4" presStyleLbl="node1" presStyleIdx="3" presStyleCnt="4" custLinFactNeighborX="-14439" custLinFactNeighborY="-1592"/>
      <dgm:spPr/>
      <dgm:t>
        <a:bodyPr/>
        <a:lstStyle/>
        <a:p>
          <a:endParaRPr lang="th-TH"/>
        </a:p>
      </dgm:t>
    </dgm:pt>
    <dgm:pt modelId="{82B1A237-9B9A-4D4E-ACE3-E3C442B31DE3}" type="pres">
      <dgm:prSet presAssocID="{296D9A02-887E-4BBF-B682-257AB3886B8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C79D121-3C67-4180-A6DC-88962623752F}" srcId="{296D9A02-887E-4BBF-B682-257AB3886B89}" destId="{A4B1EE51-A4A9-42A6-B4AB-45B1DD04F7A2}" srcOrd="3" destOrd="0" parTransId="{12085957-D7D1-46E3-9963-4BFB4D08370B}" sibTransId="{FD7E4DA3-E07B-421F-A163-26754A34275B}"/>
    <dgm:cxn modelId="{6DDEFFF1-7549-402A-935E-18547AE23109}" type="presOf" srcId="{ED686D18-2B66-41BC-8246-1727FDA28EBC}" destId="{560ABFFF-F805-4B6D-9960-BF469C68D4FD}" srcOrd="1" destOrd="0" presId="urn:microsoft.com/office/officeart/2005/8/layout/chart3"/>
    <dgm:cxn modelId="{8AC57224-B42B-4A1D-B770-C7DE62BF3434}" type="presOf" srcId="{A4B1EE51-A4A9-42A6-B4AB-45B1DD04F7A2}" destId="{B915FCF2-59C1-4B7B-BD6B-AEAFCD08ADC4}" srcOrd="0" destOrd="0" presId="urn:microsoft.com/office/officeart/2005/8/layout/chart3"/>
    <dgm:cxn modelId="{1A7C6912-D47A-4761-BD1F-621DE8B61192}" srcId="{296D9A02-887E-4BBF-B682-257AB3886B89}" destId="{0358AD46-20F9-4140-AF2B-EC6437F8A7BC}" srcOrd="0" destOrd="0" parTransId="{38C56840-2E15-4E12-AF44-9DD61B20FA54}" sibTransId="{47CD3B0B-2AE0-4962-998F-405727CA78ED}"/>
    <dgm:cxn modelId="{944DE767-0956-4A08-AE4D-ACF62F617181}" type="presOf" srcId="{ED686D18-2B66-41BC-8246-1727FDA28EBC}" destId="{D232B578-0598-4496-9550-1EC6AA7B6710}" srcOrd="0" destOrd="0" presId="urn:microsoft.com/office/officeart/2005/8/layout/chart3"/>
    <dgm:cxn modelId="{B4B7F25B-D87F-4710-A159-64B5D05A0E10}" type="presOf" srcId="{A9BCD2C7-C7FA-4E2E-BB07-9E8BF5D17A1F}" destId="{2CEF0D06-A1AA-45D8-B31F-6506AFB9DB87}" srcOrd="0" destOrd="0" presId="urn:microsoft.com/office/officeart/2005/8/layout/chart3"/>
    <dgm:cxn modelId="{0F41A67F-A1FE-407E-9FAA-2A7D38886EAD}" type="presOf" srcId="{A4B1EE51-A4A9-42A6-B4AB-45B1DD04F7A2}" destId="{82B1A237-9B9A-4D4E-ACE3-E3C442B31DE3}" srcOrd="1" destOrd="0" presId="urn:microsoft.com/office/officeart/2005/8/layout/chart3"/>
    <dgm:cxn modelId="{742AECE3-598B-48BE-8789-4B6344FD4345}" type="presOf" srcId="{A9BCD2C7-C7FA-4E2E-BB07-9E8BF5D17A1F}" destId="{C53EBD23-BE52-48BA-A7C4-CD4FDB6A220C}" srcOrd="1" destOrd="0" presId="urn:microsoft.com/office/officeart/2005/8/layout/chart3"/>
    <dgm:cxn modelId="{C9BD6156-78B3-4610-97B0-E21008A40474}" srcId="{296D9A02-887E-4BBF-B682-257AB3886B89}" destId="{ED686D18-2B66-41BC-8246-1727FDA28EBC}" srcOrd="1" destOrd="0" parTransId="{A5D4E532-2F88-47B6-9E83-52F2327241C2}" sibTransId="{6EE70E2F-7E34-4B37-949B-DA908CA304F1}"/>
    <dgm:cxn modelId="{20792EC4-D553-458D-AFA0-520030CE80CD}" srcId="{296D9A02-887E-4BBF-B682-257AB3886B89}" destId="{A9BCD2C7-C7FA-4E2E-BB07-9E8BF5D17A1F}" srcOrd="2" destOrd="0" parTransId="{93F4A284-188F-4122-8099-E7787B09534F}" sibTransId="{1F5FD6BB-8D9B-453E-B6E1-5704994A8EC8}"/>
    <dgm:cxn modelId="{25F95CCE-4061-41C8-A4DD-35C4B0D6B16D}" type="presOf" srcId="{296D9A02-887E-4BBF-B682-257AB3886B89}" destId="{BF2A2788-D099-4BB5-89BF-7524B27A501F}" srcOrd="0" destOrd="0" presId="urn:microsoft.com/office/officeart/2005/8/layout/chart3"/>
    <dgm:cxn modelId="{9A9F365E-C03D-4862-9CDD-7AA12DB54F2B}" type="presOf" srcId="{0358AD46-20F9-4140-AF2B-EC6437F8A7BC}" destId="{200F9A26-5C8E-4783-B288-4EF6AF71F3F5}" srcOrd="0" destOrd="0" presId="urn:microsoft.com/office/officeart/2005/8/layout/chart3"/>
    <dgm:cxn modelId="{36FD5538-383F-491D-8A81-FAA76D35625A}" type="presOf" srcId="{0358AD46-20F9-4140-AF2B-EC6437F8A7BC}" destId="{A889E844-B39D-4079-A5E2-B5A2A78F6F22}" srcOrd="1" destOrd="0" presId="urn:microsoft.com/office/officeart/2005/8/layout/chart3"/>
    <dgm:cxn modelId="{07C58DCC-17BA-4E1A-AB41-5D5C2972D57F}" type="presParOf" srcId="{BF2A2788-D099-4BB5-89BF-7524B27A501F}" destId="{200F9A26-5C8E-4783-B288-4EF6AF71F3F5}" srcOrd="0" destOrd="0" presId="urn:microsoft.com/office/officeart/2005/8/layout/chart3"/>
    <dgm:cxn modelId="{9E921089-D854-4715-9DAC-CC274D757085}" type="presParOf" srcId="{BF2A2788-D099-4BB5-89BF-7524B27A501F}" destId="{A889E844-B39D-4079-A5E2-B5A2A78F6F22}" srcOrd="1" destOrd="0" presId="urn:microsoft.com/office/officeart/2005/8/layout/chart3"/>
    <dgm:cxn modelId="{0736B882-4E27-4D9C-9F93-E5F5D97DE0B9}" type="presParOf" srcId="{BF2A2788-D099-4BB5-89BF-7524B27A501F}" destId="{D232B578-0598-4496-9550-1EC6AA7B6710}" srcOrd="2" destOrd="0" presId="urn:microsoft.com/office/officeart/2005/8/layout/chart3"/>
    <dgm:cxn modelId="{A43C189E-F6B7-499B-B7AA-654FD5B858BD}" type="presParOf" srcId="{BF2A2788-D099-4BB5-89BF-7524B27A501F}" destId="{560ABFFF-F805-4B6D-9960-BF469C68D4FD}" srcOrd="3" destOrd="0" presId="urn:microsoft.com/office/officeart/2005/8/layout/chart3"/>
    <dgm:cxn modelId="{B5C3F8AA-F077-49CF-B349-DB2F8D901443}" type="presParOf" srcId="{BF2A2788-D099-4BB5-89BF-7524B27A501F}" destId="{2CEF0D06-A1AA-45D8-B31F-6506AFB9DB87}" srcOrd="4" destOrd="0" presId="urn:microsoft.com/office/officeart/2005/8/layout/chart3"/>
    <dgm:cxn modelId="{680CDA93-EA63-42D3-8B4F-E0ED9287ED52}" type="presParOf" srcId="{BF2A2788-D099-4BB5-89BF-7524B27A501F}" destId="{C53EBD23-BE52-48BA-A7C4-CD4FDB6A220C}" srcOrd="5" destOrd="0" presId="urn:microsoft.com/office/officeart/2005/8/layout/chart3"/>
    <dgm:cxn modelId="{65001323-7EFC-442C-9B0C-3CFE0F17EF84}" type="presParOf" srcId="{BF2A2788-D099-4BB5-89BF-7524B27A501F}" destId="{B915FCF2-59C1-4B7B-BD6B-AEAFCD08ADC4}" srcOrd="6" destOrd="0" presId="urn:microsoft.com/office/officeart/2005/8/layout/chart3"/>
    <dgm:cxn modelId="{2A95E1AD-930A-491E-9F9F-591B76159C00}" type="presParOf" srcId="{BF2A2788-D099-4BB5-89BF-7524B27A501F}" destId="{82B1A237-9B9A-4D4E-ACE3-E3C442B31DE3}" srcOrd="7" destOrd="0" presId="urn:microsoft.com/office/officeart/2005/8/layout/chart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6D9A02-887E-4BBF-B682-257AB3886B89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D686D18-2B66-41BC-8246-1727FDA28EBC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33CCFF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การเติบโตนวัตกรรม และศักยภาพ (</a:t>
          </a:r>
          <a:r>
            <a:rPr lang="en-US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Growth,</a:t>
          </a: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Innovation &amp; Potential</a:t>
          </a: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5D4E532-2F88-47B6-9E83-52F2327241C2}" type="par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6EE70E2F-7E34-4B37-949B-DA908CA304F1}" type="sib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9BCD2C7-C7FA-4E2E-BB07-9E8BF5D17A1F}">
      <dgm:prSet phldrT="[ข้อความ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algn="ctr">
            <a:lnSpc>
              <a:spcPts val="1800"/>
            </a:lnSpc>
          </a:pPr>
          <a:endParaRPr lang="th-TH" sz="1400" b="1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กระบวนการภายใน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Internal Process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3F4A284-188F-4122-8099-E7787B09534F}" type="par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1F5FD6BB-8D9B-453E-B6E1-5704994A8EC8}" type="sib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4B1EE51-A4A9-42A6-B4AB-45B1DD04F7A2}">
      <dgm:prSet phldrT="[ข้อความ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ประชาชน</a:t>
          </a:r>
          <a:endParaRPr lang="en-US" sz="1400" b="1" dirty="0" smtClean="0">
            <a:solidFill>
              <a:srgbClr val="FF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People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2085957-D7D1-46E3-9963-4BFB4D08370B}" type="par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FD7E4DA3-E07B-421F-A163-26754A34275B}" type="sib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0358AD46-20F9-4140-AF2B-EC6437F8A7BC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th-TH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คุณภาพระบบส่งเสริมสุขภาพและอนามัยสิ่งแวดล้อม (</a:t>
          </a:r>
          <a:r>
            <a:rPr lang="en-US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Networking and  Partnership</a:t>
          </a:r>
          <a:r>
            <a:rPr lang="th-TH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C56840-2E15-4E12-AF44-9DD61B20FA54}" type="par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47CD3B0B-2AE0-4962-998F-405727CA78ED}" type="sib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BF2A2788-D099-4BB5-89BF-7524B27A501F}" type="pres">
      <dgm:prSet presAssocID="{296D9A02-887E-4BBF-B682-257AB3886B89}" presName="compositeShape" presStyleCnt="0">
        <dgm:presLayoutVars>
          <dgm:chMax val="7"/>
          <dgm:dir/>
          <dgm:resizeHandles val="exact"/>
        </dgm:presLayoutVars>
      </dgm:prSet>
      <dgm:spPr/>
    </dgm:pt>
    <dgm:pt modelId="{200F9A26-5C8E-4783-B288-4EF6AF71F3F5}" type="pres">
      <dgm:prSet presAssocID="{296D9A02-887E-4BBF-B682-257AB3886B89}" presName="wedge1" presStyleLbl="node1" presStyleIdx="0" presStyleCnt="4" custLinFactNeighborX="-18834" custLinFactNeighborY="2804"/>
      <dgm:spPr/>
      <dgm:t>
        <a:bodyPr/>
        <a:lstStyle/>
        <a:p>
          <a:endParaRPr lang="th-TH"/>
        </a:p>
      </dgm:t>
    </dgm:pt>
    <dgm:pt modelId="{A889E844-B39D-4079-A5E2-B5A2A78F6F22}" type="pres">
      <dgm:prSet presAssocID="{296D9A02-887E-4BBF-B682-257AB3886B8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32B578-0598-4496-9550-1EC6AA7B6710}" type="pres">
      <dgm:prSet presAssocID="{296D9A02-887E-4BBF-B682-257AB3886B89}" presName="wedge2" presStyleLbl="node1" presStyleIdx="1" presStyleCnt="4" custScaleX="96428" custScaleY="96025" custLinFactNeighborX="-13452" custLinFactNeighborY="-625"/>
      <dgm:spPr/>
      <dgm:t>
        <a:bodyPr/>
        <a:lstStyle/>
        <a:p>
          <a:endParaRPr lang="th-TH"/>
        </a:p>
      </dgm:t>
    </dgm:pt>
    <dgm:pt modelId="{560ABFFF-F805-4B6D-9960-BF469C68D4FD}" type="pres">
      <dgm:prSet presAssocID="{296D9A02-887E-4BBF-B682-257AB3886B8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EF0D06-A1AA-45D8-B31F-6506AFB9DB87}" type="pres">
      <dgm:prSet presAssocID="{296D9A02-887E-4BBF-B682-257AB3886B89}" presName="wedge3" presStyleLbl="node1" presStyleIdx="2" presStyleCnt="4" custLinFactNeighborX="-14439" custLinFactNeighborY="-1411"/>
      <dgm:spPr/>
      <dgm:t>
        <a:bodyPr/>
        <a:lstStyle/>
        <a:p>
          <a:endParaRPr lang="th-TH"/>
        </a:p>
      </dgm:t>
    </dgm:pt>
    <dgm:pt modelId="{C53EBD23-BE52-48BA-A7C4-CD4FDB6A220C}" type="pres">
      <dgm:prSet presAssocID="{296D9A02-887E-4BBF-B682-257AB3886B8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15FCF2-59C1-4B7B-BD6B-AEAFCD08ADC4}" type="pres">
      <dgm:prSet presAssocID="{296D9A02-887E-4BBF-B682-257AB3886B89}" presName="wedge4" presStyleLbl="node1" presStyleIdx="3" presStyleCnt="4" custLinFactNeighborX="-14439" custLinFactNeighborY="-1592"/>
      <dgm:spPr/>
      <dgm:t>
        <a:bodyPr/>
        <a:lstStyle/>
        <a:p>
          <a:endParaRPr lang="th-TH"/>
        </a:p>
      </dgm:t>
    </dgm:pt>
    <dgm:pt modelId="{82B1A237-9B9A-4D4E-ACE3-E3C442B31DE3}" type="pres">
      <dgm:prSet presAssocID="{296D9A02-887E-4BBF-B682-257AB3886B8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8561A48-17F9-49E4-8136-4D261FCF5EFF}" type="presOf" srcId="{296D9A02-887E-4BBF-B682-257AB3886B89}" destId="{BF2A2788-D099-4BB5-89BF-7524B27A501F}" srcOrd="0" destOrd="0" presId="urn:microsoft.com/office/officeart/2005/8/layout/chart3"/>
    <dgm:cxn modelId="{1C79D121-3C67-4180-A6DC-88962623752F}" srcId="{296D9A02-887E-4BBF-B682-257AB3886B89}" destId="{A4B1EE51-A4A9-42A6-B4AB-45B1DD04F7A2}" srcOrd="3" destOrd="0" parTransId="{12085957-D7D1-46E3-9963-4BFB4D08370B}" sibTransId="{FD7E4DA3-E07B-421F-A163-26754A34275B}"/>
    <dgm:cxn modelId="{1A7C6912-D47A-4761-BD1F-621DE8B61192}" srcId="{296D9A02-887E-4BBF-B682-257AB3886B89}" destId="{0358AD46-20F9-4140-AF2B-EC6437F8A7BC}" srcOrd="0" destOrd="0" parTransId="{38C56840-2E15-4E12-AF44-9DD61B20FA54}" sibTransId="{47CD3B0B-2AE0-4962-998F-405727CA78ED}"/>
    <dgm:cxn modelId="{F2DF9E51-61B8-4122-A9D4-5918F205F6DE}" type="presOf" srcId="{A9BCD2C7-C7FA-4E2E-BB07-9E8BF5D17A1F}" destId="{2CEF0D06-A1AA-45D8-B31F-6506AFB9DB87}" srcOrd="0" destOrd="0" presId="urn:microsoft.com/office/officeart/2005/8/layout/chart3"/>
    <dgm:cxn modelId="{2FB84910-A960-4181-B576-F8035148C504}" type="presOf" srcId="{A9BCD2C7-C7FA-4E2E-BB07-9E8BF5D17A1F}" destId="{C53EBD23-BE52-48BA-A7C4-CD4FDB6A220C}" srcOrd="1" destOrd="0" presId="urn:microsoft.com/office/officeart/2005/8/layout/chart3"/>
    <dgm:cxn modelId="{21238D4D-75BA-46FA-9B8F-346424F0BF72}" type="presOf" srcId="{0358AD46-20F9-4140-AF2B-EC6437F8A7BC}" destId="{A889E844-B39D-4079-A5E2-B5A2A78F6F22}" srcOrd="1" destOrd="0" presId="urn:microsoft.com/office/officeart/2005/8/layout/chart3"/>
    <dgm:cxn modelId="{3C7D3AF2-7B00-4107-B403-350AF3276615}" type="presOf" srcId="{A4B1EE51-A4A9-42A6-B4AB-45B1DD04F7A2}" destId="{82B1A237-9B9A-4D4E-ACE3-E3C442B31DE3}" srcOrd="1" destOrd="0" presId="urn:microsoft.com/office/officeart/2005/8/layout/chart3"/>
    <dgm:cxn modelId="{06965F0B-B152-4F0B-BA0C-E3150D646229}" type="presOf" srcId="{0358AD46-20F9-4140-AF2B-EC6437F8A7BC}" destId="{200F9A26-5C8E-4783-B288-4EF6AF71F3F5}" srcOrd="0" destOrd="0" presId="urn:microsoft.com/office/officeart/2005/8/layout/chart3"/>
    <dgm:cxn modelId="{C9BD6156-78B3-4610-97B0-E21008A40474}" srcId="{296D9A02-887E-4BBF-B682-257AB3886B89}" destId="{ED686D18-2B66-41BC-8246-1727FDA28EBC}" srcOrd="1" destOrd="0" parTransId="{A5D4E532-2F88-47B6-9E83-52F2327241C2}" sibTransId="{6EE70E2F-7E34-4B37-949B-DA908CA304F1}"/>
    <dgm:cxn modelId="{20792EC4-D553-458D-AFA0-520030CE80CD}" srcId="{296D9A02-887E-4BBF-B682-257AB3886B89}" destId="{A9BCD2C7-C7FA-4E2E-BB07-9E8BF5D17A1F}" srcOrd="2" destOrd="0" parTransId="{93F4A284-188F-4122-8099-E7787B09534F}" sibTransId="{1F5FD6BB-8D9B-453E-B6E1-5704994A8EC8}"/>
    <dgm:cxn modelId="{3F69E4E8-8E26-4938-BDF3-9E06A8C3BE03}" type="presOf" srcId="{A4B1EE51-A4A9-42A6-B4AB-45B1DD04F7A2}" destId="{B915FCF2-59C1-4B7B-BD6B-AEAFCD08ADC4}" srcOrd="0" destOrd="0" presId="urn:microsoft.com/office/officeart/2005/8/layout/chart3"/>
    <dgm:cxn modelId="{CC5EA2F3-AFE2-46CC-9F11-ADBD5979B830}" type="presOf" srcId="{ED686D18-2B66-41BC-8246-1727FDA28EBC}" destId="{560ABFFF-F805-4B6D-9960-BF469C68D4FD}" srcOrd="1" destOrd="0" presId="urn:microsoft.com/office/officeart/2005/8/layout/chart3"/>
    <dgm:cxn modelId="{3D4C3BD6-CFE5-4937-B1C7-A538952CC28B}" type="presOf" srcId="{ED686D18-2B66-41BC-8246-1727FDA28EBC}" destId="{D232B578-0598-4496-9550-1EC6AA7B6710}" srcOrd="0" destOrd="0" presId="urn:microsoft.com/office/officeart/2005/8/layout/chart3"/>
    <dgm:cxn modelId="{4A9C675D-55A7-421D-8412-7E48CF5A2A05}" type="presParOf" srcId="{BF2A2788-D099-4BB5-89BF-7524B27A501F}" destId="{200F9A26-5C8E-4783-B288-4EF6AF71F3F5}" srcOrd="0" destOrd="0" presId="urn:microsoft.com/office/officeart/2005/8/layout/chart3"/>
    <dgm:cxn modelId="{BA30289A-9985-4841-BCC5-BEE7FD6E200C}" type="presParOf" srcId="{BF2A2788-D099-4BB5-89BF-7524B27A501F}" destId="{A889E844-B39D-4079-A5E2-B5A2A78F6F22}" srcOrd="1" destOrd="0" presId="urn:microsoft.com/office/officeart/2005/8/layout/chart3"/>
    <dgm:cxn modelId="{D9D9FF55-D702-46DF-B720-77C7D602179B}" type="presParOf" srcId="{BF2A2788-D099-4BB5-89BF-7524B27A501F}" destId="{D232B578-0598-4496-9550-1EC6AA7B6710}" srcOrd="2" destOrd="0" presId="urn:microsoft.com/office/officeart/2005/8/layout/chart3"/>
    <dgm:cxn modelId="{2DF7482D-85CB-46E2-82EA-F1CB7C1D0D9D}" type="presParOf" srcId="{BF2A2788-D099-4BB5-89BF-7524B27A501F}" destId="{560ABFFF-F805-4B6D-9960-BF469C68D4FD}" srcOrd="3" destOrd="0" presId="urn:microsoft.com/office/officeart/2005/8/layout/chart3"/>
    <dgm:cxn modelId="{738F6019-70C3-4B02-B18D-B6B73579B0E8}" type="presParOf" srcId="{BF2A2788-D099-4BB5-89BF-7524B27A501F}" destId="{2CEF0D06-A1AA-45D8-B31F-6506AFB9DB87}" srcOrd="4" destOrd="0" presId="urn:microsoft.com/office/officeart/2005/8/layout/chart3"/>
    <dgm:cxn modelId="{0C777336-089D-4EA4-BA53-B39B8200ABEA}" type="presParOf" srcId="{BF2A2788-D099-4BB5-89BF-7524B27A501F}" destId="{C53EBD23-BE52-48BA-A7C4-CD4FDB6A220C}" srcOrd="5" destOrd="0" presId="urn:microsoft.com/office/officeart/2005/8/layout/chart3"/>
    <dgm:cxn modelId="{66DF7F7D-AB47-466B-B86F-F87E6626E92E}" type="presParOf" srcId="{BF2A2788-D099-4BB5-89BF-7524B27A501F}" destId="{B915FCF2-59C1-4B7B-BD6B-AEAFCD08ADC4}" srcOrd="6" destOrd="0" presId="urn:microsoft.com/office/officeart/2005/8/layout/chart3"/>
    <dgm:cxn modelId="{413B7C0F-3FB6-48F9-B203-0DF3B6C9113C}" type="presParOf" srcId="{BF2A2788-D099-4BB5-89BF-7524B27A501F}" destId="{82B1A237-9B9A-4D4E-ACE3-E3C442B31DE3}" srcOrd="7" destOrd="0" presId="urn:microsoft.com/office/officeart/2005/8/layout/chart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6D9A02-887E-4BBF-B682-257AB3886B89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D686D18-2B66-41BC-8246-1727FDA28EBC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33CCFF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การเติบโตนวัตกรรม และศักยภาพ (</a:t>
          </a:r>
          <a:r>
            <a:rPr lang="en-US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Growth,</a:t>
          </a: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Innovation &amp; Potential</a:t>
          </a: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5D4E532-2F88-47B6-9E83-52F2327241C2}" type="par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6EE70E2F-7E34-4B37-949B-DA908CA304F1}" type="sib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9BCD2C7-C7FA-4E2E-BB07-9E8BF5D17A1F}">
      <dgm:prSet phldrT="[ข้อความ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algn="ctr">
            <a:lnSpc>
              <a:spcPts val="1800"/>
            </a:lnSpc>
          </a:pPr>
          <a:endParaRPr lang="th-TH" sz="1100" b="1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กระบวนการภายใน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Internal Process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3F4A284-188F-4122-8099-E7787B09534F}" type="par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1F5FD6BB-8D9B-453E-B6E1-5704994A8EC8}" type="sib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4B1EE51-A4A9-42A6-B4AB-45B1DD04F7A2}">
      <dgm:prSet phldrT="[ข้อความ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ประชาชน</a:t>
          </a:r>
          <a:endParaRPr lang="en-US" sz="1400" b="1" dirty="0" smtClean="0">
            <a:solidFill>
              <a:srgbClr val="FF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People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2085957-D7D1-46E3-9963-4BFB4D08370B}" type="par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FD7E4DA3-E07B-421F-A163-26754A34275B}" type="sib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0358AD46-20F9-4140-AF2B-EC6437F8A7BC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th-TH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คุณภาพระบบส่งเสริมสุขภาพและอนามัยสิ่งแวดล้อม (</a:t>
          </a:r>
          <a:r>
            <a:rPr lang="en-US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Networking and  Partnership</a:t>
          </a:r>
          <a:r>
            <a:rPr lang="th-TH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C56840-2E15-4E12-AF44-9DD61B20FA54}" type="par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47CD3B0B-2AE0-4962-998F-405727CA78ED}" type="sib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BF2A2788-D099-4BB5-89BF-7524B27A501F}" type="pres">
      <dgm:prSet presAssocID="{296D9A02-887E-4BBF-B682-257AB3886B89}" presName="compositeShape" presStyleCnt="0">
        <dgm:presLayoutVars>
          <dgm:chMax val="7"/>
          <dgm:dir/>
          <dgm:resizeHandles val="exact"/>
        </dgm:presLayoutVars>
      </dgm:prSet>
      <dgm:spPr/>
    </dgm:pt>
    <dgm:pt modelId="{200F9A26-5C8E-4783-B288-4EF6AF71F3F5}" type="pres">
      <dgm:prSet presAssocID="{296D9A02-887E-4BBF-B682-257AB3886B89}" presName="wedge1" presStyleLbl="node1" presStyleIdx="0" presStyleCnt="4" custLinFactNeighborX="-18834" custLinFactNeighborY="2804"/>
      <dgm:spPr/>
      <dgm:t>
        <a:bodyPr/>
        <a:lstStyle/>
        <a:p>
          <a:endParaRPr lang="th-TH"/>
        </a:p>
      </dgm:t>
    </dgm:pt>
    <dgm:pt modelId="{A889E844-B39D-4079-A5E2-B5A2A78F6F22}" type="pres">
      <dgm:prSet presAssocID="{296D9A02-887E-4BBF-B682-257AB3886B8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32B578-0598-4496-9550-1EC6AA7B6710}" type="pres">
      <dgm:prSet presAssocID="{296D9A02-887E-4BBF-B682-257AB3886B89}" presName="wedge2" presStyleLbl="node1" presStyleIdx="1" presStyleCnt="4" custScaleX="96428" custScaleY="96025" custLinFactNeighborX="-13452" custLinFactNeighborY="-625"/>
      <dgm:spPr/>
      <dgm:t>
        <a:bodyPr/>
        <a:lstStyle/>
        <a:p>
          <a:endParaRPr lang="th-TH"/>
        </a:p>
      </dgm:t>
    </dgm:pt>
    <dgm:pt modelId="{560ABFFF-F805-4B6D-9960-BF469C68D4FD}" type="pres">
      <dgm:prSet presAssocID="{296D9A02-887E-4BBF-B682-257AB3886B8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EF0D06-A1AA-45D8-B31F-6506AFB9DB87}" type="pres">
      <dgm:prSet presAssocID="{296D9A02-887E-4BBF-B682-257AB3886B89}" presName="wedge3" presStyleLbl="node1" presStyleIdx="2" presStyleCnt="4" custLinFactNeighborX="-14439" custLinFactNeighborY="-1411"/>
      <dgm:spPr/>
      <dgm:t>
        <a:bodyPr/>
        <a:lstStyle/>
        <a:p>
          <a:endParaRPr lang="th-TH"/>
        </a:p>
      </dgm:t>
    </dgm:pt>
    <dgm:pt modelId="{C53EBD23-BE52-48BA-A7C4-CD4FDB6A220C}" type="pres">
      <dgm:prSet presAssocID="{296D9A02-887E-4BBF-B682-257AB3886B8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15FCF2-59C1-4B7B-BD6B-AEAFCD08ADC4}" type="pres">
      <dgm:prSet presAssocID="{296D9A02-887E-4BBF-B682-257AB3886B89}" presName="wedge4" presStyleLbl="node1" presStyleIdx="3" presStyleCnt="4" custLinFactNeighborX="-14439" custLinFactNeighborY="-1592"/>
      <dgm:spPr/>
      <dgm:t>
        <a:bodyPr/>
        <a:lstStyle/>
        <a:p>
          <a:endParaRPr lang="th-TH"/>
        </a:p>
      </dgm:t>
    </dgm:pt>
    <dgm:pt modelId="{82B1A237-9B9A-4D4E-ACE3-E3C442B31DE3}" type="pres">
      <dgm:prSet presAssocID="{296D9A02-887E-4BBF-B682-257AB3886B8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F6CDA946-E79E-41F7-A39D-C750FD89D7E4}" type="presOf" srcId="{0358AD46-20F9-4140-AF2B-EC6437F8A7BC}" destId="{A889E844-B39D-4079-A5E2-B5A2A78F6F22}" srcOrd="1" destOrd="0" presId="urn:microsoft.com/office/officeart/2005/8/layout/chart3"/>
    <dgm:cxn modelId="{1C79D121-3C67-4180-A6DC-88962623752F}" srcId="{296D9A02-887E-4BBF-B682-257AB3886B89}" destId="{A4B1EE51-A4A9-42A6-B4AB-45B1DD04F7A2}" srcOrd="3" destOrd="0" parTransId="{12085957-D7D1-46E3-9963-4BFB4D08370B}" sibTransId="{FD7E4DA3-E07B-421F-A163-26754A34275B}"/>
    <dgm:cxn modelId="{76FEBE62-3B5A-4A56-A14C-A077970EB845}" type="presOf" srcId="{ED686D18-2B66-41BC-8246-1727FDA28EBC}" destId="{D232B578-0598-4496-9550-1EC6AA7B6710}" srcOrd="0" destOrd="0" presId="urn:microsoft.com/office/officeart/2005/8/layout/chart3"/>
    <dgm:cxn modelId="{1A7C6912-D47A-4761-BD1F-621DE8B61192}" srcId="{296D9A02-887E-4BBF-B682-257AB3886B89}" destId="{0358AD46-20F9-4140-AF2B-EC6437F8A7BC}" srcOrd="0" destOrd="0" parTransId="{38C56840-2E15-4E12-AF44-9DD61B20FA54}" sibTransId="{47CD3B0B-2AE0-4962-998F-405727CA78ED}"/>
    <dgm:cxn modelId="{767BD6F8-4A62-4CEC-8ECE-D715B0B66E76}" type="presOf" srcId="{0358AD46-20F9-4140-AF2B-EC6437F8A7BC}" destId="{200F9A26-5C8E-4783-B288-4EF6AF71F3F5}" srcOrd="0" destOrd="0" presId="urn:microsoft.com/office/officeart/2005/8/layout/chart3"/>
    <dgm:cxn modelId="{5247CEF0-A9C4-4FF1-90A2-D6FE24A9428E}" type="presOf" srcId="{A4B1EE51-A4A9-42A6-B4AB-45B1DD04F7A2}" destId="{82B1A237-9B9A-4D4E-ACE3-E3C442B31DE3}" srcOrd="1" destOrd="0" presId="urn:microsoft.com/office/officeart/2005/8/layout/chart3"/>
    <dgm:cxn modelId="{F8101788-7863-4839-B4F3-E598A57B8A1C}" type="presOf" srcId="{A9BCD2C7-C7FA-4E2E-BB07-9E8BF5D17A1F}" destId="{C53EBD23-BE52-48BA-A7C4-CD4FDB6A220C}" srcOrd="1" destOrd="0" presId="urn:microsoft.com/office/officeart/2005/8/layout/chart3"/>
    <dgm:cxn modelId="{EBB0F810-4824-4E8A-B21F-36C22BAB5F9F}" type="presOf" srcId="{A9BCD2C7-C7FA-4E2E-BB07-9E8BF5D17A1F}" destId="{2CEF0D06-A1AA-45D8-B31F-6506AFB9DB87}" srcOrd="0" destOrd="0" presId="urn:microsoft.com/office/officeart/2005/8/layout/chart3"/>
    <dgm:cxn modelId="{4BF9321F-6F9E-423F-BC5D-4EFAE7414C04}" type="presOf" srcId="{A4B1EE51-A4A9-42A6-B4AB-45B1DD04F7A2}" destId="{B915FCF2-59C1-4B7B-BD6B-AEAFCD08ADC4}" srcOrd="0" destOrd="0" presId="urn:microsoft.com/office/officeart/2005/8/layout/chart3"/>
    <dgm:cxn modelId="{1AD34788-61EF-44D1-BC96-E9A30393327C}" type="presOf" srcId="{296D9A02-887E-4BBF-B682-257AB3886B89}" destId="{BF2A2788-D099-4BB5-89BF-7524B27A501F}" srcOrd="0" destOrd="0" presId="urn:microsoft.com/office/officeart/2005/8/layout/chart3"/>
    <dgm:cxn modelId="{DA5F5AEF-E1DB-4258-B168-E706B2FE396A}" type="presOf" srcId="{ED686D18-2B66-41BC-8246-1727FDA28EBC}" destId="{560ABFFF-F805-4B6D-9960-BF469C68D4FD}" srcOrd="1" destOrd="0" presId="urn:microsoft.com/office/officeart/2005/8/layout/chart3"/>
    <dgm:cxn modelId="{C9BD6156-78B3-4610-97B0-E21008A40474}" srcId="{296D9A02-887E-4BBF-B682-257AB3886B89}" destId="{ED686D18-2B66-41BC-8246-1727FDA28EBC}" srcOrd="1" destOrd="0" parTransId="{A5D4E532-2F88-47B6-9E83-52F2327241C2}" sibTransId="{6EE70E2F-7E34-4B37-949B-DA908CA304F1}"/>
    <dgm:cxn modelId="{20792EC4-D553-458D-AFA0-520030CE80CD}" srcId="{296D9A02-887E-4BBF-B682-257AB3886B89}" destId="{A9BCD2C7-C7FA-4E2E-BB07-9E8BF5D17A1F}" srcOrd="2" destOrd="0" parTransId="{93F4A284-188F-4122-8099-E7787B09534F}" sibTransId="{1F5FD6BB-8D9B-453E-B6E1-5704994A8EC8}"/>
    <dgm:cxn modelId="{9554F736-B8E1-4415-91D2-5B67D83852CC}" type="presParOf" srcId="{BF2A2788-D099-4BB5-89BF-7524B27A501F}" destId="{200F9A26-5C8E-4783-B288-4EF6AF71F3F5}" srcOrd="0" destOrd="0" presId="urn:microsoft.com/office/officeart/2005/8/layout/chart3"/>
    <dgm:cxn modelId="{275D61AE-EC3C-452C-A971-812289421B0F}" type="presParOf" srcId="{BF2A2788-D099-4BB5-89BF-7524B27A501F}" destId="{A889E844-B39D-4079-A5E2-B5A2A78F6F22}" srcOrd="1" destOrd="0" presId="urn:microsoft.com/office/officeart/2005/8/layout/chart3"/>
    <dgm:cxn modelId="{0439E6D9-D74C-4D29-9565-6F70EBC84780}" type="presParOf" srcId="{BF2A2788-D099-4BB5-89BF-7524B27A501F}" destId="{D232B578-0598-4496-9550-1EC6AA7B6710}" srcOrd="2" destOrd="0" presId="urn:microsoft.com/office/officeart/2005/8/layout/chart3"/>
    <dgm:cxn modelId="{61397A1F-7E7F-4A97-9DDA-4A0565C6BA3F}" type="presParOf" srcId="{BF2A2788-D099-4BB5-89BF-7524B27A501F}" destId="{560ABFFF-F805-4B6D-9960-BF469C68D4FD}" srcOrd="3" destOrd="0" presId="urn:microsoft.com/office/officeart/2005/8/layout/chart3"/>
    <dgm:cxn modelId="{6B781357-ED23-4479-B01F-7D2D33187D58}" type="presParOf" srcId="{BF2A2788-D099-4BB5-89BF-7524B27A501F}" destId="{2CEF0D06-A1AA-45D8-B31F-6506AFB9DB87}" srcOrd="4" destOrd="0" presId="urn:microsoft.com/office/officeart/2005/8/layout/chart3"/>
    <dgm:cxn modelId="{C1332105-5ED9-4C38-9C76-2769E37C354E}" type="presParOf" srcId="{BF2A2788-D099-4BB5-89BF-7524B27A501F}" destId="{C53EBD23-BE52-48BA-A7C4-CD4FDB6A220C}" srcOrd="5" destOrd="0" presId="urn:microsoft.com/office/officeart/2005/8/layout/chart3"/>
    <dgm:cxn modelId="{B4A6A2FF-4D37-496F-8270-408F0C437F3A}" type="presParOf" srcId="{BF2A2788-D099-4BB5-89BF-7524B27A501F}" destId="{B915FCF2-59C1-4B7B-BD6B-AEAFCD08ADC4}" srcOrd="6" destOrd="0" presId="urn:microsoft.com/office/officeart/2005/8/layout/chart3"/>
    <dgm:cxn modelId="{7C462D13-E0D2-40BE-BDBB-CEA0B650A9F5}" type="presParOf" srcId="{BF2A2788-D099-4BB5-89BF-7524B27A501F}" destId="{82B1A237-9B9A-4D4E-ACE3-E3C442B31DE3}" srcOrd="7" destOrd="0" presId="urn:microsoft.com/office/officeart/2005/8/layout/chart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6D9A02-887E-4BBF-B682-257AB3886B89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D686D18-2B66-41BC-8246-1727FDA28EBC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33CCFF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การเติบโตนวัตกรรม และศักยภาพ (</a:t>
          </a:r>
          <a:r>
            <a:rPr lang="en-US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Growth,</a:t>
          </a: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Innovation &amp; Potential</a:t>
          </a: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5D4E532-2F88-47B6-9E83-52F2327241C2}" type="par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6EE70E2F-7E34-4B37-949B-DA908CA304F1}" type="sib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9BCD2C7-C7FA-4E2E-BB07-9E8BF5D17A1F}">
      <dgm:prSet phldrT="[ข้อความ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algn="ctr">
            <a:lnSpc>
              <a:spcPts val="1800"/>
            </a:lnSpc>
          </a:pPr>
          <a:endParaRPr lang="th-TH" sz="1100" b="1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กระบวนการภายใน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Internal Process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3F4A284-188F-4122-8099-E7787B09534F}" type="par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1F5FD6BB-8D9B-453E-B6E1-5704994A8EC8}" type="sib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4B1EE51-A4A9-42A6-B4AB-45B1DD04F7A2}">
      <dgm:prSet phldrT="[ข้อความ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ประชาชน</a:t>
          </a:r>
          <a:endParaRPr lang="en-US" sz="1400" b="1" dirty="0" smtClean="0">
            <a:solidFill>
              <a:srgbClr val="FF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People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2085957-D7D1-46E3-9963-4BFB4D08370B}" type="par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FD7E4DA3-E07B-421F-A163-26754A34275B}" type="sib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0358AD46-20F9-4140-AF2B-EC6437F8A7BC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th-TH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คุณภาพระบบส่งเสริมสุขภาพและอนามัยสิ่งแวดล้อม (</a:t>
          </a:r>
          <a:r>
            <a:rPr lang="en-US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Networking and  Partnership</a:t>
          </a:r>
          <a:r>
            <a:rPr lang="th-TH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C56840-2E15-4E12-AF44-9DD61B20FA54}" type="par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47CD3B0B-2AE0-4962-998F-405727CA78ED}" type="sib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BF2A2788-D099-4BB5-89BF-7524B27A501F}" type="pres">
      <dgm:prSet presAssocID="{296D9A02-887E-4BBF-B682-257AB3886B89}" presName="compositeShape" presStyleCnt="0">
        <dgm:presLayoutVars>
          <dgm:chMax val="7"/>
          <dgm:dir/>
          <dgm:resizeHandles val="exact"/>
        </dgm:presLayoutVars>
      </dgm:prSet>
      <dgm:spPr/>
    </dgm:pt>
    <dgm:pt modelId="{200F9A26-5C8E-4783-B288-4EF6AF71F3F5}" type="pres">
      <dgm:prSet presAssocID="{296D9A02-887E-4BBF-B682-257AB3886B89}" presName="wedge1" presStyleLbl="node1" presStyleIdx="0" presStyleCnt="4" custLinFactNeighborX="-18834" custLinFactNeighborY="2804"/>
      <dgm:spPr/>
      <dgm:t>
        <a:bodyPr/>
        <a:lstStyle/>
        <a:p>
          <a:endParaRPr lang="th-TH"/>
        </a:p>
      </dgm:t>
    </dgm:pt>
    <dgm:pt modelId="{A889E844-B39D-4079-A5E2-B5A2A78F6F22}" type="pres">
      <dgm:prSet presAssocID="{296D9A02-887E-4BBF-B682-257AB3886B8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32B578-0598-4496-9550-1EC6AA7B6710}" type="pres">
      <dgm:prSet presAssocID="{296D9A02-887E-4BBF-B682-257AB3886B89}" presName="wedge2" presStyleLbl="node1" presStyleIdx="1" presStyleCnt="4" custScaleX="96428" custScaleY="96025" custLinFactNeighborX="-13452" custLinFactNeighborY="-625"/>
      <dgm:spPr/>
      <dgm:t>
        <a:bodyPr/>
        <a:lstStyle/>
        <a:p>
          <a:endParaRPr lang="th-TH"/>
        </a:p>
      </dgm:t>
    </dgm:pt>
    <dgm:pt modelId="{560ABFFF-F805-4B6D-9960-BF469C68D4FD}" type="pres">
      <dgm:prSet presAssocID="{296D9A02-887E-4BBF-B682-257AB3886B8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EF0D06-A1AA-45D8-B31F-6506AFB9DB87}" type="pres">
      <dgm:prSet presAssocID="{296D9A02-887E-4BBF-B682-257AB3886B89}" presName="wedge3" presStyleLbl="node1" presStyleIdx="2" presStyleCnt="4" custLinFactNeighborX="-14439" custLinFactNeighborY="-1411"/>
      <dgm:spPr/>
      <dgm:t>
        <a:bodyPr/>
        <a:lstStyle/>
        <a:p>
          <a:endParaRPr lang="th-TH"/>
        </a:p>
      </dgm:t>
    </dgm:pt>
    <dgm:pt modelId="{C53EBD23-BE52-48BA-A7C4-CD4FDB6A220C}" type="pres">
      <dgm:prSet presAssocID="{296D9A02-887E-4BBF-B682-257AB3886B8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15FCF2-59C1-4B7B-BD6B-AEAFCD08ADC4}" type="pres">
      <dgm:prSet presAssocID="{296D9A02-887E-4BBF-B682-257AB3886B89}" presName="wedge4" presStyleLbl="node1" presStyleIdx="3" presStyleCnt="4" custLinFactNeighborX="-14439" custLinFactNeighborY="-1592"/>
      <dgm:spPr/>
      <dgm:t>
        <a:bodyPr/>
        <a:lstStyle/>
        <a:p>
          <a:endParaRPr lang="th-TH"/>
        </a:p>
      </dgm:t>
    </dgm:pt>
    <dgm:pt modelId="{82B1A237-9B9A-4D4E-ACE3-E3C442B31DE3}" type="pres">
      <dgm:prSet presAssocID="{296D9A02-887E-4BBF-B682-257AB3886B8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C79D121-3C67-4180-A6DC-88962623752F}" srcId="{296D9A02-887E-4BBF-B682-257AB3886B89}" destId="{A4B1EE51-A4A9-42A6-B4AB-45B1DD04F7A2}" srcOrd="3" destOrd="0" parTransId="{12085957-D7D1-46E3-9963-4BFB4D08370B}" sibTransId="{FD7E4DA3-E07B-421F-A163-26754A34275B}"/>
    <dgm:cxn modelId="{ADAA8069-9D76-433E-9EEA-FEB926D21F76}" type="presOf" srcId="{296D9A02-887E-4BBF-B682-257AB3886B89}" destId="{BF2A2788-D099-4BB5-89BF-7524B27A501F}" srcOrd="0" destOrd="0" presId="urn:microsoft.com/office/officeart/2005/8/layout/chart3"/>
    <dgm:cxn modelId="{1A7C6912-D47A-4761-BD1F-621DE8B61192}" srcId="{296D9A02-887E-4BBF-B682-257AB3886B89}" destId="{0358AD46-20F9-4140-AF2B-EC6437F8A7BC}" srcOrd="0" destOrd="0" parTransId="{38C56840-2E15-4E12-AF44-9DD61B20FA54}" sibTransId="{47CD3B0B-2AE0-4962-998F-405727CA78ED}"/>
    <dgm:cxn modelId="{378925EC-B589-4BAF-93BB-BF76300EB4F3}" type="presOf" srcId="{A4B1EE51-A4A9-42A6-B4AB-45B1DD04F7A2}" destId="{82B1A237-9B9A-4D4E-ACE3-E3C442B31DE3}" srcOrd="1" destOrd="0" presId="urn:microsoft.com/office/officeart/2005/8/layout/chart3"/>
    <dgm:cxn modelId="{859D2129-EBBD-4E34-96BA-2B3539FE80A0}" type="presOf" srcId="{A9BCD2C7-C7FA-4E2E-BB07-9E8BF5D17A1F}" destId="{2CEF0D06-A1AA-45D8-B31F-6506AFB9DB87}" srcOrd="0" destOrd="0" presId="urn:microsoft.com/office/officeart/2005/8/layout/chart3"/>
    <dgm:cxn modelId="{15B31ED9-126D-41B7-9728-989B75411EEC}" type="presOf" srcId="{ED686D18-2B66-41BC-8246-1727FDA28EBC}" destId="{D232B578-0598-4496-9550-1EC6AA7B6710}" srcOrd="0" destOrd="0" presId="urn:microsoft.com/office/officeart/2005/8/layout/chart3"/>
    <dgm:cxn modelId="{F127900E-4E2A-4F59-8AF8-99C8A5C28601}" type="presOf" srcId="{0358AD46-20F9-4140-AF2B-EC6437F8A7BC}" destId="{A889E844-B39D-4079-A5E2-B5A2A78F6F22}" srcOrd="1" destOrd="0" presId="urn:microsoft.com/office/officeart/2005/8/layout/chart3"/>
    <dgm:cxn modelId="{5F5ECB57-9804-4F2B-A251-85060F5C57A9}" type="presOf" srcId="{0358AD46-20F9-4140-AF2B-EC6437F8A7BC}" destId="{200F9A26-5C8E-4783-B288-4EF6AF71F3F5}" srcOrd="0" destOrd="0" presId="urn:microsoft.com/office/officeart/2005/8/layout/chart3"/>
    <dgm:cxn modelId="{C9BD6156-78B3-4610-97B0-E21008A40474}" srcId="{296D9A02-887E-4BBF-B682-257AB3886B89}" destId="{ED686D18-2B66-41BC-8246-1727FDA28EBC}" srcOrd="1" destOrd="0" parTransId="{A5D4E532-2F88-47B6-9E83-52F2327241C2}" sibTransId="{6EE70E2F-7E34-4B37-949B-DA908CA304F1}"/>
    <dgm:cxn modelId="{20792EC4-D553-458D-AFA0-520030CE80CD}" srcId="{296D9A02-887E-4BBF-B682-257AB3886B89}" destId="{A9BCD2C7-C7FA-4E2E-BB07-9E8BF5D17A1F}" srcOrd="2" destOrd="0" parTransId="{93F4A284-188F-4122-8099-E7787B09534F}" sibTransId="{1F5FD6BB-8D9B-453E-B6E1-5704994A8EC8}"/>
    <dgm:cxn modelId="{92554C6C-3F65-4708-9466-981294916AB0}" type="presOf" srcId="{A4B1EE51-A4A9-42A6-B4AB-45B1DD04F7A2}" destId="{B915FCF2-59C1-4B7B-BD6B-AEAFCD08ADC4}" srcOrd="0" destOrd="0" presId="urn:microsoft.com/office/officeart/2005/8/layout/chart3"/>
    <dgm:cxn modelId="{BC223FC3-16D2-4436-8866-1799FFBDF04A}" type="presOf" srcId="{ED686D18-2B66-41BC-8246-1727FDA28EBC}" destId="{560ABFFF-F805-4B6D-9960-BF469C68D4FD}" srcOrd="1" destOrd="0" presId="urn:microsoft.com/office/officeart/2005/8/layout/chart3"/>
    <dgm:cxn modelId="{36226007-966B-42BA-A334-1291725A7195}" type="presOf" srcId="{A9BCD2C7-C7FA-4E2E-BB07-9E8BF5D17A1F}" destId="{C53EBD23-BE52-48BA-A7C4-CD4FDB6A220C}" srcOrd="1" destOrd="0" presId="urn:microsoft.com/office/officeart/2005/8/layout/chart3"/>
    <dgm:cxn modelId="{91F596D1-B306-4DEC-99A1-23ADF840615C}" type="presParOf" srcId="{BF2A2788-D099-4BB5-89BF-7524B27A501F}" destId="{200F9A26-5C8E-4783-B288-4EF6AF71F3F5}" srcOrd="0" destOrd="0" presId="urn:microsoft.com/office/officeart/2005/8/layout/chart3"/>
    <dgm:cxn modelId="{AD42334C-583C-4FCE-9740-0F9468973210}" type="presParOf" srcId="{BF2A2788-D099-4BB5-89BF-7524B27A501F}" destId="{A889E844-B39D-4079-A5E2-B5A2A78F6F22}" srcOrd="1" destOrd="0" presId="urn:microsoft.com/office/officeart/2005/8/layout/chart3"/>
    <dgm:cxn modelId="{1683833B-8B25-41DD-BAE2-7D9330C87CF4}" type="presParOf" srcId="{BF2A2788-D099-4BB5-89BF-7524B27A501F}" destId="{D232B578-0598-4496-9550-1EC6AA7B6710}" srcOrd="2" destOrd="0" presId="urn:microsoft.com/office/officeart/2005/8/layout/chart3"/>
    <dgm:cxn modelId="{D0721C91-2148-4E0E-8D60-7B87B68772A2}" type="presParOf" srcId="{BF2A2788-D099-4BB5-89BF-7524B27A501F}" destId="{560ABFFF-F805-4B6D-9960-BF469C68D4FD}" srcOrd="3" destOrd="0" presId="urn:microsoft.com/office/officeart/2005/8/layout/chart3"/>
    <dgm:cxn modelId="{E1242EE9-2F95-495C-BB5A-E53AE6530657}" type="presParOf" srcId="{BF2A2788-D099-4BB5-89BF-7524B27A501F}" destId="{2CEF0D06-A1AA-45D8-B31F-6506AFB9DB87}" srcOrd="4" destOrd="0" presId="urn:microsoft.com/office/officeart/2005/8/layout/chart3"/>
    <dgm:cxn modelId="{B3E72429-982E-4C76-A147-DC577AF29620}" type="presParOf" srcId="{BF2A2788-D099-4BB5-89BF-7524B27A501F}" destId="{C53EBD23-BE52-48BA-A7C4-CD4FDB6A220C}" srcOrd="5" destOrd="0" presId="urn:microsoft.com/office/officeart/2005/8/layout/chart3"/>
    <dgm:cxn modelId="{2FC4B951-7921-4FF7-8D8C-616C8318AFF3}" type="presParOf" srcId="{BF2A2788-D099-4BB5-89BF-7524B27A501F}" destId="{B915FCF2-59C1-4B7B-BD6B-AEAFCD08ADC4}" srcOrd="6" destOrd="0" presId="urn:microsoft.com/office/officeart/2005/8/layout/chart3"/>
    <dgm:cxn modelId="{6A873164-9484-44ED-B857-1E4C0B4A1B78}" type="presParOf" srcId="{BF2A2788-D099-4BB5-89BF-7524B27A501F}" destId="{82B1A237-9B9A-4D4E-ACE3-E3C442B31DE3}" srcOrd="7" destOrd="0" presId="urn:microsoft.com/office/officeart/2005/8/layout/chart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6D9A02-887E-4BBF-B682-257AB3886B89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D686D18-2B66-41BC-8246-1727FDA28EBC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33CCFF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การเติบโตนวัตกรรม และศักยภาพ (</a:t>
          </a:r>
          <a:r>
            <a:rPr lang="en-US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Growth,</a:t>
          </a: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Innovation &amp; Potential</a:t>
          </a: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5D4E532-2F88-47B6-9E83-52F2327241C2}" type="par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6EE70E2F-7E34-4B37-949B-DA908CA304F1}" type="sib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9BCD2C7-C7FA-4E2E-BB07-9E8BF5D17A1F}">
      <dgm:prSet phldrT="[ข้อความ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algn="ctr">
            <a:lnSpc>
              <a:spcPts val="1800"/>
            </a:lnSpc>
          </a:pPr>
          <a:endParaRPr lang="th-TH" sz="1400" b="1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กระบวนการภายใน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Internal Process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3F4A284-188F-4122-8099-E7787B09534F}" type="par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1F5FD6BB-8D9B-453E-B6E1-5704994A8EC8}" type="sib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4B1EE51-A4A9-42A6-B4AB-45B1DD04F7A2}">
      <dgm:prSet phldrT="[ข้อความ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ประชาชน</a:t>
          </a:r>
          <a:endParaRPr lang="en-US" sz="1400" b="1" dirty="0" smtClean="0">
            <a:solidFill>
              <a:srgbClr val="FF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People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2085957-D7D1-46E3-9963-4BFB4D08370B}" type="par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FD7E4DA3-E07B-421F-A163-26754A34275B}" type="sib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0358AD46-20F9-4140-AF2B-EC6437F8A7BC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th-TH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คุณภาพระบบส่งเสริมสุขภาพและอนามัยสิ่งแวดล้อม (</a:t>
          </a:r>
          <a:r>
            <a:rPr lang="en-US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Networking and  Partnership</a:t>
          </a:r>
          <a:r>
            <a:rPr lang="th-TH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C56840-2E15-4E12-AF44-9DD61B20FA54}" type="par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47CD3B0B-2AE0-4962-998F-405727CA78ED}" type="sib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BF2A2788-D099-4BB5-89BF-7524B27A501F}" type="pres">
      <dgm:prSet presAssocID="{296D9A02-887E-4BBF-B682-257AB3886B89}" presName="compositeShape" presStyleCnt="0">
        <dgm:presLayoutVars>
          <dgm:chMax val="7"/>
          <dgm:dir/>
          <dgm:resizeHandles val="exact"/>
        </dgm:presLayoutVars>
      </dgm:prSet>
      <dgm:spPr/>
    </dgm:pt>
    <dgm:pt modelId="{200F9A26-5C8E-4783-B288-4EF6AF71F3F5}" type="pres">
      <dgm:prSet presAssocID="{296D9A02-887E-4BBF-B682-257AB3886B89}" presName="wedge1" presStyleLbl="node1" presStyleIdx="0" presStyleCnt="4" custLinFactNeighborX="-18834" custLinFactNeighborY="2804"/>
      <dgm:spPr/>
      <dgm:t>
        <a:bodyPr/>
        <a:lstStyle/>
        <a:p>
          <a:endParaRPr lang="th-TH"/>
        </a:p>
      </dgm:t>
    </dgm:pt>
    <dgm:pt modelId="{A889E844-B39D-4079-A5E2-B5A2A78F6F22}" type="pres">
      <dgm:prSet presAssocID="{296D9A02-887E-4BBF-B682-257AB3886B8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32B578-0598-4496-9550-1EC6AA7B6710}" type="pres">
      <dgm:prSet presAssocID="{296D9A02-887E-4BBF-B682-257AB3886B89}" presName="wedge2" presStyleLbl="node1" presStyleIdx="1" presStyleCnt="4" custScaleX="96428" custScaleY="96025" custLinFactNeighborX="-13452" custLinFactNeighborY="-625"/>
      <dgm:spPr/>
      <dgm:t>
        <a:bodyPr/>
        <a:lstStyle/>
        <a:p>
          <a:endParaRPr lang="th-TH"/>
        </a:p>
      </dgm:t>
    </dgm:pt>
    <dgm:pt modelId="{560ABFFF-F805-4B6D-9960-BF469C68D4FD}" type="pres">
      <dgm:prSet presAssocID="{296D9A02-887E-4BBF-B682-257AB3886B8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EF0D06-A1AA-45D8-B31F-6506AFB9DB87}" type="pres">
      <dgm:prSet presAssocID="{296D9A02-887E-4BBF-B682-257AB3886B89}" presName="wedge3" presStyleLbl="node1" presStyleIdx="2" presStyleCnt="4" custLinFactNeighborX="-14439" custLinFactNeighborY="-1411"/>
      <dgm:spPr/>
      <dgm:t>
        <a:bodyPr/>
        <a:lstStyle/>
        <a:p>
          <a:endParaRPr lang="th-TH"/>
        </a:p>
      </dgm:t>
    </dgm:pt>
    <dgm:pt modelId="{C53EBD23-BE52-48BA-A7C4-CD4FDB6A220C}" type="pres">
      <dgm:prSet presAssocID="{296D9A02-887E-4BBF-B682-257AB3886B8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15FCF2-59C1-4B7B-BD6B-AEAFCD08ADC4}" type="pres">
      <dgm:prSet presAssocID="{296D9A02-887E-4BBF-B682-257AB3886B89}" presName="wedge4" presStyleLbl="node1" presStyleIdx="3" presStyleCnt="4" custLinFactNeighborX="-14439" custLinFactNeighborY="-1592"/>
      <dgm:spPr/>
      <dgm:t>
        <a:bodyPr/>
        <a:lstStyle/>
        <a:p>
          <a:endParaRPr lang="th-TH"/>
        </a:p>
      </dgm:t>
    </dgm:pt>
    <dgm:pt modelId="{82B1A237-9B9A-4D4E-ACE3-E3C442B31DE3}" type="pres">
      <dgm:prSet presAssocID="{296D9A02-887E-4BBF-B682-257AB3886B8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D117F70B-A00D-419B-B5D5-06AC390D5E4F}" type="presOf" srcId="{0358AD46-20F9-4140-AF2B-EC6437F8A7BC}" destId="{200F9A26-5C8E-4783-B288-4EF6AF71F3F5}" srcOrd="0" destOrd="0" presId="urn:microsoft.com/office/officeart/2005/8/layout/chart3"/>
    <dgm:cxn modelId="{1C79D121-3C67-4180-A6DC-88962623752F}" srcId="{296D9A02-887E-4BBF-B682-257AB3886B89}" destId="{A4B1EE51-A4A9-42A6-B4AB-45B1DD04F7A2}" srcOrd="3" destOrd="0" parTransId="{12085957-D7D1-46E3-9963-4BFB4D08370B}" sibTransId="{FD7E4DA3-E07B-421F-A163-26754A34275B}"/>
    <dgm:cxn modelId="{1A7C6912-D47A-4761-BD1F-621DE8B61192}" srcId="{296D9A02-887E-4BBF-B682-257AB3886B89}" destId="{0358AD46-20F9-4140-AF2B-EC6437F8A7BC}" srcOrd="0" destOrd="0" parTransId="{38C56840-2E15-4E12-AF44-9DD61B20FA54}" sibTransId="{47CD3B0B-2AE0-4962-998F-405727CA78ED}"/>
    <dgm:cxn modelId="{F298756F-8E52-40AB-8DA8-05DA59BC9463}" type="presOf" srcId="{A4B1EE51-A4A9-42A6-B4AB-45B1DD04F7A2}" destId="{B915FCF2-59C1-4B7B-BD6B-AEAFCD08ADC4}" srcOrd="0" destOrd="0" presId="urn:microsoft.com/office/officeart/2005/8/layout/chart3"/>
    <dgm:cxn modelId="{84B992EB-94BC-4DE4-AA00-C9687E4A350A}" type="presOf" srcId="{296D9A02-887E-4BBF-B682-257AB3886B89}" destId="{BF2A2788-D099-4BB5-89BF-7524B27A501F}" srcOrd="0" destOrd="0" presId="urn:microsoft.com/office/officeart/2005/8/layout/chart3"/>
    <dgm:cxn modelId="{A8EB0C0D-D70F-4285-BEE3-4C0C1729B9C3}" type="presOf" srcId="{ED686D18-2B66-41BC-8246-1727FDA28EBC}" destId="{560ABFFF-F805-4B6D-9960-BF469C68D4FD}" srcOrd="1" destOrd="0" presId="urn:microsoft.com/office/officeart/2005/8/layout/chart3"/>
    <dgm:cxn modelId="{778B1748-BCDC-49FF-A4E7-71D130AEE782}" type="presOf" srcId="{ED686D18-2B66-41BC-8246-1727FDA28EBC}" destId="{D232B578-0598-4496-9550-1EC6AA7B6710}" srcOrd="0" destOrd="0" presId="urn:microsoft.com/office/officeart/2005/8/layout/chart3"/>
    <dgm:cxn modelId="{96292DC8-0667-4677-84FC-49F27191F79E}" type="presOf" srcId="{A4B1EE51-A4A9-42A6-B4AB-45B1DD04F7A2}" destId="{82B1A237-9B9A-4D4E-ACE3-E3C442B31DE3}" srcOrd="1" destOrd="0" presId="urn:microsoft.com/office/officeart/2005/8/layout/chart3"/>
    <dgm:cxn modelId="{DBDF9C4B-29EA-4613-976C-66889DBA4B14}" type="presOf" srcId="{0358AD46-20F9-4140-AF2B-EC6437F8A7BC}" destId="{A889E844-B39D-4079-A5E2-B5A2A78F6F22}" srcOrd="1" destOrd="0" presId="urn:microsoft.com/office/officeart/2005/8/layout/chart3"/>
    <dgm:cxn modelId="{2D731C99-19D1-4C5F-B439-5A5EB479F38A}" type="presOf" srcId="{A9BCD2C7-C7FA-4E2E-BB07-9E8BF5D17A1F}" destId="{2CEF0D06-A1AA-45D8-B31F-6506AFB9DB87}" srcOrd="0" destOrd="0" presId="urn:microsoft.com/office/officeart/2005/8/layout/chart3"/>
    <dgm:cxn modelId="{C9BD6156-78B3-4610-97B0-E21008A40474}" srcId="{296D9A02-887E-4BBF-B682-257AB3886B89}" destId="{ED686D18-2B66-41BC-8246-1727FDA28EBC}" srcOrd="1" destOrd="0" parTransId="{A5D4E532-2F88-47B6-9E83-52F2327241C2}" sibTransId="{6EE70E2F-7E34-4B37-949B-DA908CA304F1}"/>
    <dgm:cxn modelId="{20792EC4-D553-458D-AFA0-520030CE80CD}" srcId="{296D9A02-887E-4BBF-B682-257AB3886B89}" destId="{A9BCD2C7-C7FA-4E2E-BB07-9E8BF5D17A1F}" srcOrd="2" destOrd="0" parTransId="{93F4A284-188F-4122-8099-E7787B09534F}" sibTransId="{1F5FD6BB-8D9B-453E-B6E1-5704994A8EC8}"/>
    <dgm:cxn modelId="{D3F80A71-CCE7-44FF-A28D-8BAD1A83AF77}" type="presOf" srcId="{A9BCD2C7-C7FA-4E2E-BB07-9E8BF5D17A1F}" destId="{C53EBD23-BE52-48BA-A7C4-CD4FDB6A220C}" srcOrd="1" destOrd="0" presId="urn:microsoft.com/office/officeart/2005/8/layout/chart3"/>
    <dgm:cxn modelId="{4A0EC7AE-DCD8-4341-AFDB-E668E033FB89}" type="presParOf" srcId="{BF2A2788-D099-4BB5-89BF-7524B27A501F}" destId="{200F9A26-5C8E-4783-B288-4EF6AF71F3F5}" srcOrd="0" destOrd="0" presId="urn:microsoft.com/office/officeart/2005/8/layout/chart3"/>
    <dgm:cxn modelId="{28C96CAE-C096-411D-94BC-1B1F10AC3133}" type="presParOf" srcId="{BF2A2788-D099-4BB5-89BF-7524B27A501F}" destId="{A889E844-B39D-4079-A5E2-B5A2A78F6F22}" srcOrd="1" destOrd="0" presId="urn:microsoft.com/office/officeart/2005/8/layout/chart3"/>
    <dgm:cxn modelId="{E2122E21-B3B3-4E55-B87A-4194CE8B2663}" type="presParOf" srcId="{BF2A2788-D099-4BB5-89BF-7524B27A501F}" destId="{D232B578-0598-4496-9550-1EC6AA7B6710}" srcOrd="2" destOrd="0" presId="urn:microsoft.com/office/officeart/2005/8/layout/chart3"/>
    <dgm:cxn modelId="{28D83653-A020-43CA-BFA9-43D0C0EF9064}" type="presParOf" srcId="{BF2A2788-D099-4BB5-89BF-7524B27A501F}" destId="{560ABFFF-F805-4B6D-9960-BF469C68D4FD}" srcOrd="3" destOrd="0" presId="urn:microsoft.com/office/officeart/2005/8/layout/chart3"/>
    <dgm:cxn modelId="{152393C4-69AC-4904-B5EF-EDA84E150578}" type="presParOf" srcId="{BF2A2788-D099-4BB5-89BF-7524B27A501F}" destId="{2CEF0D06-A1AA-45D8-B31F-6506AFB9DB87}" srcOrd="4" destOrd="0" presId="urn:microsoft.com/office/officeart/2005/8/layout/chart3"/>
    <dgm:cxn modelId="{B99BF512-F1AE-4D98-B29F-05AEE3D20B7C}" type="presParOf" srcId="{BF2A2788-D099-4BB5-89BF-7524B27A501F}" destId="{C53EBD23-BE52-48BA-A7C4-CD4FDB6A220C}" srcOrd="5" destOrd="0" presId="urn:microsoft.com/office/officeart/2005/8/layout/chart3"/>
    <dgm:cxn modelId="{5C5387A5-022C-4264-8DC4-7F83EDE01F5C}" type="presParOf" srcId="{BF2A2788-D099-4BB5-89BF-7524B27A501F}" destId="{B915FCF2-59C1-4B7B-BD6B-AEAFCD08ADC4}" srcOrd="6" destOrd="0" presId="urn:microsoft.com/office/officeart/2005/8/layout/chart3"/>
    <dgm:cxn modelId="{02FB5AEB-E4DB-4A5A-8F9A-071D6DB3840B}" type="presParOf" srcId="{BF2A2788-D099-4BB5-89BF-7524B27A501F}" destId="{82B1A237-9B9A-4D4E-ACE3-E3C442B31DE3}" srcOrd="7" destOrd="0" presId="urn:microsoft.com/office/officeart/2005/8/layout/chart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6D9A02-887E-4BBF-B682-257AB3886B89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D686D18-2B66-41BC-8246-1727FDA28EBC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33CCFF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การเติบโตนวัตกรรม และศักยภาพ (</a:t>
          </a:r>
          <a:r>
            <a:rPr lang="en-US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Growth,</a:t>
          </a: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Innovation &amp; Potential</a:t>
          </a: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5D4E532-2F88-47B6-9E83-52F2327241C2}" type="par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6EE70E2F-7E34-4B37-949B-DA908CA304F1}" type="sib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9BCD2C7-C7FA-4E2E-BB07-9E8BF5D17A1F}">
      <dgm:prSet phldrT="[ข้อความ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algn="ctr">
            <a:lnSpc>
              <a:spcPts val="1800"/>
            </a:lnSpc>
          </a:pPr>
          <a:endParaRPr lang="th-TH" sz="1400" b="1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กระบวนการภายใน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Internal Process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3F4A284-188F-4122-8099-E7787B09534F}" type="par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1F5FD6BB-8D9B-453E-B6E1-5704994A8EC8}" type="sib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4B1EE51-A4A9-42A6-B4AB-45B1DD04F7A2}">
      <dgm:prSet phldrT="[ข้อความ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ประชาชน</a:t>
          </a:r>
          <a:endParaRPr lang="en-US" sz="1400" b="1" dirty="0" smtClean="0">
            <a:solidFill>
              <a:srgbClr val="FF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People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2085957-D7D1-46E3-9963-4BFB4D08370B}" type="par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FD7E4DA3-E07B-421F-A163-26754A34275B}" type="sib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0358AD46-20F9-4140-AF2B-EC6437F8A7BC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th-TH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คุณภาพระบบส่งเสริมสุขภาพและอนามัยสิ่งแวดล้อม (</a:t>
          </a:r>
          <a:r>
            <a:rPr lang="en-US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Networking and  Partnership</a:t>
          </a:r>
          <a:r>
            <a:rPr lang="th-TH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C56840-2E15-4E12-AF44-9DD61B20FA54}" type="par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47CD3B0B-2AE0-4962-998F-405727CA78ED}" type="sib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BF2A2788-D099-4BB5-89BF-7524B27A501F}" type="pres">
      <dgm:prSet presAssocID="{296D9A02-887E-4BBF-B682-257AB3886B89}" presName="compositeShape" presStyleCnt="0">
        <dgm:presLayoutVars>
          <dgm:chMax val="7"/>
          <dgm:dir/>
          <dgm:resizeHandles val="exact"/>
        </dgm:presLayoutVars>
      </dgm:prSet>
      <dgm:spPr/>
    </dgm:pt>
    <dgm:pt modelId="{200F9A26-5C8E-4783-B288-4EF6AF71F3F5}" type="pres">
      <dgm:prSet presAssocID="{296D9A02-887E-4BBF-B682-257AB3886B89}" presName="wedge1" presStyleLbl="node1" presStyleIdx="0" presStyleCnt="4" custLinFactNeighborX="-18834" custLinFactNeighborY="2804"/>
      <dgm:spPr/>
      <dgm:t>
        <a:bodyPr/>
        <a:lstStyle/>
        <a:p>
          <a:endParaRPr lang="th-TH"/>
        </a:p>
      </dgm:t>
    </dgm:pt>
    <dgm:pt modelId="{A889E844-B39D-4079-A5E2-B5A2A78F6F22}" type="pres">
      <dgm:prSet presAssocID="{296D9A02-887E-4BBF-B682-257AB3886B8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32B578-0598-4496-9550-1EC6AA7B6710}" type="pres">
      <dgm:prSet presAssocID="{296D9A02-887E-4BBF-B682-257AB3886B89}" presName="wedge2" presStyleLbl="node1" presStyleIdx="1" presStyleCnt="4" custScaleX="96428" custScaleY="96025" custLinFactNeighborX="-13452" custLinFactNeighborY="-625"/>
      <dgm:spPr/>
      <dgm:t>
        <a:bodyPr/>
        <a:lstStyle/>
        <a:p>
          <a:endParaRPr lang="th-TH"/>
        </a:p>
      </dgm:t>
    </dgm:pt>
    <dgm:pt modelId="{560ABFFF-F805-4B6D-9960-BF469C68D4FD}" type="pres">
      <dgm:prSet presAssocID="{296D9A02-887E-4BBF-B682-257AB3886B8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EF0D06-A1AA-45D8-B31F-6506AFB9DB87}" type="pres">
      <dgm:prSet presAssocID="{296D9A02-887E-4BBF-B682-257AB3886B89}" presName="wedge3" presStyleLbl="node1" presStyleIdx="2" presStyleCnt="4" custLinFactNeighborX="-14439" custLinFactNeighborY="-1411"/>
      <dgm:spPr/>
      <dgm:t>
        <a:bodyPr/>
        <a:lstStyle/>
        <a:p>
          <a:endParaRPr lang="th-TH"/>
        </a:p>
      </dgm:t>
    </dgm:pt>
    <dgm:pt modelId="{C53EBD23-BE52-48BA-A7C4-CD4FDB6A220C}" type="pres">
      <dgm:prSet presAssocID="{296D9A02-887E-4BBF-B682-257AB3886B8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15FCF2-59C1-4B7B-BD6B-AEAFCD08ADC4}" type="pres">
      <dgm:prSet presAssocID="{296D9A02-887E-4BBF-B682-257AB3886B89}" presName="wedge4" presStyleLbl="node1" presStyleIdx="3" presStyleCnt="4" custLinFactNeighborX="-14439" custLinFactNeighborY="-1592"/>
      <dgm:spPr/>
      <dgm:t>
        <a:bodyPr/>
        <a:lstStyle/>
        <a:p>
          <a:endParaRPr lang="th-TH"/>
        </a:p>
      </dgm:t>
    </dgm:pt>
    <dgm:pt modelId="{82B1A237-9B9A-4D4E-ACE3-E3C442B31DE3}" type="pres">
      <dgm:prSet presAssocID="{296D9A02-887E-4BBF-B682-257AB3886B8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5C5912E-1A31-4418-B323-6D05DEE62AAE}" type="presOf" srcId="{ED686D18-2B66-41BC-8246-1727FDA28EBC}" destId="{D232B578-0598-4496-9550-1EC6AA7B6710}" srcOrd="0" destOrd="0" presId="urn:microsoft.com/office/officeart/2005/8/layout/chart3"/>
    <dgm:cxn modelId="{1C79D121-3C67-4180-A6DC-88962623752F}" srcId="{296D9A02-887E-4BBF-B682-257AB3886B89}" destId="{A4B1EE51-A4A9-42A6-B4AB-45B1DD04F7A2}" srcOrd="3" destOrd="0" parTransId="{12085957-D7D1-46E3-9963-4BFB4D08370B}" sibTransId="{FD7E4DA3-E07B-421F-A163-26754A34275B}"/>
    <dgm:cxn modelId="{39C57D8C-8871-434B-B392-DAC562AD34C7}" type="presOf" srcId="{0358AD46-20F9-4140-AF2B-EC6437F8A7BC}" destId="{200F9A26-5C8E-4783-B288-4EF6AF71F3F5}" srcOrd="0" destOrd="0" presId="urn:microsoft.com/office/officeart/2005/8/layout/chart3"/>
    <dgm:cxn modelId="{AC14DCC4-DDB3-4084-9923-68357445E75E}" type="presOf" srcId="{A9BCD2C7-C7FA-4E2E-BB07-9E8BF5D17A1F}" destId="{2CEF0D06-A1AA-45D8-B31F-6506AFB9DB87}" srcOrd="0" destOrd="0" presId="urn:microsoft.com/office/officeart/2005/8/layout/chart3"/>
    <dgm:cxn modelId="{1A7C6912-D47A-4761-BD1F-621DE8B61192}" srcId="{296D9A02-887E-4BBF-B682-257AB3886B89}" destId="{0358AD46-20F9-4140-AF2B-EC6437F8A7BC}" srcOrd="0" destOrd="0" parTransId="{38C56840-2E15-4E12-AF44-9DD61B20FA54}" sibTransId="{47CD3B0B-2AE0-4962-998F-405727CA78ED}"/>
    <dgm:cxn modelId="{BAD99EDD-082B-4D60-B48D-3D04877C82A8}" type="presOf" srcId="{ED686D18-2B66-41BC-8246-1727FDA28EBC}" destId="{560ABFFF-F805-4B6D-9960-BF469C68D4FD}" srcOrd="1" destOrd="0" presId="urn:microsoft.com/office/officeart/2005/8/layout/chart3"/>
    <dgm:cxn modelId="{433C4419-75A2-4EAE-9335-6B3EA811034F}" type="presOf" srcId="{A9BCD2C7-C7FA-4E2E-BB07-9E8BF5D17A1F}" destId="{C53EBD23-BE52-48BA-A7C4-CD4FDB6A220C}" srcOrd="1" destOrd="0" presId="urn:microsoft.com/office/officeart/2005/8/layout/chart3"/>
    <dgm:cxn modelId="{2E7412B4-92C9-47E2-839F-C06F1BB1695D}" type="presOf" srcId="{A4B1EE51-A4A9-42A6-B4AB-45B1DD04F7A2}" destId="{82B1A237-9B9A-4D4E-ACE3-E3C442B31DE3}" srcOrd="1" destOrd="0" presId="urn:microsoft.com/office/officeart/2005/8/layout/chart3"/>
    <dgm:cxn modelId="{F131909B-5A8F-4B8C-A2D3-EDC95588703F}" type="presOf" srcId="{A4B1EE51-A4A9-42A6-B4AB-45B1DD04F7A2}" destId="{B915FCF2-59C1-4B7B-BD6B-AEAFCD08ADC4}" srcOrd="0" destOrd="0" presId="urn:microsoft.com/office/officeart/2005/8/layout/chart3"/>
    <dgm:cxn modelId="{C9BD6156-78B3-4610-97B0-E21008A40474}" srcId="{296D9A02-887E-4BBF-B682-257AB3886B89}" destId="{ED686D18-2B66-41BC-8246-1727FDA28EBC}" srcOrd="1" destOrd="0" parTransId="{A5D4E532-2F88-47B6-9E83-52F2327241C2}" sibTransId="{6EE70E2F-7E34-4B37-949B-DA908CA304F1}"/>
    <dgm:cxn modelId="{20792EC4-D553-458D-AFA0-520030CE80CD}" srcId="{296D9A02-887E-4BBF-B682-257AB3886B89}" destId="{A9BCD2C7-C7FA-4E2E-BB07-9E8BF5D17A1F}" srcOrd="2" destOrd="0" parTransId="{93F4A284-188F-4122-8099-E7787B09534F}" sibTransId="{1F5FD6BB-8D9B-453E-B6E1-5704994A8EC8}"/>
    <dgm:cxn modelId="{C4374464-8922-421F-AF65-7422F4FC518B}" type="presOf" srcId="{0358AD46-20F9-4140-AF2B-EC6437F8A7BC}" destId="{A889E844-B39D-4079-A5E2-B5A2A78F6F22}" srcOrd="1" destOrd="0" presId="urn:microsoft.com/office/officeart/2005/8/layout/chart3"/>
    <dgm:cxn modelId="{99494348-B4C4-49DA-B0F4-86923839E42F}" type="presOf" srcId="{296D9A02-887E-4BBF-B682-257AB3886B89}" destId="{BF2A2788-D099-4BB5-89BF-7524B27A501F}" srcOrd="0" destOrd="0" presId="urn:microsoft.com/office/officeart/2005/8/layout/chart3"/>
    <dgm:cxn modelId="{7B85BFD2-97AE-4FD2-A7D6-A4F402BD79BC}" type="presParOf" srcId="{BF2A2788-D099-4BB5-89BF-7524B27A501F}" destId="{200F9A26-5C8E-4783-B288-4EF6AF71F3F5}" srcOrd="0" destOrd="0" presId="urn:microsoft.com/office/officeart/2005/8/layout/chart3"/>
    <dgm:cxn modelId="{876C8093-9B0E-4B8B-B14B-56F7EF4685A7}" type="presParOf" srcId="{BF2A2788-D099-4BB5-89BF-7524B27A501F}" destId="{A889E844-B39D-4079-A5E2-B5A2A78F6F22}" srcOrd="1" destOrd="0" presId="urn:microsoft.com/office/officeart/2005/8/layout/chart3"/>
    <dgm:cxn modelId="{6955E83A-2CA1-43C7-B94A-1E715C19131F}" type="presParOf" srcId="{BF2A2788-D099-4BB5-89BF-7524B27A501F}" destId="{D232B578-0598-4496-9550-1EC6AA7B6710}" srcOrd="2" destOrd="0" presId="urn:microsoft.com/office/officeart/2005/8/layout/chart3"/>
    <dgm:cxn modelId="{30589E78-C57D-4276-A1AA-3850F95F96DB}" type="presParOf" srcId="{BF2A2788-D099-4BB5-89BF-7524B27A501F}" destId="{560ABFFF-F805-4B6D-9960-BF469C68D4FD}" srcOrd="3" destOrd="0" presId="urn:microsoft.com/office/officeart/2005/8/layout/chart3"/>
    <dgm:cxn modelId="{FA361167-571E-4C6D-8657-BA10CE13CEA4}" type="presParOf" srcId="{BF2A2788-D099-4BB5-89BF-7524B27A501F}" destId="{2CEF0D06-A1AA-45D8-B31F-6506AFB9DB87}" srcOrd="4" destOrd="0" presId="urn:microsoft.com/office/officeart/2005/8/layout/chart3"/>
    <dgm:cxn modelId="{F4983860-96F0-43CA-88D1-672898362933}" type="presParOf" srcId="{BF2A2788-D099-4BB5-89BF-7524B27A501F}" destId="{C53EBD23-BE52-48BA-A7C4-CD4FDB6A220C}" srcOrd="5" destOrd="0" presId="urn:microsoft.com/office/officeart/2005/8/layout/chart3"/>
    <dgm:cxn modelId="{863C2864-B302-4B4F-9A63-B89AE9DDE727}" type="presParOf" srcId="{BF2A2788-D099-4BB5-89BF-7524B27A501F}" destId="{B915FCF2-59C1-4B7B-BD6B-AEAFCD08ADC4}" srcOrd="6" destOrd="0" presId="urn:microsoft.com/office/officeart/2005/8/layout/chart3"/>
    <dgm:cxn modelId="{E3092E35-CA0B-4DC1-9FC8-81BCF3DAAE40}" type="presParOf" srcId="{BF2A2788-D099-4BB5-89BF-7524B27A501F}" destId="{82B1A237-9B9A-4D4E-ACE3-E3C442B31DE3}" srcOrd="7" destOrd="0" presId="urn:microsoft.com/office/officeart/2005/8/layout/chart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6D9A02-887E-4BBF-B682-257AB3886B89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D686D18-2B66-41BC-8246-1727FDA28EBC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33CCFF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การเติบโตนวัตกรรม และศักยภาพ (</a:t>
          </a:r>
          <a:r>
            <a:rPr lang="en-US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Growth,</a:t>
          </a: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Innovation &amp; Potential</a:t>
          </a: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5D4E532-2F88-47B6-9E83-52F2327241C2}" type="par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6EE70E2F-7E34-4B37-949B-DA908CA304F1}" type="sib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9BCD2C7-C7FA-4E2E-BB07-9E8BF5D17A1F}">
      <dgm:prSet phldrT="[ข้อความ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algn="ctr">
            <a:lnSpc>
              <a:spcPts val="1800"/>
            </a:lnSpc>
          </a:pPr>
          <a:endParaRPr lang="th-TH" sz="1400" b="1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กระบวนการภายใน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Internal Process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3F4A284-188F-4122-8099-E7787B09534F}" type="par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1F5FD6BB-8D9B-453E-B6E1-5704994A8EC8}" type="sib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4B1EE51-A4A9-42A6-B4AB-45B1DD04F7A2}">
      <dgm:prSet phldrT="[ข้อความ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ประชาชน</a:t>
          </a:r>
          <a:endParaRPr lang="en-US" sz="1400" b="1" dirty="0" smtClean="0">
            <a:solidFill>
              <a:srgbClr val="FF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People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2085957-D7D1-46E3-9963-4BFB4D08370B}" type="par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FD7E4DA3-E07B-421F-A163-26754A34275B}" type="sib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0358AD46-20F9-4140-AF2B-EC6437F8A7BC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th-TH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คุณภาพระบบส่งเสริมสุขภาพและอนามัยสิ่งแวดล้อม (</a:t>
          </a:r>
          <a:r>
            <a:rPr lang="en-US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Networking and  Partnership</a:t>
          </a:r>
          <a:r>
            <a:rPr lang="th-TH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C56840-2E15-4E12-AF44-9DD61B20FA54}" type="par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47CD3B0B-2AE0-4962-998F-405727CA78ED}" type="sib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BF2A2788-D099-4BB5-89BF-7524B27A501F}" type="pres">
      <dgm:prSet presAssocID="{296D9A02-887E-4BBF-B682-257AB3886B89}" presName="compositeShape" presStyleCnt="0">
        <dgm:presLayoutVars>
          <dgm:chMax val="7"/>
          <dgm:dir/>
          <dgm:resizeHandles val="exact"/>
        </dgm:presLayoutVars>
      </dgm:prSet>
      <dgm:spPr/>
    </dgm:pt>
    <dgm:pt modelId="{200F9A26-5C8E-4783-B288-4EF6AF71F3F5}" type="pres">
      <dgm:prSet presAssocID="{296D9A02-887E-4BBF-B682-257AB3886B89}" presName="wedge1" presStyleLbl="node1" presStyleIdx="0" presStyleCnt="4" custLinFactNeighborX="-18834" custLinFactNeighborY="2804"/>
      <dgm:spPr/>
      <dgm:t>
        <a:bodyPr/>
        <a:lstStyle/>
        <a:p>
          <a:endParaRPr lang="th-TH"/>
        </a:p>
      </dgm:t>
    </dgm:pt>
    <dgm:pt modelId="{A889E844-B39D-4079-A5E2-B5A2A78F6F22}" type="pres">
      <dgm:prSet presAssocID="{296D9A02-887E-4BBF-B682-257AB3886B8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32B578-0598-4496-9550-1EC6AA7B6710}" type="pres">
      <dgm:prSet presAssocID="{296D9A02-887E-4BBF-B682-257AB3886B89}" presName="wedge2" presStyleLbl="node1" presStyleIdx="1" presStyleCnt="4" custScaleX="96428" custScaleY="96025" custLinFactNeighborX="-13452" custLinFactNeighborY="-625"/>
      <dgm:spPr/>
      <dgm:t>
        <a:bodyPr/>
        <a:lstStyle/>
        <a:p>
          <a:endParaRPr lang="th-TH"/>
        </a:p>
      </dgm:t>
    </dgm:pt>
    <dgm:pt modelId="{560ABFFF-F805-4B6D-9960-BF469C68D4FD}" type="pres">
      <dgm:prSet presAssocID="{296D9A02-887E-4BBF-B682-257AB3886B8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EF0D06-A1AA-45D8-B31F-6506AFB9DB87}" type="pres">
      <dgm:prSet presAssocID="{296D9A02-887E-4BBF-B682-257AB3886B89}" presName="wedge3" presStyleLbl="node1" presStyleIdx="2" presStyleCnt="4" custLinFactNeighborX="-14439" custLinFactNeighborY="-1411"/>
      <dgm:spPr/>
      <dgm:t>
        <a:bodyPr/>
        <a:lstStyle/>
        <a:p>
          <a:endParaRPr lang="th-TH"/>
        </a:p>
      </dgm:t>
    </dgm:pt>
    <dgm:pt modelId="{C53EBD23-BE52-48BA-A7C4-CD4FDB6A220C}" type="pres">
      <dgm:prSet presAssocID="{296D9A02-887E-4BBF-B682-257AB3886B8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15FCF2-59C1-4B7B-BD6B-AEAFCD08ADC4}" type="pres">
      <dgm:prSet presAssocID="{296D9A02-887E-4BBF-B682-257AB3886B89}" presName="wedge4" presStyleLbl="node1" presStyleIdx="3" presStyleCnt="4" custLinFactNeighborX="-14439" custLinFactNeighborY="-1592"/>
      <dgm:spPr/>
      <dgm:t>
        <a:bodyPr/>
        <a:lstStyle/>
        <a:p>
          <a:endParaRPr lang="th-TH"/>
        </a:p>
      </dgm:t>
    </dgm:pt>
    <dgm:pt modelId="{82B1A237-9B9A-4D4E-ACE3-E3C442B31DE3}" type="pres">
      <dgm:prSet presAssocID="{296D9A02-887E-4BBF-B682-257AB3886B8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C79D121-3C67-4180-A6DC-88962623752F}" srcId="{296D9A02-887E-4BBF-B682-257AB3886B89}" destId="{A4B1EE51-A4A9-42A6-B4AB-45B1DD04F7A2}" srcOrd="3" destOrd="0" parTransId="{12085957-D7D1-46E3-9963-4BFB4D08370B}" sibTransId="{FD7E4DA3-E07B-421F-A163-26754A34275B}"/>
    <dgm:cxn modelId="{AA2911F9-F9FC-4451-A063-7408A0ABD0BD}" type="presOf" srcId="{A4B1EE51-A4A9-42A6-B4AB-45B1DD04F7A2}" destId="{B915FCF2-59C1-4B7B-BD6B-AEAFCD08ADC4}" srcOrd="0" destOrd="0" presId="urn:microsoft.com/office/officeart/2005/8/layout/chart3"/>
    <dgm:cxn modelId="{899FEA77-DFC1-41F0-93E7-B6A3A94E295B}" type="presOf" srcId="{ED686D18-2B66-41BC-8246-1727FDA28EBC}" destId="{560ABFFF-F805-4B6D-9960-BF469C68D4FD}" srcOrd="1" destOrd="0" presId="urn:microsoft.com/office/officeart/2005/8/layout/chart3"/>
    <dgm:cxn modelId="{BC67A002-46C5-465F-993C-E6EBD4762A48}" type="presOf" srcId="{A9BCD2C7-C7FA-4E2E-BB07-9E8BF5D17A1F}" destId="{C53EBD23-BE52-48BA-A7C4-CD4FDB6A220C}" srcOrd="1" destOrd="0" presId="urn:microsoft.com/office/officeart/2005/8/layout/chart3"/>
    <dgm:cxn modelId="{5E897135-D284-4AD7-BB0A-C2650F9C93B1}" type="presOf" srcId="{A9BCD2C7-C7FA-4E2E-BB07-9E8BF5D17A1F}" destId="{2CEF0D06-A1AA-45D8-B31F-6506AFB9DB87}" srcOrd="0" destOrd="0" presId="urn:microsoft.com/office/officeart/2005/8/layout/chart3"/>
    <dgm:cxn modelId="{1A7C6912-D47A-4761-BD1F-621DE8B61192}" srcId="{296D9A02-887E-4BBF-B682-257AB3886B89}" destId="{0358AD46-20F9-4140-AF2B-EC6437F8A7BC}" srcOrd="0" destOrd="0" parTransId="{38C56840-2E15-4E12-AF44-9DD61B20FA54}" sibTransId="{47CD3B0B-2AE0-4962-998F-405727CA78ED}"/>
    <dgm:cxn modelId="{C9BD6156-78B3-4610-97B0-E21008A40474}" srcId="{296D9A02-887E-4BBF-B682-257AB3886B89}" destId="{ED686D18-2B66-41BC-8246-1727FDA28EBC}" srcOrd="1" destOrd="0" parTransId="{A5D4E532-2F88-47B6-9E83-52F2327241C2}" sibTransId="{6EE70E2F-7E34-4B37-949B-DA908CA304F1}"/>
    <dgm:cxn modelId="{090F6319-D43F-4E5C-9878-F99238CE6C3C}" type="presOf" srcId="{A4B1EE51-A4A9-42A6-B4AB-45B1DD04F7A2}" destId="{82B1A237-9B9A-4D4E-ACE3-E3C442B31DE3}" srcOrd="1" destOrd="0" presId="urn:microsoft.com/office/officeart/2005/8/layout/chart3"/>
    <dgm:cxn modelId="{20792EC4-D553-458D-AFA0-520030CE80CD}" srcId="{296D9A02-887E-4BBF-B682-257AB3886B89}" destId="{A9BCD2C7-C7FA-4E2E-BB07-9E8BF5D17A1F}" srcOrd="2" destOrd="0" parTransId="{93F4A284-188F-4122-8099-E7787B09534F}" sibTransId="{1F5FD6BB-8D9B-453E-B6E1-5704994A8EC8}"/>
    <dgm:cxn modelId="{6D2D0E99-703C-4774-9927-954406C861F7}" type="presOf" srcId="{0358AD46-20F9-4140-AF2B-EC6437F8A7BC}" destId="{A889E844-B39D-4079-A5E2-B5A2A78F6F22}" srcOrd="1" destOrd="0" presId="urn:microsoft.com/office/officeart/2005/8/layout/chart3"/>
    <dgm:cxn modelId="{2CF37E37-09F2-45D4-9D22-6529DAF6A909}" type="presOf" srcId="{ED686D18-2B66-41BC-8246-1727FDA28EBC}" destId="{D232B578-0598-4496-9550-1EC6AA7B6710}" srcOrd="0" destOrd="0" presId="urn:microsoft.com/office/officeart/2005/8/layout/chart3"/>
    <dgm:cxn modelId="{CB864492-9504-4571-88C1-CA24475A00F3}" type="presOf" srcId="{296D9A02-887E-4BBF-B682-257AB3886B89}" destId="{BF2A2788-D099-4BB5-89BF-7524B27A501F}" srcOrd="0" destOrd="0" presId="urn:microsoft.com/office/officeart/2005/8/layout/chart3"/>
    <dgm:cxn modelId="{D9FEDB7D-46A8-4DC6-986D-1991F911B957}" type="presOf" srcId="{0358AD46-20F9-4140-AF2B-EC6437F8A7BC}" destId="{200F9A26-5C8E-4783-B288-4EF6AF71F3F5}" srcOrd="0" destOrd="0" presId="urn:microsoft.com/office/officeart/2005/8/layout/chart3"/>
    <dgm:cxn modelId="{CA649528-3AD2-4E82-A305-7717CE4E0520}" type="presParOf" srcId="{BF2A2788-D099-4BB5-89BF-7524B27A501F}" destId="{200F9A26-5C8E-4783-B288-4EF6AF71F3F5}" srcOrd="0" destOrd="0" presId="urn:microsoft.com/office/officeart/2005/8/layout/chart3"/>
    <dgm:cxn modelId="{4C38C612-BFD1-46E1-9FA1-714532C082D0}" type="presParOf" srcId="{BF2A2788-D099-4BB5-89BF-7524B27A501F}" destId="{A889E844-B39D-4079-A5E2-B5A2A78F6F22}" srcOrd="1" destOrd="0" presId="urn:microsoft.com/office/officeart/2005/8/layout/chart3"/>
    <dgm:cxn modelId="{B25E5CD3-FE2A-4BE7-8DBA-0216C423B701}" type="presParOf" srcId="{BF2A2788-D099-4BB5-89BF-7524B27A501F}" destId="{D232B578-0598-4496-9550-1EC6AA7B6710}" srcOrd="2" destOrd="0" presId="urn:microsoft.com/office/officeart/2005/8/layout/chart3"/>
    <dgm:cxn modelId="{AB28C19F-27B2-403F-B95A-216A525B49BB}" type="presParOf" srcId="{BF2A2788-D099-4BB5-89BF-7524B27A501F}" destId="{560ABFFF-F805-4B6D-9960-BF469C68D4FD}" srcOrd="3" destOrd="0" presId="urn:microsoft.com/office/officeart/2005/8/layout/chart3"/>
    <dgm:cxn modelId="{7A93C4EB-FAB5-4C03-B805-8B4F81C46B1B}" type="presParOf" srcId="{BF2A2788-D099-4BB5-89BF-7524B27A501F}" destId="{2CEF0D06-A1AA-45D8-B31F-6506AFB9DB87}" srcOrd="4" destOrd="0" presId="urn:microsoft.com/office/officeart/2005/8/layout/chart3"/>
    <dgm:cxn modelId="{4061ED79-4120-42DC-A23A-6ADF877483AE}" type="presParOf" srcId="{BF2A2788-D099-4BB5-89BF-7524B27A501F}" destId="{C53EBD23-BE52-48BA-A7C4-CD4FDB6A220C}" srcOrd="5" destOrd="0" presId="urn:microsoft.com/office/officeart/2005/8/layout/chart3"/>
    <dgm:cxn modelId="{E1C93543-4312-4444-BD93-188B1710C6CD}" type="presParOf" srcId="{BF2A2788-D099-4BB5-89BF-7524B27A501F}" destId="{B915FCF2-59C1-4B7B-BD6B-AEAFCD08ADC4}" srcOrd="6" destOrd="0" presId="urn:microsoft.com/office/officeart/2005/8/layout/chart3"/>
    <dgm:cxn modelId="{B8FA30F0-E2B1-44C1-AC0C-3D3701F56E5A}" type="presParOf" srcId="{BF2A2788-D099-4BB5-89BF-7524B27A501F}" destId="{82B1A237-9B9A-4D4E-ACE3-E3C442B31DE3}" srcOrd="7" destOrd="0" presId="urn:microsoft.com/office/officeart/2005/8/layout/chart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6D9A02-887E-4BBF-B682-257AB3886B89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ED686D18-2B66-41BC-8246-1727FDA28EBC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33CCFF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การเติบโตนวัตกรรม และศักยภาพ (</a:t>
          </a:r>
          <a:r>
            <a:rPr lang="en-US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Growth,</a:t>
          </a: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Innovation &amp; Potential</a:t>
          </a:r>
          <a:r>
            <a:rPr lang="th-TH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5D4E532-2F88-47B6-9E83-52F2327241C2}" type="par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6EE70E2F-7E34-4B37-949B-DA908CA304F1}" type="sib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9BCD2C7-C7FA-4E2E-BB07-9E8BF5D17A1F}">
      <dgm:prSet phldrT="[ข้อความ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algn="ctr">
            <a:lnSpc>
              <a:spcPts val="1800"/>
            </a:lnSpc>
          </a:pPr>
          <a:endParaRPr lang="th-TH" sz="1400" b="1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กระบวนการภายใน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Internal Process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3F4A284-188F-4122-8099-E7787B09534F}" type="par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1F5FD6BB-8D9B-453E-B6E1-5704994A8EC8}" type="sib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4B1EE51-A4A9-42A6-B4AB-45B1DD04F7A2}">
      <dgm:prSet phldrT="[ข้อความ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ประชาชน</a:t>
          </a:r>
          <a:endParaRPr lang="en-US" sz="1400" b="1" dirty="0" smtClean="0">
            <a:solidFill>
              <a:srgbClr val="FF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People</a:t>
          </a:r>
          <a:r>
            <a:rPr lang="th-TH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2085957-D7D1-46E3-9963-4BFB4D08370B}" type="par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FD7E4DA3-E07B-421F-A163-26754A34275B}" type="sib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0358AD46-20F9-4140-AF2B-EC6437F8A7BC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th-TH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คุณภาพระบบส่งเสริมสุขภาพและอนามัยสิ่งแวดล้อม (</a:t>
          </a:r>
          <a:r>
            <a:rPr lang="en-US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Networking and  Partnership</a:t>
          </a:r>
          <a:r>
            <a:rPr lang="th-TH" sz="1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C56840-2E15-4E12-AF44-9DD61B20FA54}" type="par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47CD3B0B-2AE0-4962-998F-405727CA78ED}" type="sib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BF2A2788-D099-4BB5-89BF-7524B27A501F}" type="pres">
      <dgm:prSet presAssocID="{296D9A02-887E-4BBF-B682-257AB3886B8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200F9A26-5C8E-4783-B288-4EF6AF71F3F5}" type="pres">
      <dgm:prSet presAssocID="{296D9A02-887E-4BBF-B682-257AB3886B89}" presName="wedge1" presStyleLbl="node1" presStyleIdx="0" presStyleCnt="4" custLinFactNeighborX="-18834" custLinFactNeighborY="2804"/>
      <dgm:spPr/>
      <dgm:t>
        <a:bodyPr/>
        <a:lstStyle/>
        <a:p>
          <a:endParaRPr lang="th-TH"/>
        </a:p>
      </dgm:t>
    </dgm:pt>
    <dgm:pt modelId="{A889E844-B39D-4079-A5E2-B5A2A78F6F22}" type="pres">
      <dgm:prSet presAssocID="{296D9A02-887E-4BBF-B682-257AB3886B8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32B578-0598-4496-9550-1EC6AA7B6710}" type="pres">
      <dgm:prSet presAssocID="{296D9A02-887E-4BBF-B682-257AB3886B89}" presName="wedge2" presStyleLbl="node1" presStyleIdx="1" presStyleCnt="4" custScaleX="96428" custScaleY="96025" custLinFactNeighborX="-13452" custLinFactNeighborY="-625"/>
      <dgm:spPr/>
      <dgm:t>
        <a:bodyPr/>
        <a:lstStyle/>
        <a:p>
          <a:endParaRPr lang="th-TH"/>
        </a:p>
      </dgm:t>
    </dgm:pt>
    <dgm:pt modelId="{560ABFFF-F805-4B6D-9960-BF469C68D4FD}" type="pres">
      <dgm:prSet presAssocID="{296D9A02-887E-4BBF-B682-257AB3886B8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EF0D06-A1AA-45D8-B31F-6506AFB9DB87}" type="pres">
      <dgm:prSet presAssocID="{296D9A02-887E-4BBF-B682-257AB3886B89}" presName="wedge3" presStyleLbl="node1" presStyleIdx="2" presStyleCnt="4" custLinFactNeighborX="-14439" custLinFactNeighborY="-1411"/>
      <dgm:spPr/>
      <dgm:t>
        <a:bodyPr/>
        <a:lstStyle/>
        <a:p>
          <a:endParaRPr lang="th-TH"/>
        </a:p>
      </dgm:t>
    </dgm:pt>
    <dgm:pt modelId="{C53EBD23-BE52-48BA-A7C4-CD4FDB6A220C}" type="pres">
      <dgm:prSet presAssocID="{296D9A02-887E-4BBF-B682-257AB3886B8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15FCF2-59C1-4B7B-BD6B-AEAFCD08ADC4}" type="pres">
      <dgm:prSet presAssocID="{296D9A02-887E-4BBF-B682-257AB3886B89}" presName="wedge4" presStyleLbl="node1" presStyleIdx="3" presStyleCnt="4" custLinFactNeighborX="-14439" custLinFactNeighborY="-1592"/>
      <dgm:spPr/>
      <dgm:t>
        <a:bodyPr/>
        <a:lstStyle/>
        <a:p>
          <a:endParaRPr lang="th-TH"/>
        </a:p>
      </dgm:t>
    </dgm:pt>
    <dgm:pt modelId="{82B1A237-9B9A-4D4E-ACE3-E3C442B31DE3}" type="pres">
      <dgm:prSet presAssocID="{296D9A02-887E-4BBF-B682-257AB3886B8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2CD4841D-641D-43C7-8FC3-E8A45CD22F63}" type="presOf" srcId="{A4B1EE51-A4A9-42A6-B4AB-45B1DD04F7A2}" destId="{82B1A237-9B9A-4D4E-ACE3-E3C442B31DE3}" srcOrd="1" destOrd="0" presId="urn:microsoft.com/office/officeart/2005/8/layout/chart3"/>
    <dgm:cxn modelId="{1C79D121-3C67-4180-A6DC-88962623752F}" srcId="{296D9A02-887E-4BBF-B682-257AB3886B89}" destId="{A4B1EE51-A4A9-42A6-B4AB-45B1DD04F7A2}" srcOrd="3" destOrd="0" parTransId="{12085957-D7D1-46E3-9963-4BFB4D08370B}" sibTransId="{FD7E4DA3-E07B-421F-A163-26754A34275B}"/>
    <dgm:cxn modelId="{1A7C6912-D47A-4761-BD1F-621DE8B61192}" srcId="{296D9A02-887E-4BBF-B682-257AB3886B89}" destId="{0358AD46-20F9-4140-AF2B-EC6437F8A7BC}" srcOrd="0" destOrd="0" parTransId="{38C56840-2E15-4E12-AF44-9DD61B20FA54}" sibTransId="{47CD3B0B-2AE0-4962-998F-405727CA78ED}"/>
    <dgm:cxn modelId="{DDB800BA-59C6-48AC-8804-D5FF1C2C4895}" type="presOf" srcId="{A9BCD2C7-C7FA-4E2E-BB07-9E8BF5D17A1F}" destId="{2CEF0D06-A1AA-45D8-B31F-6506AFB9DB87}" srcOrd="0" destOrd="0" presId="urn:microsoft.com/office/officeart/2005/8/layout/chart3"/>
    <dgm:cxn modelId="{CF1D14DC-9445-4D80-B9A4-CF2DC061714F}" type="presOf" srcId="{A9BCD2C7-C7FA-4E2E-BB07-9E8BF5D17A1F}" destId="{C53EBD23-BE52-48BA-A7C4-CD4FDB6A220C}" srcOrd="1" destOrd="0" presId="urn:microsoft.com/office/officeart/2005/8/layout/chart3"/>
    <dgm:cxn modelId="{0EB4A4A7-5778-415F-9661-6D3A2F0AB3E1}" type="presOf" srcId="{296D9A02-887E-4BBF-B682-257AB3886B89}" destId="{BF2A2788-D099-4BB5-89BF-7524B27A501F}" srcOrd="0" destOrd="0" presId="urn:microsoft.com/office/officeart/2005/8/layout/chart3"/>
    <dgm:cxn modelId="{6225634E-A922-4706-B1E3-2C14D2C3D7B3}" type="presOf" srcId="{0358AD46-20F9-4140-AF2B-EC6437F8A7BC}" destId="{A889E844-B39D-4079-A5E2-B5A2A78F6F22}" srcOrd="1" destOrd="0" presId="urn:microsoft.com/office/officeart/2005/8/layout/chart3"/>
    <dgm:cxn modelId="{21023E0E-3C78-48CD-8993-31F2B385004C}" type="presOf" srcId="{A4B1EE51-A4A9-42A6-B4AB-45B1DD04F7A2}" destId="{B915FCF2-59C1-4B7B-BD6B-AEAFCD08ADC4}" srcOrd="0" destOrd="0" presId="urn:microsoft.com/office/officeart/2005/8/layout/chart3"/>
    <dgm:cxn modelId="{C9BD6156-78B3-4610-97B0-E21008A40474}" srcId="{296D9A02-887E-4BBF-B682-257AB3886B89}" destId="{ED686D18-2B66-41BC-8246-1727FDA28EBC}" srcOrd="1" destOrd="0" parTransId="{A5D4E532-2F88-47B6-9E83-52F2327241C2}" sibTransId="{6EE70E2F-7E34-4B37-949B-DA908CA304F1}"/>
    <dgm:cxn modelId="{20792EC4-D553-458D-AFA0-520030CE80CD}" srcId="{296D9A02-887E-4BBF-B682-257AB3886B89}" destId="{A9BCD2C7-C7FA-4E2E-BB07-9E8BF5D17A1F}" srcOrd="2" destOrd="0" parTransId="{93F4A284-188F-4122-8099-E7787B09534F}" sibTransId="{1F5FD6BB-8D9B-453E-B6E1-5704994A8EC8}"/>
    <dgm:cxn modelId="{F95FCA47-BF00-4CCD-BB07-4C0262001C00}" type="presOf" srcId="{ED686D18-2B66-41BC-8246-1727FDA28EBC}" destId="{560ABFFF-F805-4B6D-9960-BF469C68D4FD}" srcOrd="1" destOrd="0" presId="urn:microsoft.com/office/officeart/2005/8/layout/chart3"/>
    <dgm:cxn modelId="{5AB04189-685F-42E5-9DE3-7C15B098E380}" type="presOf" srcId="{ED686D18-2B66-41BC-8246-1727FDA28EBC}" destId="{D232B578-0598-4496-9550-1EC6AA7B6710}" srcOrd="0" destOrd="0" presId="urn:microsoft.com/office/officeart/2005/8/layout/chart3"/>
    <dgm:cxn modelId="{C39D8098-9583-47E0-B445-5A8D7F3FCB97}" type="presOf" srcId="{0358AD46-20F9-4140-AF2B-EC6437F8A7BC}" destId="{200F9A26-5C8E-4783-B288-4EF6AF71F3F5}" srcOrd="0" destOrd="0" presId="urn:microsoft.com/office/officeart/2005/8/layout/chart3"/>
    <dgm:cxn modelId="{AC08DFC6-1B76-4DAB-A4F8-C3B304FCED7B}" type="presParOf" srcId="{BF2A2788-D099-4BB5-89BF-7524B27A501F}" destId="{200F9A26-5C8E-4783-B288-4EF6AF71F3F5}" srcOrd="0" destOrd="0" presId="urn:microsoft.com/office/officeart/2005/8/layout/chart3"/>
    <dgm:cxn modelId="{CA4ECDE9-3C1E-43F3-A77B-8519606EB574}" type="presParOf" srcId="{BF2A2788-D099-4BB5-89BF-7524B27A501F}" destId="{A889E844-B39D-4079-A5E2-B5A2A78F6F22}" srcOrd="1" destOrd="0" presId="urn:microsoft.com/office/officeart/2005/8/layout/chart3"/>
    <dgm:cxn modelId="{0E287E16-AD7B-4204-8546-BAC1E408DA5B}" type="presParOf" srcId="{BF2A2788-D099-4BB5-89BF-7524B27A501F}" destId="{D232B578-0598-4496-9550-1EC6AA7B6710}" srcOrd="2" destOrd="0" presId="urn:microsoft.com/office/officeart/2005/8/layout/chart3"/>
    <dgm:cxn modelId="{D6C928FC-3AC1-4850-9FF1-4799CBE50FED}" type="presParOf" srcId="{BF2A2788-D099-4BB5-89BF-7524B27A501F}" destId="{560ABFFF-F805-4B6D-9960-BF469C68D4FD}" srcOrd="3" destOrd="0" presId="urn:microsoft.com/office/officeart/2005/8/layout/chart3"/>
    <dgm:cxn modelId="{F1BA6169-6E7F-43CB-8705-8040A2D66D6E}" type="presParOf" srcId="{BF2A2788-D099-4BB5-89BF-7524B27A501F}" destId="{2CEF0D06-A1AA-45D8-B31F-6506AFB9DB87}" srcOrd="4" destOrd="0" presId="urn:microsoft.com/office/officeart/2005/8/layout/chart3"/>
    <dgm:cxn modelId="{874F0A17-1881-40A4-B951-7025C71CB7CD}" type="presParOf" srcId="{BF2A2788-D099-4BB5-89BF-7524B27A501F}" destId="{C53EBD23-BE52-48BA-A7C4-CD4FDB6A220C}" srcOrd="5" destOrd="0" presId="urn:microsoft.com/office/officeart/2005/8/layout/chart3"/>
    <dgm:cxn modelId="{EC62FDF8-EA28-46F7-8D29-6DE55521EAA8}" type="presParOf" srcId="{BF2A2788-D099-4BB5-89BF-7524B27A501F}" destId="{B915FCF2-59C1-4B7B-BD6B-AEAFCD08ADC4}" srcOrd="6" destOrd="0" presId="urn:microsoft.com/office/officeart/2005/8/layout/chart3"/>
    <dgm:cxn modelId="{17F10824-DEBF-4FCF-898B-1D7756706940}" type="presParOf" srcId="{BF2A2788-D099-4BB5-89BF-7524B27A501F}" destId="{82B1A237-9B9A-4D4E-ACE3-E3C442B31DE3}" srcOrd="7" destOrd="0" presId="urn:microsoft.com/office/officeart/2005/8/layout/chart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9A26-5C8E-4783-B288-4EF6AF71F3F5}">
      <dsp:nvSpPr>
        <dsp:cNvPr id="0" name=""/>
        <dsp:cNvSpPr/>
      </dsp:nvSpPr>
      <dsp:spPr>
        <a:xfrm>
          <a:off x="-291643" y="580188"/>
          <a:ext cx="4048892" cy="4048892"/>
        </a:xfrm>
        <a:prstGeom prst="pie">
          <a:avLst>
            <a:gd name="adj1" fmla="val 16200000"/>
            <a:gd name="adj2" fmla="val 0"/>
          </a:avLst>
        </a:prstGeom>
        <a:solidFill>
          <a:srgbClr val="7030A0"/>
        </a:soli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คุณภาพระบบส่งเสริมสุขภาพและอนามัยสิ่งแวดล้อม (</a:t>
          </a:r>
          <a:r>
            <a:rPr lang="en-US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Networking and  Partnership</a:t>
          </a:r>
          <a:r>
            <a:rPr lang="th-TH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79075" y="1329233"/>
        <a:ext cx="1494234" cy="1205027"/>
      </dsp:txXfrm>
    </dsp:sp>
    <dsp:sp modelId="{D232B578-0598-4496-9550-1EC6AA7B6710}">
      <dsp:nvSpPr>
        <dsp:cNvPr id="0" name=""/>
        <dsp:cNvSpPr/>
      </dsp:nvSpPr>
      <dsp:spPr>
        <a:xfrm>
          <a:off x="-172050" y="692455"/>
          <a:ext cx="3904265" cy="3887948"/>
        </a:xfrm>
        <a:prstGeom prst="pie">
          <a:avLst>
            <a:gd name="adj1" fmla="val 0"/>
            <a:gd name="adj2" fmla="val 5400000"/>
          </a:avLst>
        </a:prstGeom>
        <a:solidFill>
          <a:srgbClr val="33CCFF"/>
        </a:soli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การเติบโตนวัตกรรม และศักยภาพ (</a:t>
          </a:r>
          <a:r>
            <a:rPr lang="en-US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Growth,</a:t>
          </a: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Innovation &amp; Potential</a:t>
          </a: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849801" y="2705857"/>
        <a:ext cx="1440860" cy="1157127"/>
      </dsp:txXfrm>
    </dsp:sp>
    <dsp:sp modelId="{2CEF0D06-A1AA-45D8-B31F-6506AFB9DB87}">
      <dsp:nvSpPr>
        <dsp:cNvPr id="0" name=""/>
        <dsp:cNvSpPr/>
      </dsp:nvSpPr>
      <dsp:spPr>
        <a:xfrm>
          <a:off x="-284326" y="580159"/>
          <a:ext cx="4048892" cy="4048892"/>
        </a:xfrm>
        <a:prstGeom prst="pie">
          <a:avLst>
            <a:gd name="adj1" fmla="val 5400000"/>
            <a:gd name="adj2" fmla="val 1080000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กระบวนการภายใน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Internal Process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3583" y="2676907"/>
        <a:ext cx="1494234" cy="1205027"/>
      </dsp:txXfrm>
    </dsp:sp>
    <dsp:sp modelId="{B915FCF2-59C1-4B7B-BD6B-AEAFCD08ADC4}">
      <dsp:nvSpPr>
        <dsp:cNvPr id="0" name=""/>
        <dsp:cNvSpPr/>
      </dsp:nvSpPr>
      <dsp:spPr>
        <a:xfrm>
          <a:off x="-284326" y="572830"/>
          <a:ext cx="4048892" cy="4048892"/>
        </a:xfrm>
        <a:prstGeom prst="pie">
          <a:avLst>
            <a:gd name="adj1" fmla="val 10800000"/>
            <a:gd name="adj2" fmla="val 16200000"/>
          </a:avLst>
        </a:prstGeom>
        <a:solidFill>
          <a:srgbClr val="92D050"/>
        </a:soli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ประชาชน</a:t>
          </a:r>
          <a:endParaRPr lang="en-US" sz="1400" b="1" kern="1200" dirty="0" smtClean="0">
            <a:solidFill>
              <a:srgbClr val="FF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People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3583" y="1319947"/>
        <a:ext cx="1494234" cy="1205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9A26-5C8E-4783-B288-4EF6AF71F3F5}">
      <dsp:nvSpPr>
        <dsp:cNvPr id="0" name=""/>
        <dsp:cNvSpPr/>
      </dsp:nvSpPr>
      <dsp:spPr>
        <a:xfrm>
          <a:off x="-291643" y="580188"/>
          <a:ext cx="4048892" cy="4048892"/>
        </a:xfrm>
        <a:prstGeom prst="pie">
          <a:avLst>
            <a:gd name="adj1" fmla="val 16200000"/>
            <a:gd name="adj2" fmla="val 0"/>
          </a:avLst>
        </a:prstGeom>
        <a:solidFill>
          <a:srgbClr val="7030A0"/>
        </a:soli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คุณภาพระบบส่งเสริมสุขภาพและอนามัยสิ่งแวดล้อม (</a:t>
          </a:r>
          <a:r>
            <a:rPr lang="en-US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Networking and  Partnership</a:t>
          </a:r>
          <a:r>
            <a:rPr lang="th-TH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79075" y="1329233"/>
        <a:ext cx="1494234" cy="1205027"/>
      </dsp:txXfrm>
    </dsp:sp>
    <dsp:sp modelId="{D232B578-0598-4496-9550-1EC6AA7B6710}">
      <dsp:nvSpPr>
        <dsp:cNvPr id="0" name=""/>
        <dsp:cNvSpPr/>
      </dsp:nvSpPr>
      <dsp:spPr>
        <a:xfrm>
          <a:off x="-172050" y="692455"/>
          <a:ext cx="3904265" cy="3887948"/>
        </a:xfrm>
        <a:prstGeom prst="pie">
          <a:avLst>
            <a:gd name="adj1" fmla="val 0"/>
            <a:gd name="adj2" fmla="val 5400000"/>
          </a:avLst>
        </a:prstGeom>
        <a:solidFill>
          <a:srgbClr val="33CCFF"/>
        </a:soli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การเติบโตนวัตกรรม และศักยภาพ (</a:t>
          </a:r>
          <a:r>
            <a:rPr lang="en-US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Growth,</a:t>
          </a: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Innovation &amp; Potential</a:t>
          </a: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849801" y="2705857"/>
        <a:ext cx="1440860" cy="1157127"/>
      </dsp:txXfrm>
    </dsp:sp>
    <dsp:sp modelId="{2CEF0D06-A1AA-45D8-B31F-6506AFB9DB87}">
      <dsp:nvSpPr>
        <dsp:cNvPr id="0" name=""/>
        <dsp:cNvSpPr/>
      </dsp:nvSpPr>
      <dsp:spPr>
        <a:xfrm>
          <a:off x="-284326" y="580159"/>
          <a:ext cx="4048892" cy="4048892"/>
        </a:xfrm>
        <a:prstGeom prst="pie">
          <a:avLst>
            <a:gd name="adj1" fmla="val 5400000"/>
            <a:gd name="adj2" fmla="val 1080000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กระบวนการภายใน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Internal Process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3583" y="2676907"/>
        <a:ext cx="1494234" cy="1205027"/>
      </dsp:txXfrm>
    </dsp:sp>
    <dsp:sp modelId="{B915FCF2-59C1-4B7B-BD6B-AEAFCD08ADC4}">
      <dsp:nvSpPr>
        <dsp:cNvPr id="0" name=""/>
        <dsp:cNvSpPr/>
      </dsp:nvSpPr>
      <dsp:spPr>
        <a:xfrm>
          <a:off x="-284326" y="572830"/>
          <a:ext cx="4048892" cy="4048892"/>
        </a:xfrm>
        <a:prstGeom prst="pie">
          <a:avLst>
            <a:gd name="adj1" fmla="val 10800000"/>
            <a:gd name="adj2" fmla="val 16200000"/>
          </a:avLst>
        </a:prstGeom>
        <a:solidFill>
          <a:srgbClr val="92D050"/>
        </a:soli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ประชาชน</a:t>
          </a:r>
          <a:endParaRPr lang="en-US" sz="1400" b="1" kern="1200" dirty="0" smtClean="0">
            <a:solidFill>
              <a:srgbClr val="FF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People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3583" y="1319947"/>
        <a:ext cx="1494234" cy="12050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9A26-5C8E-4783-B288-4EF6AF71F3F5}">
      <dsp:nvSpPr>
        <dsp:cNvPr id="0" name=""/>
        <dsp:cNvSpPr/>
      </dsp:nvSpPr>
      <dsp:spPr>
        <a:xfrm>
          <a:off x="-291643" y="580188"/>
          <a:ext cx="4048892" cy="4048892"/>
        </a:xfrm>
        <a:prstGeom prst="pie">
          <a:avLst>
            <a:gd name="adj1" fmla="val 16200000"/>
            <a:gd name="adj2" fmla="val 0"/>
          </a:avLst>
        </a:prstGeom>
        <a:solidFill>
          <a:srgbClr val="7030A0"/>
        </a:soli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คุณภาพระบบส่งเสริมสุขภาพและอนามัยสิ่งแวดล้อม (</a:t>
          </a:r>
          <a:r>
            <a:rPr lang="en-US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Networking and  Partnership</a:t>
          </a:r>
          <a:r>
            <a:rPr lang="th-TH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79075" y="1329233"/>
        <a:ext cx="1494234" cy="1205027"/>
      </dsp:txXfrm>
    </dsp:sp>
    <dsp:sp modelId="{D232B578-0598-4496-9550-1EC6AA7B6710}">
      <dsp:nvSpPr>
        <dsp:cNvPr id="0" name=""/>
        <dsp:cNvSpPr/>
      </dsp:nvSpPr>
      <dsp:spPr>
        <a:xfrm>
          <a:off x="-172050" y="692455"/>
          <a:ext cx="3904265" cy="3887948"/>
        </a:xfrm>
        <a:prstGeom prst="pie">
          <a:avLst>
            <a:gd name="adj1" fmla="val 0"/>
            <a:gd name="adj2" fmla="val 5400000"/>
          </a:avLst>
        </a:prstGeom>
        <a:solidFill>
          <a:srgbClr val="33CCFF"/>
        </a:soli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การเติบโตนวัตกรรม และศักยภาพ (</a:t>
          </a:r>
          <a:r>
            <a:rPr lang="en-US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Growth,</a:t>
          </a: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Innovation &amp; Potential</a:t>
          </a: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849801" y="2705857"/>
        <a:ext cx="1440860" cy="1157127"/>
      </dsp:txXfrm>
    </dsp:sp>
    <dsp:sp modelId="{2CEF0D06-A1AA-45D8-B31F-6506AFB9DB87}">
      <dsp:nvSpPr>
        <dsp:cNvPr id="0" name=""/>
        <dsp:cNvSpPr/>
      </dsp:nvSpPr>
      <dsp:spPr>
        <a:xfrm>
          <a:off x="-284326" y="580159"/>
          <a:ext cx="4048892" cy="4048892"/>
        </a:xfrm>
        <a:prstGeom prst="pie">
          <a:avLst>
            <a:gd name="adj1" fmla="val 5400000"/>
            <a:gd name="adj2" fmla="val 1080000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endParaRPr lang="th-TH" sz="1100" b="1" kern="1200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4889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กระบวนการภายใน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Internal Process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3583" y="2676907"/>
        <a:ext cx="1494234" cy="1205027"/>
      </dsp:txXfrm>
    </dsp:sp>
    <dsp:sp modelId="{B915FCF2-59C1-4B7B-BD6B-AEAFCD08ADC4}">
      <dsp:nvSpPr>
        <dsp:cNvPr id="0" name=""/>
        <dsp:cNvSpPr/>
      </dsp:nvSpPr>
      <dsp:spPr>
        <a:xfrm>
          <a:off x="-284326" y="572830"/>
          <a:ext cx="4048892" cy="4048892"/>
        </a:xfrm>
        <a:prstGeom prst="pie">
          <a:avLst>
            <a:gd name="adj1" fmla="val 10800000"/>
            <a:gd name="adj2" fmla="val 16200000"/>
          </a:avLst>
        </a:prstGeom>
        <a:solidFill>
          <a:srgbClr val="92D050"/>
        </a:soli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ประชาชน</a:t>
          </a:r>
          <a:endParaRPr lang="en-US" sz="1400" b="1" kern="1200" dirty="0" smtClean="0">
            <a:solidFill>
              <a:srgbClr val="FF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People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3583" y="1319947"/>
        <a:ext cx="1494234" cy="12050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9A26-5C8E-4783-B288-4EF6AF71F3F5}">
      <dsp:nvSpPr>
        <dsp:cNvPr id="0" name=""/>
        <dsp:cNvSpPr/>
      </dsp:nvSpPr>
      <dsp:spPr>
        <a:xfrm>
          <a:off x="-291643" y="580188"/>
          <a:ext cx="4048892" cy="4048892"/>
        </a:xfrm>
        <a:prstGeom prst="pie">
          <a:avLst>
            <a:gd name="adj1" fmla="val 16200000"/>
            <a:gd name="adj2" fmla="val 0"/>
          </a:avLst>
        </a:prstGeom>
        <a:solidFill>
          <a:srgbClr val="7030A0"/>
        </a:soli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คุณภาพระบบส่งเสริมสุขภาพและอนามัยสิ่งแวดล้อม (</a:t>
          </a:r>
          <a:r>
            <a:rPr lang="en-US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Networking and  Partnership</a:t>
          </a:r>
          <a:r>
            <a:rPr lang="th-TH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79075" y="1329233"/>
        <a:ext cx="1494234" cy="1205027"/>
      </dsp:txXfrm>
    </dsp:sp>
    <dsp:sp modelId="{D232B578-0598-4496-9550-1EC6AA7B6710}">
      <dsp:nvSpPr>
        <dsp:cNvPr id="0" name=""/>
        <dsp:cNvSpPr/>
      </dsp:nvSpPr>
      <dsp:spPr>
        <a:xfrm>
          <a:off x="-172050" y="692455"/>
          <a:ext cx="3904265" cy="3887948"/>
        </a:xfrm>
        <a:prstGeom prst="pie">
          <a:avLst>
            <a:gd name="adj1" fmla="val 0"/>
            <a:gd name="adj2" fmla="val 5400000"/>
          </a:avLst>
        </a:prstGeom>
        <a:solidFill>
          <a:srgbClr val="33CCFF"/>
        </a:soli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การเติบโตนวัตกรรม และศักยภาพ (</a:t>
          </a:r>
          <a:r>
            <a:rPr lang="en-US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Growth,</a:t>
          </a: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Innovation &amp; Potential</a:t>
          </a: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849801" y="2705857"/>
        <a:ext cx="1440860" cy="1157127"/>
      </dsp:txXfrm>
    </dsp:sp>
    <dsp:sp modelId="{2CEF0D06-A1AA-45D8-B31F-6506AFB9DB87}">
      <dsp:nvSpPr>
        <dsp:cNvPr id="0" name=""/>
        <dsp:cNvSpPr/>
      </dsp:nvSpPr>
      <dsp:spPr>
        <a:xfrm>
          <a:off x="-284326" y="580159"/>
          <a:ext cx="4048892" cy="4048892"/>
        </a:xfrm>
        <a:prstGeom prst="pie">
          <a:avLst>
            <a:gd name="adj1" fmla="val 5400000"/>
            <a:gd name="adj2" fmla="val 1080000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endParaRPr lang="th-TH" sz="1100" b="1" kern="1200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4889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กระบวนการภายใน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Internal Process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3583" y="2676907"/>
        <a:ext cx="1494234" cy="1205027"/>
      </dsp:txXfrm>
    </dsp:sp>
    <dsp:sp modelId="{B915FCF2-59C1-4B7B-BD6B-AEAFCD08ADC4}">
      <dsp:nvSpPr>
        <dsp:cNvPr id="0" name=""/>
        <dsp:cNvSpPr/>
      </dsp:nvSpPr>
      <dsp:spPr>
        <a:xfrm>
          <a:off x="-284326" y="572830"/>
          <a:ext cx="4048892" cy="4048892"/>
        </a:xfrm>
        <a:prstGeom prst="pie">
          <a:avLst>
            <a:gd name="adj1" fmla="val 10800000"/>
            <a:gd name="adj2" fmla="val 16200000"/>
          </a:avLst>
        </a:prstGeom>
        <a:solidFill>
          <a:srgbClr val="92D050"/>
        </a:soli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ประชาชน</a:t>
          </a:r>
          <a:endParaRPr lang="en-US" sz="1400" b="1" kern="1200" dirty="0" smtClean="0">
            <a:solidFill>
              <a:srgbClr val="FF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People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3583" y="1319947"/>
        <a:ext cx="1494234" cy="12050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9A26-5C8E-4783-B288-4EF6AF71F3F5}">
      <dsp:nvSpPr>
        <dsp:cNvPr id="0" name=""/>
        <dsp:cNvSpPr/>
      </dsp:nvSpPr>
      <dsp:spPr>
        <a:xfrm>
          <a:off x="-291643" y="580188"/>
          <a:ext cx="4048892" cy="4048892"/>
        </a:xfrm>
        <a:prstGeom prst="pie">
          <a:avLst>
            <a:gd name="adj1" fmla="val 16200000"/>
            <a:gd name="adj2" fmla="val 0"/>
          </a:avLst>
        </a:prstGeom>
        <a:solidFill>
          <a:srgbClr val="7030A0"/>
        </a:soli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คุณภาพระบบส่งเสริมสุขภาพและอนามัยสิ่งแวดล้อม (</a:t>
          </a:r>
          <a:r>
            <a:rPr lang="en-US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Networking and  Partnership</a:t>
          </a:r>
          <a:r>
            <a:rPr lang="th-TH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79075" y="1329233"/>
        <a:ext cx="1494234" cy="1205027"/>
      </dsp:txXfrm>
    </dsp:sp>
    <dsp:sp modelId="{D232B578-0598-4496-9550-1EC6AA7B6710}">
      <dsp:nvSpPr>
        <dsp:cNvPr id="0" name=""/>
        <dsp:cNvSpPr/>
      </dsp:nvSpPr>
      <dsp:spPr>
        <a:xfrm>
          <a:off x="-172050" y="692455"/>
          <a:ext cx="3904265" cy="3887948"/>
        </a:xfrm>
        <a:prstGeom prst="pie">
          <a:avLst>
            <a:gd name="adj1" fmla="val 0"/>
            <a:gd name="adj2" fmla="val 5400000"/>
          </a:avLst>
        </a:prstGeom>
        <a:solidFill>
          <a:srgbClr val="33CCFF"/>
        </a:soli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การเติบโตนวัตกรรม และศักยภาพ (</a:t>
          </a:r>
          <a:r>
            <a:rPr lang="en-US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Growth,</a:t>
          </a: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Innovation &amp; Potential</a:t>
          </a: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849801" y="2705857"/>
        <a:ext cx="1440860" cy="1157127"/>
      </dsp:txXfrm>
    </dsp:sp>
    <dsp:sp modelId="{2CEF0D06-A1AA-45D8-B31F-6506AFB9DB87}">
      <dsp:nvSpPr>
        <dsp:cNvPr id="0" name=""/>
        <dsp:cNvSpPr/>
      </dsp:nvSpPr>
      <dsp:spPr>
        <a:xfrm>
          <a:off x="-284326" y="580159"/>
          <a:ext cx="4048892" cy="4048892"/>
        </a:xfrm>
        <a:prstGeom prst="pie">
          <a:avLst>
            <a:gd name="adj1" fmla="val 5400000"/>
            <a:gd name="adj2" fmla="val 1080000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กระบวนการภายใน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Internal Process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3583" y="2676907"/>
        <a:ext cx="1494234" cy="1205027"/>
      </dsp:txXfrm>
    </dsp:sp>
    <dsp:sp modelId="{B915FCF2-59C1-4B7B-BD6B-AEAFCD08ADC4}">
      <dsp:nvSpPr>
        <dsp:cNvPr id="0" name=""/>
        <dsp:cNvSpPr/>
      </dsp:nvSpPr>
      <dsp:spPr>
        <a:xfrm>
          <a:off x="-284326" y="572830"/>
          <a:ext cx="4048892" cy="4048892"/>
        </a:xfrm>
        <a:prstGeom prst="pie">
          <a:avLst>
            <a:gd name="adj1" fmla="val 10800000"/>
            <a:gd name="adj2" fmla="val 16200000"/>
          </a:avLst>
        </a:prstGeom>
        <a:solidFill>
          <a:srgbClr val="92D050"/>
        </a:soli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ประชาชน</a:t>
          </a:r>
          <a:endParaRPr lang="en-US" sz="1400" b="1" kern="1200" dirty="0" smtClean="0">
            <a:solidFill>
              <a:srgbClr val="FF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People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3583" y="1319947"/>
        <a:ext cx="1494234" cy="12050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9A26-5C8E-4783-B288-4EF6AF71F3F5}">
      <dsp:nvSpPr>
        <dsp:cNvPr id="0" name=""/>
        <dsp:cNvSpPr/>
      </dsp:nvSpPr>
      <dsp:spPr>
        <a:xfrm>
          <a:off x="-291643" y="580188"/>
          <a:ext cx="4048892" cy="4048892"/>
        </a:xfrm>
        <a:prstGeom prst="pie">
          <a:avLst>
            <a:gd name="adj1" fmla="val 16200000"/>
            <a:gd name="adj2" fmla="val 0"/>
          </a:avLst>
        </a:prstGeom>
        <a:solidFill>
          <a:srgbClr val="7030A0"/>
        </a:soli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คุณภาพระบบส่งเสริมสุขภาพและอนามัยสิ่งแวดล้อม (</a:t>
          </a:r>
          <a:r>
            <a:rPr lang="en-US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Networking and  Partnership</a:t>
          </a:r>
          <a:r>
            <a:rPr lang="th-TH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79075" y="1329233"/>
        <a:ext cx="1494234" cy="1205027"/>
      </dsp:txXfrm>
    </dsp:sp>
    <dsp:sp modelId="{D232B578-0598-4496-9550-1EC6AA7B6710}">
      <dsp:nvSpPr>
        <dsp:cNvPr id="0" name=""/>
        <dsp:cNvSpPr/>
      </dsp:nvSpPr>
      <dsp:spPr>
        <a:xfrm>
          <a:off x="-172050" y="692455"/>
          <a:ext cx="3904265" cy="3887948"/>
        </a:xfrm>
        <a:prstGeom prst="pie">
          <a:avLst>
            <a:gd name="adj1" fmla="val 0"/>
            <a:gd name="adj2" fmla="val 5400000"/>
          </a:avLst>
        </a:prstGeom>
        <a:solidFill>
          <a:srgbClr val="33CCFF"/>
        </a:soli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การเติบโตนวัตกรรม และศักยภาพ (</a:t>
          </a:r>
          <a:r>
            <a:rPr lang="en-US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Growth,</a:t>
          </a: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Innovation &amp; Potential</a:t>
          </a: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849801" y="2705857"/>
        <a:ext cx="1440860" cy="1157127"/>
      </dsp:txXfrm>
    </dsp:sp>
    <dsp:sp modelId="{2CEF0D06-A1AA-45D8-B31F-6506AFB9DB87}">
      <dsp:nvSpPr>
        <dsp:cNvPr id="0" name=""/>
        <dsp:cNvSpPr/>
      </dsp:nvSpPr>
      <dsp:spPr>
        <a:xfrm>
          <a:off x="-284326" y="580159"/>
          <a:ext cx="4048892" cy="4048892"/>
        </a:xfrm>
        <a:prstGeom prst="pie">
          <a:avLst>
            <a:gd name="adj1" fmla="val 5400000"/>
            <a:gd name="adj2" fmla="val 1080000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กระบวนการภายใน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Internal Process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3583" y="2676907"/>
        <a:ext cx="1494234" cy="1205027"/>
      </dsp:txXfrm>
    </dsp:sp>
    <dsp:sp modelId="{B915FCF2-59C1-4B7B-BD6B-AEAFCD08ADC4}">
      <dsp:nvSpPr>
        <dsp:cNvPr id="0" name=""/>
        <dsp:cNvSpPr/>
      </dsp:nvSpPr>
      <dsp:spPr>
        <a:xfrm>
          <a:off x="-284326" y="572830"/>
          <a:ext cx="4048892" cy="4048892"/>
        </a:xfrm>
        <a:prstGeom prst="pie">
          <a:avLst>
            <a:gd name="adj1" fmla="val 10800000"/>
            <a:gd name="adj2" fmla="val 16200000"/>
          </a:avLst>
        </a:prstGeom>
        <a:solidFill>
          <a:srgbClr val="92D050"/>
        </a:soli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ประชาชน</a:t>
          </a:r>
          <a:endParaRPr lang="en-US" sz="1400" b="1" kern="1200" dirty="0" smtClean="0">
            <a:solidFill>
              <a:srgbClr val="FF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People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3583" y="1319947"/>
        <a:ext cx="1494234" cy="120502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9A26-5C8E-4783-B288-4EF6AF71F3F5}">
      <dsp:nvSpPr>
        <dsp:cNvPr id="0" name=""/>
        <dsp:cNvSpPr/>
      </dsp:nvSpPr>
      <dsp:spPr>
        <a:xfrm>
          <a:off x="-291643" y="580188"/>
          <a:ext cx="4048892" cy="4048892"/>
        </a:xfrm>
        <a:prstGeom prst="pie">
          <a:avLst>
            <a:gd name="adj1" fmla="val 16200000"/>
            <a:gd name="adj2" fmla="val 0"/>
          </a:avLst>
        </a:prstGeom>
        <a:solidFill>
          <a:srgbClr val="7030A0"/>
        </a:soli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คุณภาพระบบส่งเสริมสุขภาพและอนามัยสิ่งแวดล้อม (</a:t>
          </a:r>
          <a:r>
            <a:rPr lang="en-US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Networking and  Partnership</a:t>
          </a:r>
          <a:r>
            <a:rPr lang="th-TH" sz="1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79075" y="1329233"/>
        <a:ext cx="1494234" cy="1205027"/>
      </dsp:txXfrm>
    </dsp:sp>
    <dsp:sp modelId="{D232B578-0598-4496-9550-1EC6AA7B6710}">
      <dsp:nvSpPr>
        <dsp:cNvPr id="0" name=""/>
        <dsp:cNvSpPr/>
      </dsp:nvSpPr>
      <dsp:spPr>
        <a:xfrm>
          <a:off x="-172050" y="692455"/>
          <a:ext cx="3904265" cy="3887948"/>
        </a:xfrm>
        <a:prstGeom prst="pie">
          <a:avLst>
            <a:gd name="adj1" fmla="val 0"/>
            <a:gd name="adj2" fmla="val 5400000"/>
          </a:avLst>
        </a:prstGeom>
        <a:solidFill>
          <a:srgbClr val="33CCFF"/>
        </a:soli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การเติบโตนวัตกรรม และศักยภาพ (</a:t>
          </a:r>
          <a:r>
            <a:rPr lang="en-US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Growth,</a:t>
          </a: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Innovation &amp; Potential</a:t>
          </a:r>
          <a:r>
            <a:rPr lang="th-TH" sz="12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2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849801" y="2705857"/>
        <a:ext cx="1440860" cy="1157127"/>
      </dsp:txXfrm>
    </dsp:sp>
    <dsp:sp modelId="{2CEF0D06-A1AA-45D8-B31F-6506AFB9DB87}">
      <dsp:nvSpPr>
        <dsp:cNvPr id="0" name=""/>
        <dsp:cNvSpPr/>
      </dsp:nvSpPr>
      <dsp:spPr>
        <a:xfrm>
          <a:off x="-284326" y="580159"/>
          <a:ext cx="4048892" cy="4048892"/>
        </a:xfrm>
        <a:prstGeom prst="pie">
          <a:avLst>
            <a:gd name="adj1" fmla="val 5400000"/>
            <a:gd name="adj2" fmla="val 1080000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กระบวนการภายใน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Internal Process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3583" y="2676907"/>
        <a:ext cx="1494234" cy="1205027"/>
      </dsp:txXfrm>
    </dsp:sp>
    <dsp:sp modelId="{B915FCF2-59C1-4B7B-BD6B-AEAFCD08ADC4}">
      <dsp:nvSpPr>
        <dsp:cNvPr id="0" name=""/>
        <dsp:cNvSpPr/>
      </dsp:nvSpPr>
      <dsp:spPr>
        <a:xfrm>
          <a:off x="-284326" y="572830"/>
          <a:ext cx="4048892" cy="4048892"/>
        </a:xfrm>
        <a:prstGeom prst="pie">
          <a:avLst>
            <a:gd name="adj1" fmla="val 10800000"/>
            <a:gd name="adj2" fmla="val 16200000"/>
          </a:avLst>
        </a:prstGeom>
        <a:solidFill>
          <a:srgbClr val="92D050"/>
        </a:soli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ประชาชน</a:t>
          </a:r>
          <a:endParaRPr lang="en-US" sz="1400" b="1" kern="1200" dirty="0" smtClean="0">
            <a:solidFill>
              <a:srgbClr val="FF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People</a:t>
          </a:r>
          <a:r>
            <a:rPr lang="th-TH" sz="14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  <a:endParaRPr lang="th-TH" sz="14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3583" y="1319947"/>
        <a:ext cx="1494234" cy="12050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962B7-DC65-44E2-858B-02806FEFAE3A}" type="datetimeFigureOut">
              <a:rPr lang="th-TH" smtClean="0"/>
              <a:t>15/06/59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539875" y="746125"/>
            <a:ext cx="37274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5F9C8-DC4F-4BFF-904B-A357DEF7D9B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622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722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3444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5166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6888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8610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70332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2054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3776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30079" y="2160270"/>
            <a:ext cx="9274759" cy="2880360"/>
          </a:xfrm>
          <a:ln>
            <a:noFill/>
          </a:ln>
        </p:spPr>
        <p:txBody>
          <a:bodyPr vert="horz" tIns="0" rIns="2468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7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30079" y="5084944"/>
            <a:ext cx="9278360" cy="2760345"/>
          </a:xfrm>
        </p:spPr>
        <p:txBody>
          <a:bodyPr lIns="0" rIns="24689"/>
          <a:lstStyle>
            <a:lvl1pPr marL="0" marR="61722" indent="0" algn="r">
              <a:buNone/>
              <a:defRPr>
                <a:solidFill>
                  <a:schemeClr val="tx1"/>
                </a:solidFill>
              </a:defRPr>
            </a:lvl1pPr>
            <a:lvl2pPr marL="617220" indent="0" algn="ctr">
              <a:buNone/>
            </a:lvl2pPr>
            <a:lvl3pPr marL="1234440" indent="0" algn="ctr">
              <a:buNone/>
            </a:lvl3pPr>
            <a:lvl4pPr marL="1851660" indent="0" algn="ctr">
              <a:buNone/>
            </a:lvl4pPr>
            <a:lvl5pPr marL="2468880" indent="0" algn="ctr">
              <a:buNone/>
            </a:lvl5pPr>
            <a:lvl6pPr marL="3086100" indent="0" algn="ctr">
              <a:buNone/>
            </a:lvl6pPr>
            <a:lvl7pPr marL="3703320" indent="0" algn="ctr">
              <a:buNone/>
            </a:lvl7pPr>
            <a:lvl8pPr marL="4320540" indent="0" algn="ctr">
              <a:buNone/>
            </a:lvl8pPr>
            <a:lvl9pPr marL="493776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0022-3F3B-4E88-AB62-BE1024769A9A}" type="datetime1">
              <a:rPr lang="th-TH" smtClean="0"/>
              <a:t>15/06/59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879-9D78-494B-8304-49293F886D77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BA5B-5AA9-4326-99A4-B1F7D03516AB}" type="datetime1">
              <a:rPr lang="th-TH" smtClean="0"/>
              <a:t>15/06/59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879-9D78-494B-8304-49293F886D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1440182"/>
            <a:ext cx="2430304" cy="8208527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1440182"/>
            <a:ext cx="7110889" cy="8208527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2227-7570-4F8C-A1D4-CDD177C707BD}" type="datetime1">
              <a:rPr lang="th-TH" smtClean="0"/>
              <a:t>15/06/59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879-9D78-494B-8304-49293F886D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3AF4-773D-48A4-859F-1EDFB73BBB61}" type="datetime1">
              <a:rPr lang="th-TH" smtClean="0"/>
              <a:t>15/06/59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879-9D78-494B-8304-49293F886D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78" y="2073859"/>
            <a:ext cx="9181148" cy="214586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7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478" y="4259846"/>
            <a:ext cx="9181148" cy="2377796"/>
          </a:xfrm>
        </p:spPr>
        <p:txBody>
          <a:bodyPr lIns="61722" rIns="61722" anchor="t"/>
          <a:lstStyle>
            <a:lvl1pPr marL="0" indent="0">
              <a:buNone/>
              <a:defRPr sz="3000">
                <a:solidFill>
                  <a:schemeClr val="tx1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C2FC-E3AB-4ED5-BD70-53D6138B4E00}" type="datetime1">
              <a:rPr lang="th-TH" smtClean="0"/>
              <a:t>15/06/59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879-9D78-494B-8304-49293F886D77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1108939"/>
            <a:ext cx="9721215" cy="1800225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3024134"/>
            <a:ext cx="4770596" cy="6984873"/>
          </a:xfrm>
        </p:spPr>
        <p:txBody>
          <a:bodyPr/>
          <a:lstStyle>
            <a:lvl1pPr>
              <a:defRPr sz="35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3024134"/>
            <a:ext cx="4770596" cy="6984873"/>
          </a:xfrm>
        </p:spPr>
        <p:txBody>
          <a:bodyPr/>
          <a:lstStyle>
            <a:lvl1pPr>
              <a:defRPr sz="35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C605-AF05-462E-8681-80E0F9636ECC}" type="datetime1">
              <a:rPr lang="th-TH" smtClean="0"/>
              <a:t>15/06/59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879-9D78-494B-8304-49293F886D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1108939"/>
            <a:ext cx="9721215" cy="1800225"/>
          </a:xfrm>
        </p:spPr>
        <p:txBody>
          <a:bodyPr tIns="61722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2922016"/>
            <a:ext cx="4772472" cy="1038479"/>
          </a:xfrm>
        </p:spPr>
        <p:txBody>
          <a:bodyPr lIns="61722" tIns="0" rIns="61722" bIns="0" anchor="ctr">
            <a:noAutofit/>
          </a:bodyPr>
          <a:lstStyle>
            <a:lvl1pPr marL="0" indent="0">
              <a:buNone/>
              <a:defRPr sz="3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486936" y="2929118"/>
            <a:ext cx="4774347" cy="1031378"/>
          </a:xfrm>
        </p:spPr>
        <p:txBody>
          <a:bodyPr lIns="61722" tIns="0" rIns="61722" bIns="0" anchor="ctr"/>
          <a:lstStyle>
            <a:lvl1pPr marL="0" indent="0">
              <a:buNone/>
              <a:defRPr sz="3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40068" y="3960495"/>
            <a:ext cx="4772472" cy="6057009"/>
          </a:xfrm>
        </p:spPr>
        <p:txBody>
          <a:bodyPr tIns="0"/>
          <a:lstStyle>
            <a:lvl1pPr>
              <a:defRPr sz="30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3960495"/>
            <a:ext cx="4774347" cy="6057009"/>
          </a:xfrm>
        </p:spPr>
        <p:txBody>
          <a:bodyPr tIns="0"/>
          <a:lstStyle>
            <a:lvl1pPr>
              <a:defRPr sz="30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290C-AC84-40B4-BD8A-03CE2850AECB}" type="datetime1">
              <a:rPr lang="th-TH" smtClean="0"/>
              <a:t>15/06/59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879-9D78-494B-8304-49293F886D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1108939"/>
            <a:ext cx="9811226" cy="1800225"/>
          </a:xfrm>
        </p:spPr>
        <p:txBody>
          <a:bodyPr vert="horz" tIns="61722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6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EF0C-4497-41BE-B788-F9758F3B0D6E}" type="datetime1">
              <a:rPr lang="th-TH" smtClean="0"/>
              <a:t>15/06/59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879-9D78-494B-8304-49293F886D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538A-92A3-429C-B065-327BFDD12A9C}" type="datetime1">
              <a:rPr lang="th-TH" smtClean="0"/>
              <a:t>15/06/59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879-9D78-494B-8304-49293F886D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101" y="810104"/>
            <a:ext cx="3240405" cy="1830229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0101" y="2640330"/>
            <a:ext cx="3240405" cy="7200900"/>
          </a:xfrm>
        </p:spPr>
        <p:txBody>
          <a:bodyPr lIns="24689" rIns="24689"/>
          <a:lstStyle>
            <a:lvl1pPr marL="0" indent="0" algn="l">
              <a:buNone/>
              <a:defRPr sz="1900"/>
            </a:lvl1pPr>
            <a:lvl2pPr indent="0" algn="l">
              <a:buNone/>
              <a:defRPr sz="1600"/>
            </a:lvl2pPr>
            <a:lvl3pPr indent="0" algn="l">
              <a:buNone/>
              <a:defRPr sz="1400"/>
            </a:lvl3pPr>
            <a:lvl4pPr indent="0" algn="l">
              <a:buNone/>
              <a:defRPr sz="1200"/>
            </a:lvl4pPr>
            <a:lvl5pPr indent="0" algn="l">
              <a:buNone/>
              <a:defRPr sz="12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223028" y="2640330"/>
            <a:ext cx="6038255" cy="7200900"/>
          </a:xfrm>
        </p:spPr>
        <p:txBody>
          <a:bodyPr tIns="0"/>
          <a:lstStyle>
            <a:lvl1pPr>
              <a:defRPr sz="3800"/>
            </a:lvl1pPr>
            <a:lvl2pPr>
              <a:defRPr sz="3500"/>
            </a:lvl2pPr>
            <a:lvl3pPr>
              <a:defRPr sz="3200"/>
            </a:lvl3pPr>
            <a:lvl4pPr>
              <a:defRPr sz="2700"/>
            </a:lvl4pPr>
            <a:lvl5pPr>
              <a:defRPr sz="24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0F49-857D-49D7-AC95-0E748B48A083}" type="datetime1">
              <a:rPr lang="th-TH" smtClean="0"/>
              <a:t>15/06/59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879-9D78-494B-8304-49293F886D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739546" y="1745221"/>
            <a:ext cx="6210776" cy="648081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444" tIns="61722" rIns="123444" bIns="61722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9454883" y="8441636"/>
            <a:ext cx="183623" cy="24483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444" tIns="61722" rIns="123444" bIns="61722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0" y="1853770"/>
            <a:ext cx="2613927" cy="2492628"/>
          </a:xfrm>
        </p:spPr>
        <p:txBody>
          <a:bodyPr vert="horz" lIns="61722" tIns="61722" rIns="61722" bIns="61722" anchor="b"/>
          <a:lstStyle>
            <a:lvl1pPr algn="l">
              <a:buNone/>
              <a:defRPr sz="27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90" y="4455336"/>
            <a:ext cx="2610326" cy="3432429"/>
          </a:xfrm>
        </p:spPr>
        <p:txBody>
          <a:bodyPr lIns="86411" rIns="61722" bIns="61722" anchor="t"/>
          <a:lstStyle>
            <a:lvl1pPr marL="0" indent="0" algn="l">
              <a:spcBef>
                <a:spcPts val="338"/>
              </a:spcBef>
              <a:buFontTx/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086C-D95C-4D6B-9F6D-0E8B00D01442}" type="datetime1">
              <a:rPr lang="th-TH" smtClean="0"/>
              <a:t>15/06/59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41193" y="10011252"/>
            <a:ext cx="720090" cy="575072"/>
          </a:xfrm>
        </p:spPr>
        <p:txBody>
          <a:bodyPr/>
          <a:lstStyle/>
          <a:p>
            <a:fld id="{8DF0B879-9D78-494B-8304-49293F886D77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117593" y="1889239"/>
            <a:ext cx="5454682" cy="619277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43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1252" y="9161145"/>
            <a:ext cx="10823853" cy="164020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3444" tIns="61722" rIns="123444" bIns="6172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175647" y="9796225"/>
            <a:ext cx="5625703" cy="100512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3444" tIns="61722" rIns="123444" bIns="6172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tx2">
                <a:lumMod val="10000"/>
              </a:schemeClr>
            </a:gs>
            <a:gs pos="31000">
              <a:schemeClr val="accent1">
                <a:lumMod val="60000"/>
                <a:lumOff val="40000"/>
              </a:schemeClr>
            </a:gs>
            <a:gs pos="98000">
              <a:schemeClr val="bg2">
                <a:shade val="15000"/>
                <a:satMod val="320000"/>
                <a:lumMod val="42000"/>
                <a:alpha val="98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1252" y="-11252"/>
            <a:ext cx="10823853" cy="164020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3444" tIns="61722" rIns="123444" bIns="6172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175647" y="-11251"/>
            <a:ext cx="5625703" cy="100512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3444" tIns="61722" rIns="123444" bIns="6172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40068" y="1108939"/>
            <a:ext cx="9721215" cy="1800225"/>
          </a:xfrm>
          <a:prstGeom prst="rect">
            <a:avLst/>
          </a:prstGeom>
        </p:spPr>
        <p:txBody>
          <a:bodyPr vert="horz" lIns="0" tIns="61722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40068" y="3048381"/>
            <a:ext cx="9721215" cy="6912864"/>
          </a:xfrm>
          <a:prstGeom prst="rect">
            <a:avLst/>
          </a:prstGeom>
        </p:spPr>
        <p:txBody>
          <a:bodyPr vert="horz" lIns="123444" tIns="61722" rIns="123444" bIns="61722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40068" y="10011252"/>
            <a:ext cx="2520315" cy="575072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9C440C-4019-40A4-BB1B-32D7196A43E2}" type="datetime1">
              <a:rPr lang="th-TH" smtClean="0"/>
              <a:t>15/06/59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50394" y="10011252"/>
            <a:ext cx="3960495" cy="575072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361170" y="10011252"/>
            <a:ext cx="900113" cy="575072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F0B879-9D78-494B-8304-49293F886D77}" type="slidenum">
              <a:rPr lang="th-TH" smtClean="0"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22464" y="318793"/>
            <a:ext cx="10844522" cy="102252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68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70332" indent="-370332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64108" indent="-333299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440" indent="-33329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772" indent="-283921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975104" indent="-283921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5436" indent="-283921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indent="-24688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62656" indent="-246888" algn="l" rtl="0" eaLnBrk="1" latinLnBrk="0" hangingPunct="1">
        <a:spcBef>
          <a:spcPct val="20000"/>
        </a:spcBef>
        <a:buClr>
          <a:schemeClr val="tx2"/>
        </a:buClr>
        <a:buChar char="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3332988" indent="-246888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344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516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861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703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9377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60115" y="1008187"/>
            <a:ext cx="10153128" cy="1536209"/>
          </a:xfrm>
          <a:solidFill>
            <a:schemeClr val="tx2"/>
          </a:solidFill>
          <a:ln w="38100">
            <a:solidFill>
              <a:srgbClr val="CC99FF"/>
            </a:solidFill>
            <a:prstDash val="sysDot"/>
          </a:ln>
        </p:spPr>
        <p:txBody>
          <a:bodyPr>
            <a:normAutofit lnSpcReduction="10000"/>
          </a:bodyPr>
          <a:lstStyle/>
          <a:p>
            <a:pPr algn="ctr"/>
            <a:r>
              <a:rPr lang="th-TH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วาระที่ 4.2 พิจารณาเป้าประสงค์</a:t>
            </a:r>
          </a:p>
          <a:p>
            <a:pPr algn="ctr"/>
            <a:r>
              <a:rPr lang="th-TH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ประเด็นยุทธศาสตร์กรมอนามัย</a:t>
            </a:r>
            <a:endParaRPr lang="th-TH" sz="4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879-9D78-494B-8304-49293F886D77}" type="slidenum">
              <a:rPr lang="th-TH" sz="2400" smtClean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fld>
            <a:endParaRPr lang="th-TH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60115" y="3168427"/>
            <a:ext cx="10153128" cy="48965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681094" indent="-648089" algn="ctr">
              <a:buAutoNum type="arabicPeriod"/>
            </a:pPr>
            <a:r>
              <a:rPr lang="th-TH" sz="4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ส่งเสริมสุขภาพ 5 กลุ่มวัย </a:t>
            </a:r>
            <a:endParaRPr lang="th-TH" sz="40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3005" algn="ctr"/>
            <a:endParaRPr lang="th-TH" sz="40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524000" indent="-1066800"/>
            <a:r>
              <a:rPr lang="th-TH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1.1 </a:t>
            </a:r>
            <a:r>
              <a:rPr lang="th-TH" sz="3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ส่งเสริมการเกิดและเติบโตคุณภาพ </a:t>
            </a:r>
          </a:p>
          <a:p>
            <a:pPr marL="1524000" indent="-1066800"/>
            <a:r>
              <a:rPr lang="th-TH" sz="3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1.2 ส่งเสริมเด็กวัยเรียนให้</a:t>
            </a:r>
            <a:r>
              <a:rPr lang="th-TH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แข็งแรงและฉลาด</a:t>
            </a:r>
            <a:endParaRPr lang="th-TH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524000" indent="-1066800"/>
            <a:r>
              <a:rPr lang="th-TH" sz="3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1.3 </a:t>
            </a:r>
            <a:r>
              <a:rPr lang="th-TH" sz="3200" b="1" spc="7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ส่งเสริมพฤติกรรมอนามัยการเจริญพันธุ์</a:t>
            </a:r>
            <a:r>
              <a:rPr lang="th-TH" sz="3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ที่เหมาะสมสำหรับวัยรุ่น </a:t>
            </a:r>
          </a:p>
          <a:p>
            <a:pPr marL="1524000" indent="-1066800"/>
            <a:r>
              <a:rPr lang="th-TH" sz="3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1.4 ส่งเสริมพฤติกรรมสุขภาพวัยทำงานที่พึงประสงค์ </a:t>
            </a:r>
            <a:endParaRPr lang="th-TH" sz="32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524000" indent="-1066800"/>
            <a:r>
              <a:rPr lang="th-TH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1.5 </a:t>
            </a:r>
            <a:r>
              <a:rPr lang="th-TH" sz="3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ส่งเสริมผู้สูงอายุไทยเพื่อเป็นหลักชัยของสังคม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904731" y="216099"/>
            <a:ext cx="4680520" cy="5760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เอกสารหมายเลข 5  </a:t>
            </a:r>
            <a:endParaRPr lang="th-TH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สี่เหลี่ยมมุมมน 42"/>
          <p:cNvSpPr/>
          <p:nvPr/>
        </p:nvSpPr>
        <p:spPr>
          <a:xfrm>
            <a:off x="48174" y="6004438"/>
            <a:ext cx="5420515" cy="4726630"/>
          </a:xfrm>
          <a:prstGeom prst="roundRect">
            <a:avLst/>
          </a:prstGeom>
          <a:solidFill>
            <a:srgbClr val="FFFFB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444" tIns="61722" rIns="123444" bIns="61722" rtlCol="0" anchor="ctr"/>
          <a:lstStyle/>
          <a:p>
            <a:pPr marL="248603" indent="-120015" defTabSz="1234088">
              <a:spcBef>
                <a:spcPts val="810"/>
              </a:spcBef>
              <a:defRPr/>
            </a:pPr>
            <a:endParaRPr lang="th-TH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สี่เหลี่ยมมุมมน 40"/>
          <p:cNvSpPr/>
          <p:nvPr/>
        </p:nvSpPr>
        <p:spPr>
          <a:xfrm>
            <a:off x="5511819" y="5915211"/>
            <a:ext cx="5332661" cy="4871914"/>
          </a:xfrm>
          <a:prstGeom prst="roundRect">
            <a:avLst/>
          </a:prstGeom>
          <a:solidFill>
            <a:srgbClr val="B7FFFF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1326595" indent="-1326595">
              <a:lnSpc>
                <a:spcPts val="2565"/>
              </a:lnSpc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Shape 69"/>
          <p:cNvSpPr/>
          <p:nvPr/>
        </p:nvSpPr>
        <p:spPr>
          <a:xfrm>
            <a:off x="-41930" y="-43130"/>
            <a:ext cx="10801350" cy="1022225"/>
          </a:xfrm>
          <a:prstGeom prst="roundRect">
            <a:avLst>
              <a:gd name="adj" fmla="val 5729"/>
            </a:avLst>
          </a:prstGeom>
          <a:solidFill>
            <a:srgbClr val="FFCCCC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7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3 อภิบาลระบบส่งเสริมสุขภาพและอนามัยสิ่งแวดล้อม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33525" y="1462655"/>
            <a:ext cx="5231903" cy="535018"/>
          </a:xfrm>
          <a:prstGeom prst="rect">
            <a:avLst/>
          </a:prstGeom>
          <a:noFill/>
        </p:spPr>
        <p:txBody>
          <a:bodyPr wrap="square" lIns="123444" tIns="61722" rIns="123444" bIns="61722" rtlCol="0">
            <a:spAutoFit/>
          </a:bodyPr>
          <a:lstStyle/>
          <a:p>
            <a:pPr marL="694337" indent="-694337" defTabSz="1234088">
              <a:lnSpc>
                <a:spcPts val="3240"/>
              </a:lnSpc>
              <a:defRPr/>
            </a:pPr>
            <a:endParaRPr lang="th-TH" sz="27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5479899" y="979095"/>
            <a:ext cx="5279522" cy="4950342"/>
          </a:xfrm>
          <a:prstGeom prst="roundRect">
            <a:avLst/>
          </a:prstGeom>
          <a:solidFill>
            <a:srgbClr val="DFC9EF"/>
          </a:solidFill>
          <a:ln>
            <a:solidFill>
              <a:srgbClr val="FF66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480060" indent="-480060" defTabSz="1234088">
              <a:spcBef>
                <a:spcPts val="810"/>
              </a:spcBef>
              <a:defRPr/>
            </a:pPr>
            <a:endParaRPr lang="th-TH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สี่เหลี่ยมมุมมน 36"/>
          <p:cNvSpPr/>
          <p:nvPr/>
        </p:nvSpPr>
        <p:spPr>
          <a:xfrm>
            <a:off x="53547" y="979098"/>
            <a:ext cx="5310572" cy="4950340"/>
          </a:xfrm>
          <a:prstGeom prst="roundRect">
            <a:avLst/>
          </a:prstGeom>
          <a:solidFill>
            <a:srgbClr val="D4ECBA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694337" indent="-694337" defTabSz="1234088">
              <a:lnSpc>
                <a:spcPct val="200000"/>
              </a:lnSpc>
              <a:defRPr/>
            </a:pPr>
            <a:endParaRPr lang="en-US" sz="1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941338" y="864171"/>
            <a:ext cx="2884634" cy="2721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444" tIns="61722" rIns="123444" bIns="61722" rtlCol="0" anchor="ctr"/>
          <a:lstStyle/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207024"/>
              </p:ext>
            </p:extLst>
          </p:nvPr>
        </p:nvGraphicFramePr>
        <p:xfrm>
          <a:off x="458675" y="2234680"/>
          <a:ext cx="4599511" cy="18698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99511"/>
              </a:tblGrid>
              <a:tr h="18698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 </a:t>
                      </a:r>
                      <a:r>
                        <a:rPr lang="th-TH" sz="16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 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ประชาชนและภาคีเครือข่ายได้รับการดูแล คุ้มครอง และปกป้อง ด้วยระบบส่งเสริมสุขภาพและอนามัยสิ่งแวดล้อม</a:t>
                      </a:r>
                    </a:p>
                    <a:p>
                      <a:pPr marL="1160463" indent="-116046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</a:t>
                      </a:r>
                      <a:r>
                        <a:rPr lang="en-US" sz="16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: </a:t>
                      </a: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ประชาชนได้รับบริการส่งเสริมสุขภาพอนามัยสิ่งแวดล้อม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35017" marR="135017" marT="0" marB="0"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2"/>
          <p:cNvSpPr>
            <a:spLocks/>
          </p:cNvSpPr>
          <p:nvPr/>
        </p:nvSpPr>
        <p:spPr>
          <a:xfrm>
            <a:off x="5733525" y="2234681"/>
            <a:ext cx="4814869" cy="1869850"/>
          </a:xfrm>
          <a:prstGeom prst="rect">
            <a:avLst/>
          </a:prstGeom>
          <a:ln>
            <a:solidFill>
              <a:srgbClr val="99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6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</a:t>
            </a:r>
            <a:r>
              <a:rPr lang="th-TH" sz="16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การผนึกกำลังของประชารัฐ*อย่างมีเอกภาพ</a:t>
            </a:r>
          </a:p>
          <a:p>
            <a:r>
              <a:rPr lang="th-TH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รัฐ/เอกชน/ประชาชน/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NGOs</a:t>
            </a:r>
          </a:p>
          <a:p>
            <a:endParaRPr lang="th-TH" sz="1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60463" indent="-1160463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</a:t>
            </a:r>
            <a:r>
              <a:rPr lang="th-TH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บูรณา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การที่มีการร่วมกันของ</a:t>
            </a: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ประชารัฐ</a:t>
            </a:r>
            <a:r>
              <a:rPr lang="th-TH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3" name="ตาราง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659653"/>
              </p:ext>
            </p:extLst>
          </p:nvPr>
        </p:nvGraphicFramePr>
        <p:xfrm>
          <a:off x="216099" y="7836926"/>
          <a:ext cx="4752528" cy="18842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2528"/>
              </a:tblGrid>
              <a:tr h="18842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</a:t>
                      </a:r>
                      <a:r>
                        <a:rPr lang="th-TH" sz="16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 ระบบส่งเสริมสุขภาพและอนามัยสิ่งแวดล้อมมีประสิทธิภาพ</a:t>
                      </a:r>
                    </a:p>
                    <a:p>
                      <a:pPr marL="1077913" indent="-1077913">
                        <a:buNone/>
                      </a:pPr>
                      <a:r>
                        <a:rPr lang="th-TH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1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ระดับความสำเร็จตามประเด็นยุทธศาสตร์ส่งเสริมสุขภาพ 5 กลุ่มวัยและอนามัยสิ่งแวดล้อม</a:t>
                      </a:r>
                    </a:p>
                  </a:txBody>
                  <a:tcPr marL="135017" marR="135017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ตาราง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487113"/>
              </p:ext>
            </p:extLst>
          </p:nvPr>
        </p:nvGraphicFramePr>
        <p:xfrm>
          <a:off x="7154904" y="6408787"/>
          <a:ext cx="3408229" cy="1958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8229"/>
              </a:tblGrid>
              <a:tr h="19589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</a:t>
                      </a:r>
                      <a:r>
                        <a:rPr lang="th-TH" sz="16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 มีระบบข้อมูลสารสนเทศ บริหารจัดการความรู้ และระบบเฝ้าระวังที่เข้าถึง ใช้ประโยชน์ได้</a:t>
                      </a:r>
                    </a:p>
                    <a:p>
                      <a:pPr marL="900113" indent="-900113">
                        <a:buNone/>
                      </a:pPr>
                      <a:r>
                        <a:rPr lang="th-TH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1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การเข้าถึงระบบข้อมูลสารสนเทศ บริหารจัดการความรู้ และระบบเฝ้าระวัง</a:t>
                      </a:r>
                    </a:p>
                  </a:txBody>
                  <a:tcPr marL="135017" marR="135017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3411417443"/>
              </p:ext>
            </p:extLst>
          </p:nvPr>
        </p:nvGraphicFramePr>
        <p:xfrm>
          <a:off x="3529367" y="3353018"/>
          <a:ext cx="4820110" cy="5152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5" name="ตาราง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867984"/>
              </p:ext>
            </p:extLst>
          </p:nvPr>
        </p:nvGraphicFramePr>
        <p:xfrm>
          <a:off x="5825973" y="8641035"/>
          <a:ext cx="4722422" cy="11641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2422"/>
              </a:tblGrid>
              <a:tr h="11641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</a:t>
                      </a:r>
                      <a:r>
                        <a:rPr lang="th-TH" sz="16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</a:t>
                      </a:r>
                      <a:r>
                        <a:rPr lang="th-TH" sz="1600" b="1" u="none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บุคลากรมีศักยภาพและมีความรับผิดชอบ</a:t>
                      </a:r>
                    </a:p>
                    <a:p>
                      <a:pPr marL="1160463" indent="-116046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1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ผลการดำเนินงานเป็นไปตามแผนพัฒนาบุคลากร</a:t>
                      </a:r>
                    </a:p>
                  </a:txBody>
                  <a:tcPr marL="135017" marR="135017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6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9361170" y="10011252"/>
            <a:ext cx="900113" cy="575072"/>
          </a:xfrm>
        </p:spPr>
        <p:txBody>
          <a:bodyPr/>
          <a:lstStyle/>
          <a:p>
            <a:fld id="{8DF0B879-9D78-494B-8304-49293F886D77}" type="slidenum">
              <a:rPr lang="th-TH" sz="24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fld>
            <a:endParaRPr lang="th-TH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728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04131" y="3112766"/>
            <a:ext cx="9937104" cy="35840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th-TH" sz="4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ปฏิรูประบบงานสู่</a:t>
            </a:r>
            <a:r>
              <a:rPr lang="th-TH" sz="4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องค์กร</a:t>
            </a:r>
          </a:p>
          <a:p>
            <a:pPr marL="1970088"/>
            <a:r>
              <a:rPr lang="th-TH" sz="4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</a:t>
            </a:r>
            <a:r>
              <a:rPr lang="th-TH" sz="4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มีสมรรถนะสูง</a:t>
            </a:r>
            <a:br>
              <a:rPr lang="th-TH" sz="4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4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และมี</a:t>
            </a:r>
            <a:r>
              <a:rPr lang="th-TH" sz="4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ธรรมาภิ</a:t>
            </a:r>
            <a:r>
              <a:rPr lang="th-TH" sz="4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บาล</a:t>
            </a:r>
          </a:p>
        </p:txBody>
      </p:sp>
      <p:sp>
        <p:nvSpPr>
          <p:cNvPr id="6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9361170" y="10011252"/>
            <a:ext cx="900113" cy="575072"/>
          </a:xfrm>
        </p:spPr>
        <p:txBody>
          <a:bodyPr/>
          <a:lstStyle/>
          <a:p>
            <a:fld id="{8DF0B879-9D78-494B-8304-49293F886D77}" type="slidenum">
              <a:rPr lang="th-TH" sz="24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fld>
            <a:endParaRPr lang="th-TH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0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สี่เหลี่ยมมุมมน 42"/>
          <p:cNvSpPr/>
          <p:nvPr/>
        </p:nvSpPr>
        <p:spPr>
          <a:xfrm>
            <a:off x="48174" y="6004438"/>
            <a:ext cx="5420515" cy="4726630"/>
          </a:xfrm>
          <a:prstGeom prst="roundRect">
            <a:avLst/>
          </a:prstGeom>
          <a:solidFill>
            <a:srgbClr val="FFFFB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444" tIns="61722" rIns="123444" bIns="61722" rtlCol="0" anchor="ctr"/>
          <a:lstStyle/>
          <a:p>
            <a:pPr marL="248603" indent="-120015" defTabSz="1234088">
              <a:spcBef>
                <a:spcPts val="810"/>
              </a:spcBef>
              <a:defRPr/>
            </a:pPr>
            <a:endParaRPr lang="th-TH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สี่เหลี่ยมมุมมน 40"/>
          <p:cNvSpPr/>
          <p:nvPr/>
        </p:nvSpPr>
        <p:spPr>
          <a:xfrm>
            <a:off x="5511819" y="5915211"/>
            <a:ext cx="5332661" cy="4871914"/>
          </a:xfrm>
          <a:prstGeom prst="roundRect">
            <a:avLst/>
          </a:prstGeom>
          <a:solidFill>
            <a:srgbClr val="B7FFFF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1326595" indent="-1326595">
              <a:lnSpc>
                <a:spcPts val="2565"/>
              </a:lnSpc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Shape 69"/>
          <p:cNvSpPr/>
          <p:nvPr/>
        </p:nvSpPr>
        <p:spPr>
          <a:xfrm>
            <a:off x="-41930" y="-43130"/>
            <a:ext cx="10801350" cy="1022225"/>
          </a:xfrm>
          <a:prstGeom prst="roundRect">
            <a:avLst>
              <a:gd name="adj" fmla="val 5729"/>
            </a:avLst>
          </a:prstGeom>
          <a:solidFill>
            <a:srgbClr val="DDDDDD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7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4 ปฏิรูประบบงานสู่องค์กรที่มีสมรรถนะ</a:t>
            </a:r>
            <a:r>
              <a:rPr lang="th-TH" sz="27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สูง</a:t>
            </a:r>
          </a:p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7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  <a:r>
              <a:rPr lang="th-TH" sz="27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</a:t>
            </a:r>
            <a:r>
              <a:rPr lang="th-TH" sz="2700" b="1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ธรรมาภิ</a:t>
            </a:r>
            <a:r>
              <a:rPr lang="th-TH" sz="27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บาล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33525" y="1462655"/>
            <a:ext cx="5231903" cy="535018"/>
          </a:xfrm>
          <a:prstGeom prst="rect">
            <a:avLst/>
          </a:prstGeom>
          <a:noFill/>
        </p:spPr>
        <p:txBody>
          <a:bodyPr wrap="square" lIns="123444" tIns="61722" rIns="123444" bIns="61722" rtlCol="0">
            <a:spAutoFit/>
          </a:bodyPr>
          <a:lstStyle/>
          <a:p>
            <a:pPr marL="694337" indent="-694337" defTabSz="1234088">
              <a:lnSpc>
                <a:spcPts val="3240"/>
              </a:lnSpc>
              <a:defRPr/>
            </a:pPr>
            <a:endParaRPr lang="th-TH" sz="27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5479899" y="979095"/>
            <a:ext cx="5279522" cy="4950342"/>
          </a:xfrm>
          <a:prstGeom prst="roundRect">
            <a:avLst/>
          </a:prstGeom>
          <a:solidFill>
            <a:srgbClr val="DFC9EF"/>
          </a:solidFill>
          <a:ln>
            <a:solidFill>
              <a:srgbClr val="FF66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480060" indent="-480060" defTabSz="1234088">
              <a:spcBef>
                <a:spcPts val="810"/>
              </a:spcBef>
              <a:defRPr/>
            </a:pPr>
            <a:endParaRPr lang="th-TH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สี่เหลี่ยมมุมมน 36"/>
          <p:cNvSpPr/>
          <p:nvPr/>
        </p:nvSpPr>
        <p:spPr>
          <a:xfrm>
            <a:off x="162111" y="954391"/>
            <a:ext cx="5310572" cy="4950340"/>
          </a:xfrm>
          <a:prstGeom prst="roundRect">
            <a:avLst/>
          </a:prstGeom>
          <a:solidFill>
            <a:srgbClr val="D4ECBA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694337" indent="-694337" defTabSz="1234088">
              <a:lnSpc>
                <a:spcPct val="200000"/>
              </a:lnSpc>
              <a:defRPr/>
            </a:pPr>
            <a:endParaRPr lang="en-US" sz="1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941338" y="864171"/>
            <a:ext cx="2884634" cy="2721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444" tIns="61722" rIns="123444" bIns="61722" rtlCol="0" anchor="ctr"/>
          <a:lstStyle/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469829"/>
              </p:ext>
            </p:extLst>
          </p:nvPr>
        </p:nvGraphicFramePr>
        <p:xfrm>
          <a:off x="458675" y="2088307"/>
          <a:ext cx="4599511" cy="1872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99511"/>
              </a:tblGrid>
              <a:tr h="18722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 </a:t>
                      </a:r>
                      <a:r>
                        <a:rPr lang="th-TH" sz="16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 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ประชาชนและภาคีเครือข่ายพึงพอใจสินค้า (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Product) 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และบริการของ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กรมอนามัย </a:t>
                      </a:r>
                    </a:p>
                    <a:p>
                      <a:pPr marL="1160463" indent="-116046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</a:t>
                      </a:r>
                      <a:r>
                        <a:rPr lang="en-US" sz="16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:</a:t>
                      </a:r>
                      <a:r>
                        <a:rPr lang="th-TH" sz="16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ร้อยละความพึงพอใจในสินค้า (</a:t>
                      </a:r>
                      <a:r>
                        <a:rPr lang="en-US" sz="16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Product) </a:t>
                      </a:r>
                      <a:r>
                        <a:rPr lang="th-TH" sz="16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และบริการของกรมอนามัย (ร้อยละ 80)</a:t>
                      </a:r>
                    </a:p>
                  </a:txBody>
                  <a:tcPr marL="135017" marR="135017" marT="0" marB="0"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2"/>
          <p:cNvSpPr>
            <a:spLocks/>
          </p:cNvSpPr>
          <p:nvPr/>
        </p:nvSpPr>
        <p:spPr>
          <a:xfrm>
            <a:off x="5877542" y="2088307"/>
            <a:ext cx="4419677" cy="1351392"/>
          </a:xfrm>
          <a:prstGeom prst="rect">
            <a:avLst/>
          </a:prstGeom>
          <a:ln>
            <a:solidFill>
              <a:srgbClr val="99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6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</a:t>
            </a:r>
            <a:r>
              <a:rPr lang="th-TH" sz="16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 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ประชา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รัฐนำ 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Product 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ของกรมอนามัยไป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ใช้</a:t>
            </a:r>
            <a:endParaRPr lang="th-TH" sz="1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จำนวนภาคีเครือข่ายประชารัฐที่นำ</a:t>
            </a:r>
            <a:r>
              <a:rPr lang="en-US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 </a:t>
            </a:r>
            <a:r>
              <a:rPr lang="th-TH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กรมอนามัยไปใช้</a:t>
            </a:r>
            <a:endParaRPr lang="th-TH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3" name="ตาราง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672067"/>
              </p:ext>
            </p:extLst>
          </p:nvPr>
        </p:nvGraphicFramePr>
        <p:xfrm>
          <a:off x="216099" y="7704931"/>
          <a:ext cx="4824536" cy="1584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4536"/>
              </a:tblGrid>
              <a:tr h="15841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</a:t>
                      </a:r>
                      <a:r>
                        <a:rPr lang="th-TH" sz="16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 หน่วยงานกรมอนามัยมีการปรับเปลี่ยนกระบวนการทำงานเพื่อผลการดำเนินการที่ดีขององค์การ</a:t>
                      </a:r>
                    </a:p>
                    <a:p>
                      <a:pPr marL="1160463" indent="-1160463">
                        <a:buNone/>
                      </a:pPr>
                      <a:r>
                        <a:rPr lang="th-TH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1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ระดับความสำเร็จของการดำเนินงานตาม  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Blueprint for Change </a:t>
                      </a:r>
                      <a:r>
                        <a:rPr lang="th-TH" sz="1600" b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 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Action Plan</a:t>
                      </a:r>
                    </a:p>
                  </a:txBody>
                  <a:tcPr marL="135017" marR="135017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ตาราง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204724"/>
              </p:ext>
            </p:extLst>
          </p:nvPr>
        </p:nvGraphicFramePr>
        <p:xfrm>
          <a:off x="6120755" y="7704931"/>
          <a:ext cx="4392488" cy="1584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2488"/>
              </a:tblGrid>
              <a:tr h="15841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</a:t>
                      </a:r>
                      <a:r>
                        <a:rPr lang="th-TH" sz="16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 กรมอนามัยเป็นองค์การแห่งการเรียนรู้</a:t>
                      </a:r>
                    </a:p>
                    <a:p>
                      <a:pPr marL="1255713" indent="-1255713">
                        <a:buNone/>
                      </a:pPr>
                      <a:r>
                        <a:rPr lang="th-TH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1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จำนวนวัตกรรมที่ได้รับการพัฒนาและถูกนำไปใช้</a:t>
                      </a:r>
                    </a:p>
                    <a:p>
                      <a:pPr marL="900113" marR="0" indent="-900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2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 </a:t>
                      </a:r>
                      <a:r>
                        <a:rPr lang="en-US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Learning Personnel</a:t>
                      </a:r>
                    </a:p>
                  </a:txBody>
                  <a:tcPr marL="135017" marR="135017"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1402913611"/>
              </p:ext>
            </p:extLst>
          </p:nvPr>
        </p:nvGraphicFramePr>
        <p:xfrm>
          <a:off x="3529367" y="3353018"/>
          <a:ext cx="4820110" cy="5152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9361170" y="10011252"/>
            <a:ext cx="900113" cy="575072"/>
          </a:xfrm>
        </p:spPr>
        <p:txBody>
          <a:bodyPr/>
          <a:lstStyle/>
          <a:p>
            <a:fld id="{8DF0B879-9D78-494B-8304-49293F886D77}" type="slidenum">
              <a:rPr lang="th-TH" sz="24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fld>
            <a:endParaRPr lang="th-TH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339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สี่เหลี่ยมมุมมน 42"/>
          <p:cNvSpPr/>
          <p:nvPr/>
        </p:nvSpPr>
        <p:spPr>
          <a:xfrm>
            <a:off x="48174" y="6004438"/>
            <a:ext cx="5420515" cy="4726630"/>
          </a:xfrm>
          <a:prstGeom prst="roundRect">
            <a:avLst/>
          </a:prstGeom>
          <a:solidFill>
            <a:srgbClr val="FFFFB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444" tIns="61722" rIns="123444" bIns="61722" rtlCol="0" anchor="ctr"/>
          <a:lstStyle/>
          <a:p>
            <a:pPr marL="248603" indent="-120015" defTabSz="1234088">
              <a:spcBef>
                <a:spcPts val="810"/>
              </a:spcBef>
              <a:defRPr/>
            </a:pPr>
            <a:endParaRPr lang="th-TH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สี่เหลี่ยมมุมมน 40"/>
          <p:cNvSpPr/>
          <p:nvPr/>
        </p:nvSpPr>
        <p:spPr>
          <a:xfrm>
            <a:off x="5511819" y="5915211"/>
            <a:ext cx="5332661" cy="4871914"/>
          </a:xfrm>
          <a:prstGeom prst="roundRect">
            <a:avLst/>
          </a:prstGeom>
          <a:solidFill>
            <a:srgbClr val="B7FFFF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1326595" indent="-1326595">
              <a:lnSpc>
                <a:spcPts val="2565"/>
              </a:lnSpc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Shape 69"/>
          <p:cNvSpPr/>
          <p:nvPr/>
        </p:nvSpPr>
        <p:spPr>
          <a:xfrm>
            <a:off x="-41930" y="-43130"/>
            <a:ext cx="10801350" cy="1022225"/>
          </a:xfrm>
          <a:prstGeom prst="roundRect">
            <a:avLst>
              <a:gd name="adj" fmla="val 5729"/>
            </a:avLst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7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1.1 </a:t>
            </a:r>
            <a:r>
              <a:rPr lang="en-US" sz="27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27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ส่งเสริมการเกิดและเติบโต</a:t>
            </a:r>
            <a:r>
              <a:rPr lang="th-TH" sz="27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คุณภาพ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33525" y="1462655"/>
            <a:ext cx="5231903" cy="535018"/>
          </a:xfrm>
          <a:prstGeom prst="rect">
            <a:avLst/>
          </a:prstGeom>
          <a:noFill/>
        </p:spPr>
        <p:txBody>
          <a:bodyPr wrap="square" lIns="123444" tIns="61722" rIns="123444" bIns="61722" rtlCol="0">
            <a:spAutoFit/>
          </a:bodyPr>
          <a:lstStyle/>
          <a:p>
            <a:pPr marL="694337" indent="-694337" defTabSz="1234088">
              <a:lnSpc>
                <a:spcPts val="3240"/>
              </a:lnSpc>
              <a:defRPr/>
            </a:pPr>
            <a:endParaRPr lang="th-TH" sz="27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5479899" y="979095"/>
            <a:ext cx="5279522" cy="4950342"/>
          </a:xfrm>
          <a:prstGeom prst="roundRect">
            <a:avLst/>
          </a:prstGeom>
          <a:solidFill>
            <a:srgbClr val="DFC9EF"/>
          </a:solidFill>
          <a:ln>
            <a:solidFill>
              <a:srgbClr val="FF66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480060" indent="-480060" defTabSz="1234088">
              <a:spcBef>
                <a:spcPts val="810"/>
              </a:spcBef>
              <a:defRPr/>
            </a:pPr>
            <a:endParaRPr lang="th-TH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สี่เหลี่ยมมุมมน 36"/>
          <p:cNvSpPr/>
          <p:nvPr/>
        </p:nvSpPr>
        <p:spPr>
          <a:xfrm>
            <a:off x="53547" y="979098"/>
            <a:ext cx="5310572" cy="4950340"/>
          </a:xfrm>
          <a:prstGeom prst="roundRect">
            <a:avLst/>
          </a:prstGeom>
          <a:solidFill>
            <a:srgbClr val="D4ECBA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694337" indent="-694337" defTabSz="1234088">
              <a:lnSpc>
                <a:spcPct val="200000"/>
              </a:lnSpc>
              <a:defRPr/>
            </a:pPr>
            <a:endParaRPr lang="en-US" sz="1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941338" y="864171"/>
            <a:ext cx="2884634" cy="2721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444" tIns="61722" rIns="123444" bIns="61722" rtlCol="0" anchor="ctr"/>
          <a:lstStyle/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894495"/>
              </p:ext>
            </p:extLst>
          </p:nvPr>
        </p:nvGraphicFramePr>
        <p:xfrm>
          <a:off x="297108" y="1295044"/>
          <a:ext cx="4959551" cy="7026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9551"/>
              </a:tblGrid>
              <a:tr h="702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 1</a:t>
                      </a: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kumimoji="0" lang="th-TH" sz="1200" b="1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ตั้งครรภ์คุณภาพ ลูกเกิดรอด แม่ปลอดภัย</a:t>
                      </a:r>
                    </a:p>
                    <a:p>
                      <a:pPr marL="1077913" indent="-107791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: </a:t>
                      </a:r>
                      <a:r>
                        <a:rPr lang="th-TH" sz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อัตราส่วนมารดาตาย ไม่เกิน 15 ต่อการเกิดมีชีพแสนคน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</a:t>
                      </a:r>
                      <a:r>
                        <a:rPr lang="en-US" sz="12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th-TH" sz="12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2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ทารกแรกเกิดมีน้ำหนัก ≤</a:t>
                      </a:r>
                      <a:r>
                        <a:rPr lang="en-US" sz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2,500</a:t>
                      </a:r>
                      <a:r>
                        <a:rPr lang="th-TH" sz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กรัม ร้อยละ </a:t>
                      </a:r>
                      <a:r>
                        <a:rPr lang="en-GB" sz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8.5</a:t>
                      </a:r>
                      <a:r>
                        <a:rPr lang="th-TH" sz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000" dirty="0" err="1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ตชว</a:t>
                      </a:r>
                      <a:r>
                        <a:rPr lang="th-TH" sz="10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รอง)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35017" marR="135017" marT="0" marB="0"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255084"/>
              </p:ext>
            </p:extLst>
          </p:nvPr>
        </p:nvGraphicFramePr>
        <p:xfrm>
          <a:off x="288107" y="2952403"/>
          <a:ext cx="4248472" cy="1402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8472"/>
              </a:tblGrid>
              <a:tr h="14028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sng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 3</a:t>
                      </a:r>
                      <a:r>
                        <a:rPr lang="th-TH" sz="1200" b="1" u="non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th-TH" sz="12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เด็กอายุ</a:t>
                      </a:r>
                      <a:r>
                        <a:rPr lang="th-TH" sz="1200" b="1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0-5 </a:t>
                      </a:r>
                      <a:r>
                        <a:rPr lang="th-TH" sz="1200" b="1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</a:t>
                      </a:r>
                      <a:r>
                        <a:rPr lang="th-TH" sz="12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สูงดีสมส่วน </a:t>
                      </a:r>
                    </a:p>
                    <a:p>
                      <a:pPr marL="900113" indent="-90011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เด็กแรกเกิด-ต่ำกว่า 6 เดือนกินนมแม่อย่างเดียว ร้อยละ 50 </a:t>
                      </a:r>
                      <a:r>
                        <a:rPr lang="th-TH" sz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(ใส่ใน</a:t>
                      </a:r>
                      <a:r>
                        <a:rPr lang="th-TH" sz="1200" dirty="0" err="1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ยุทธ</a:t>
                      </a:r>
                      <a:r>
                        <a:rPr lang="th-TH" sz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ฯ นมแม่ และเป็น </a:t>
                      </a:r>
                      <a:r>
                        <a:rPr lang="th-TH" sz="1200" dirty="0" err="1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ตชว</a:t>
                      </a:r>
                      <a:r>
                        <a:rPr lang="th-TH" sz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รอง)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sz="1200" b="1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เด็กอายุ 0-5 ปี สูงสมส่วน ร้อยละ 65</a:t>
                      </a:r>
                      <a:r>
                        <a:rPr lang="th-TH" sz="1200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และ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ส่วนสูงเฉลี่ยที่อายุ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</a:t>
                      </a:r>
                      <a:r>
                        <a:rPr lang="th-TH" sz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ไม่น้อยกว่าหรือเท่ากับ 119 ซม.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35017" marR="135017" marT="0" marB="0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608241"/>
              </p:ext>
            </p:extLst>
          </p:nvPr>
        </p:nvGraphicFramePr>
        <p:xfrm>
          <a:off x="297108" y="2088307"/>
          <a:ext cx="5182791" cy="79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2791"/>
              </a:tblGrid>
              <a:tr h="7920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sng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 2</a:t>
                      </a:r>
                      <a:r>
                        <a:rPr lang="th-TH" sz="1200" b="1" u="non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เด็กอายุ 0-5 ปี มีพัฒนาการสมวัย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: </a:t>
                      </a:r>
                      <a:r>
                        <a:rPr lang="th-TH" sz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 0-5 ปี พัฒนาการสมวัย ร้อยละ 80 (วัดที่อายุ</a:t>
                      </a:r>
                      <a:r>
                        <a:rPr lang="th-TH" sz="1200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 </a:t>
                      </a:r>
                      <a:r>
                        <a:rPr lang="th-TH" sz="1200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เดือน)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82663" indent="-98266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2 </a:t>
                      </a:r>
                      <a:r>
                        <a:rPr lang="en-US" sz="12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en-US" sz="1200" b="1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เด็กอายุ</a:t>
                      </a:r>
                      <a:r>
                        <a:rPr lang="en-US" sz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3-5 ปี มีพัฒนาการด้านภาษาสมวัย ร้อยละ 70 </a:t>
                      </a:r>
                      <a:r>
                        <a:rPr lang="th-TH" sz="105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050" dirty="0" err="1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ตชว</a:t>
                      </a:r>
                      <a:r>
                        <a:rPr lang="th-TH" sz="1050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5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รอง)</a:t>
                      </a:r>
                      <a:r>
                        <a:rPr lang="en-GB" sz="105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35017" marR="135017" marT="0" marB="0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2"/>
          <p:cNvSpPr>
            <a:spLocks/>
          </p:cNvSpPr>
          <p:nvPr/>
        </p:nvSpPr>
        <p:spPr>
          <a:xfrm>
            <a:off x="5698374" y="1152203"/>
            <a:ext cx="4814869" cy="1440161"/>
          </a:xfrm>
          <a:prstGeom prst="rect">
            <a:avLst/>
          </a:prstGeom>
          <a:ln>
            <a:solidFill>
              <a:srgbClr val="99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pPr algn="thaiDist"/>
            <a:r>
              <a:rPr lang="th-TH" sz="12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</a:t>
            </a:r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 1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ภาคีเครือข่ายมีศักยภาพในการดำเนินงานพัฒนาสุขภาพแม่และเด็กองค์รวม</a:t>
            </a:r>
          </a:p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ท้องถิ่น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มีแผนส่งเสริมการเกิดและเติบโต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คุณภาพ</a:t>
            </a:r>
          </a:p>
          <a:p>
            <a:pPr marL="982663">
              <a:tabLst>
                <a:tab pos="1077913" algn="l"/>
              </a:tabLst>
            </a:pP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ร้อย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ละ 80 </a:t>
            </a:r>
          </a:p>
          <a:p>
            <a:pPr marL="982663" indent="-982663"/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ท้องถิ่นมีระบบการกำกับ ติดตามและประเมินผลการ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ดำเนินแผนงาน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ส่งเสริมการเกิดและเติบโตอย่างเป็น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</a:t>
            </a:r>
          </a:p>
          <a:p>
            <a:pPr marL="982663"/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 80</a:t>
            </a:r>
          </a:p>
          <a:p>
            <a:pPr algn="ctr"/>
            <a:r>
              <a:rPr lang="th-TH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1" name="Rectangle 12"/>
          <p:cNvSpPr>
            <a:spLocks/>
          </p:cNvSpPr>
          <p:nvPr/>
        </p:nvSpPr>
        <p:spPr>
          <a:xfrm>
            <a:off x="5688707" y="2634552"/>
            <a:ext cx="4815535" cy="1037931"/>
          </a:xfrm>
          <a:prstGeom prst="rect">
            <a:avLst/>
          </a:prstGeom>
          <a:ln>
            <a:solidFill>
              <a:srgbClr val="99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2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</a:t>
            </a:r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 2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ภาคีเครือข่ายนำองค์ความรู้ เทคโนโลยี และนวัตกรรมไปประยุกต์ใช้</a:t>
            </a:r>
          </a:p>
          <a:p>
            <a:pPr marL="900113" indent="-900113"/>
            <a:r>
              <a:rPr lang="th-TH" sz="1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en-US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สถานบริการสาธารณสุขทกระดับผ่านมาตรฐานบริการอนามัยแม่และเด็กคุณภาพร้อยละ 80</a:t>
            </a:r>
          </a:p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ศูนย์เด็กเล็กผ่านคุณภาพ ร้อยละ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</a:t>
            </a:r>
            <a:endParaRPr lang="th-TH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Rectangle 12"/>
          <p:cNvSpPr>
            <a:spLocks/>
          </p:cNvSpPr>
          <p:nvPr/>
        </p:nvSpPr>
        <p:spPr>
          <a:xfrm>
            <a:off x="7026706" y="3702302"/>
            <a:ext cx="3630553" cy="1986405"/>
          </a:xfrm>
          <a:prstGeom prst="rect">
            <a:avLst/>
          </a:prstGeom>
          <a:ln>
            <a:solidFill>
              <a:srgbClr val="99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pPr algn="thaiDist"/>
            <a:r>
              <a:rPr lang="th-TH" sz="12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</a:t>
            </a:r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 3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ภาคีเครือข่ายเผยแพร่ประชาสัมพันธ์ สร้างความตระหนักในการส่งเสริมสุขภาพแม่และเด็กด้วยสื่อท้องถิ่นหรือสื่อสาธารณะ </a:t>
            </a:r>
          </a:p>
          <a:p>
            <a:pPr marL="900113" indent="-900113"/>
            <a:r>
              <a:rPr lang="th-TH" sz="1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en-US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การจัดรายการส่งเสริมการเกิดและเติบโตคุณภาพตามเสียงไร้สาย/วิทยุชุมชน/รถประชาสัมพันธ์เคลื่อนที่ ร้อยละ70 ของตำบล</a:t>
            </a:r>
          </a:p>
          <a:p>
            <a:pPr marL="900113" indent="-900113"/>
            <a:r>
              <a:rPr lang="th-TH" sz="1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2 </a:t>
            </a:r>
            <a:r>
              <a:rPr lang="en-US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</a:t>
            </a:r>
            <a:r>
              <a:rPr lang="th-TH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มีการรณรงค์ จัดนิทรรศการความรู้ในวันสำคัญต่างๆ ร้อยละ 1000  (</a:t>
            </a: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เช่น  วัน</a:t>
            </a:r>
            <a:r>
              <a:rPr lang="th-TH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เด็ก วันแม่แห่งชาติ วันครอบครัว)</a:t>
            </a:r>
          </a:p>
          <a:p>
            <a:endParaRPr lang="th-TH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3" name="ตาราง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6234"/>
              </p:ext>
            </p:extLst>
          </p:nvPr>
        </p:nvGraphicFramePr>
        <p:xfrm>
          <a:off x="264254" y="6396766"/>
          <a:ext cx="3408229" cy="1524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8229"/>
              </a:tblGrid>
              <a:tr h="1524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</a:t>
                      </a: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 มีกระบวนการส่งมอบองค์ความรู้ เทคโนโลยี นวัตกรรมการส่งเสริมการเกิดและเติบโตคุณภาพอย่างมีประสิทธิภาพ</a:t>
                      </a:r>
                    </a:p>
                    <a:p>
                      <a:pPr marL="900113" indent="-900113">
                        <a:buNone/>
                      </a:pP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1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หน่วยงานที่เกี่ยวข้องใช้องค์ความรู้ เทคโนโลยี นวัตกรรม  ร้อยละ 70</a:t>
                      </a:r>
                    </a:p>
                    <a:p>
                      <a:pPr marL="900113" indent="-900113">
                        <a:buNone/>
                      </a:pPr>
                      <a:r>
                        <a:rPr lang="th-TH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ตัวชี้วัดที่ 2 </a:t>
                      </a:r>
                      <a:r>
                        <a:rPr lang="en-US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</a:t>
                      </a:r>
                      <a:r>
                        <a:rPr lang="th-TH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ความพึงพอใจในการใช้องค์ความรู้ เทคโนโลยี นวัตกรรม  ร้อยละ 80</a:t>
                      </a:r>
                      <a:endParaRPr lang="en-US" sz="12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35017" marR="135017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3952476852"/>
              </p:ext>
            </p:extLst>
          </p:nvPr>
        </p:nvGraphicFramePr>
        <p:xfrm>
          <a:off x="3529367" y="3353018"/>
          <a:ext cx="4820110" cy="5152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5" name="ตาราง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116365"/>
              </p:ext>
            </p:extLst>
          </p:nvPr>
        </p:nvGraphicFramePr>
        <p:xfrm>
          <a:off x="288107" y="7992963"/>
          <a:ext cx="4824536" cy="1152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4536"/>
              </a:tblGrid>
              <a:tr h="11521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</a:t>
                      </a: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 มีระบบเฝ้าระวังส่งเสริมสุขภาพมารดาและเด็กปฐมวัยที่มีประสิทธิภาพ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1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b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จังหวัดมีระบบเฝ้าระวังมารดาตายตามเกณฑ์ ร้อยละ 70</a:t>
                      </a:r>
                    </a:p>
                    <a:p>
                      <a:pPr marL="900113" marR="0" indent="-9001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ตัวชี้วัดที่ 2 </a:t>
                      </a:r>
                      <a:r>
                        <a:rPr lang="en-US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</a:t>
                      </a:r>
                      <a:r>
                        <a:rPr lang="th-TH" sz="1200" b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จังหวัดมีระบบเฝ้าระวังพัฒนาการเด็กปฐมวัยตามเกณฑ์   ร้อยละ 70 </a:t>
                      </a:r>
                      <a:endParaRPr lang="en-US" sz="12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35017" marR="135017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ตาราง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009726"/>
              </p:ext>
            </p:extLst>
          </p:nvPr>
        </p:nvGraphicFramePr>
        <p:xfrm>
          <a:off x="288107" y="9217099"/>
          <a:ext cx="4824536" cy="1296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4536"/>
              </a:tblGrid>
              <a:tr h="12961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</a:t>
                      </a: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3 มีการสื่อสารสังคม  สร้างกระแสต่อการพัฒนาสุขภาพกลุ่มแม่และเด็ก</a:t>
                      </a:r>
                    </a:p>
                    <a:p>
                      <a:pPr marL="900113" indent="-90011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1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b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มีการเผยแพร่ความรู้ทางโทรทัศน์/วิทยุ ในระดับส่วนกลางและศูนย์อนามัยทุกแห่ง</a:t>
                      </a:r>
                    </a:p>
                    <a:p>
                      <a:pPr marL="900113" marR="0" indent="-9001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ตัวชี้วัดที่ 2 </a:t>
                      </a:r>
                      <a:r>
                        <a:rPr lang="en-US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r>
                        <a:rPr lang="th-TH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มีโมเดลสาธิตเพื่อการพัฒนาสุขภาพกลุ่มแม่และเด็กเป็นแหล่งเรียนรู้ระดับศูนย์อนามัยทุกเขต</a:t>
                      </a:r>
                      <a:endParaRPr lang="en-US" sz="12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35017" marR="135017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ตาราง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519109"/>
              </p:ext>
            </p:extLst>
          </p:nvPr>
        </p:nvGraphicFramePr>
        <p:xfrm>
          <a:off x="7249030" y="6264771"/>
          <a:ext cx="3408229" cy="1682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8229"/>
              </a:tblGrid>
              <a:tr h="1596197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</a:t>
                      </a: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 มีบุคลากร</a:t>
                      </a:r>
                      <a:r>
                        <a:rPr lang="th-TH" sz="1200" b="1" u="none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สห</a:t>
                      </a: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วิชาชีพจำนวนเพียงพอและมีสมรรถนะในการทำงานส่งเสริมสุขภาพกลุ่มแม่และเด็กปฐมวัย </a:t>
                      </a:r>
                    </a:p>
                    <a:p>
                      <a:pPr marL="900113" indent="-90011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1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b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บุคคลากรมอนามัยมีความเชี่ยวชาญแบบมืออาชีพ ร้อยละ 80</a:t>
                      </a:r>
                    </a:p>
                    <a:p>
                      <a:pPr marL="900113" indent="-90011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ตัวชี้วัดที่ 2 </a:t>
                      </a:r>
                      <a:r>
                        <a:rPr lang="en-US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r>
                        <a:rPr lang="th-TH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บุคลากรมีความพึงพอใจต่อองค์กร</a:t>
                      </a:r>
                      <a:r>
                        <a:rPr lang="th-TH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</a:t>
                      </a:r>
                      <a:r>
                        <a:rPr lang="th-TH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35017" marR="135017" marT="0" marB="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9" name="Rectangle 12"/>
          <p:cNvSpPr>
            <a:spLocks/>
          </p:cNvSpPr>
          <p:nvPr/>
        </p:nvSpPr>
        <p:spPr>
          <a:xfrm>
            <a:off x="5825973" y="8038868"/>
            <a:ext cx="4941832" cy="890199"/>
          </a:xfrm>
          <a:prstGeom prst="rect">
            <a:avLst/>
          </a:prstGeom>
          <a:solidFill>
            <a:schemeClr val="tx1"/>
          </a:solidFill>
          <a:ln>
            <a:solidFill>
              <a:srgbClr val="99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เป้าประสงค์ที่ 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  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มีฐานข้อมูลและสารสนเทศมีความถูกต้อง ทันสมัย เข้าถึงง่าย</a:t>
            </a:r>
          </a:p>
          <a:p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1 </a:t>
            </a:r>
            <a:r>
              <a:rPr lang="en-US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ฐานข้อมูลการตายมารดา จำนวน 1 ระบบ</a:t>
            </a:r>
          </a:p>
          <a:p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2 </a:t>
            </a:r>
            <a:r>
              <a:rPr lang="en-US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ฐานข้อมูล</a:t>
            </a:r>
            <a:r>
              <a:rPr lang="th-TH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ด้านสุขภาพและปัจจัยที่เกี่ยวข้อง</a:t>
            </a: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 1 ระบบ</a:t>
            </a:r>
            <a:endParaRPr lang="th-TH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Rectangle 12"/>
          <p:cNvSpPr>
            <a:spLocks/>
          </p:cNvSpPr>
          <p:nvPr/>
        </p:nvSpPr>
        <p:spPr>
          <a:xfrm>
            <a:off x="5832723" y="9046980"/>
            <a:ext cx="4941832" cy="1178231"/>
          </a:xfrm>
          <a:prstGeom prst="rect">
            <a:avLst/>
          </a:prstGeom>
          <a:solidFill>
            <a:schemeClr val="tx1"/>
          </a:solidFill>
          <a:ln>
            <a:solidFill>
              <a:srgbClr val="99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เป้าประสงค์ที่ 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3 มีงานวิจัย/สำรวจ/นวัตกรรม/กฎหมายที่เกี่ยวข้องกับส่งเสริมสุขภาพแม่และเด็กปฐมวัยที่เหมาะสม </a:t>
            </a:r>
          </a:p>
          <a:p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1 </a:t>
            </a:r>
            <a:r>
              <a:rPr lang="en-US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หน่วยงานสังกัดกรมอนามัยมีการศึกษาชุด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โครงการวิจัย </a:t>
            </a:r>
          </a:p>
          <a:p>
            <a:pPr marL="900113"/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ทุก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3 -5 ปี จำนวน 1 ชุดโครงการ</a:t>
            </a:r>
          </a:p>
          <a:p>
            <a:pPr marL="900113" indent="-900113"/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2 </a:t>
            </a:r>
            <a:r>
              <a:rPr lang="en-US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1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หน่วยงานสังกัดกรมอนามัยมีการประเมินผลแผนงาน/โครงการ ร้อยละ 100</a:t>
            </a:r>
          </a:p>
          <a:p>
            <a:endParaRPr lang="th-TH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9361170" y="10011252"/>
            <a:ext cx="900113" cy="575072"/>
          </a:xfrm>
        </p:spPr>
        <p:txBody>
          <a:bodyPr/>
          <a:lstStyle/>
          <a:p>
            <a:fld id="{8DF0B879-9D78-494B-8304-49293F886D77}" type="slidenum">
              <a:rPr lang="th-TH" sz="24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fld>
            <a:endParaRPr lang="th-TH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279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สี่เหลี่ยมมุมมน 42"/>
          <p:cNvSpPr/>
          <p:nvPr/>
        </p:nvSpPr>
        <p:spPr>
          <a:xfrm>
            <a:off x="48174" y="6004438"/>
            <a:ext cx="5420515" cy="4726630"/>
          </a:xfrm>
          <a:prstGeom prst="roundRect">
            <a:avLst/>
          </a:prstGeom>
          <a:solidFill>
            <a:srgbClr val="FFFFB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444" tIns="61722" rIns="123444" bIns="61722" rtlCol="0" anchor="ctr"/>
          <a:lstStyle/>
          <a:p>
            <a:pPr marL="248603" indent="-120015" defTabSz="1234088">
              <a:spcBef>
                <a:spcPts val="810"/>
              </a:spcBef>
              <a:defRPr/>
            </a:pPr>
            <a:endParaRPr lang="th-TH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สี่เหลี่ยมมุมมน 40"/>
          <p:cNvSpPr/>
          <p:nvPr/>
        </p:nvSpPr>
        <p:spPr>
          <a:xfrm>
            <a:off x="5511819" y="5915211"/>
            <a:ext cx="5332661" cy="4871914"/>
          </a:xfrm>
          <a:prstGeom prst="roundRect">
            <a:avLst/>
          </a:prstGeom>
          <a:solidFill>
            <a:srgbClr val="B7FFFF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1326595" indent="-1326595">
              <a:lnSpc>
                <a:spcPts val="2565"/>
              </a:lnSpc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Shape 69"/>
          <p:cNvSpPr/>
          <p:nvPr/>
        </p:nvSpPr>
        <p:spPr>
          <a:xfrm>
            <a:off x="-41930" y="-43130"/>
            <a:ext cx="10801350" cy="1022225"/>
          </a:xfrm>
          <a:prstGeom prst="roundRect">
            <a:avLst>
              <a:gd name="adj" fmla="val 5729"/>
            </a:avLst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7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1.2 </a:t>
            </a:r>
            <a:r>
              <a:rPr lang="en-US" sz="27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27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ส่งเสริมเด็กวัยเรียนให้แข็งแรงและ</a:t>
            </a:r>
            <a:r>
              <a:rPr lang="th-TH" sz="27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ฉลาด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33525" y="1462655"/>
            <a:ext cx="5231903" cy="535018"/>
          </a:xfrm>
          <a:prstGeom prst="rect">
            <a:avLst/>
          </a:prstGeom>
          <a:noFill/>
        </p:spPr>
        <p:txBody>
          <a:bodyPr wrap="square" lIns="123444" tIns="61722" rIns="123444" bIns="61722" rtlCol="0">
            <a:spAutoFit/>
          </a:bodyPr>
          <a:lstStyle/>
          <a:p>
            <a:pPr marL="694337" indent="-694337" defTabSz="1234088">
              <a:lnSpc>
                <a:spcPts val="3240"/>
              </a:lnSpc>
              <a:defRPr/>
            </a:pPr>
            <a:endParaRPr lang="th-TH" sz="27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5479899" y="979095"/>
            <a:ext cx="5279522" cy="4950342"/>
          </a:xfrm>
          <a:prstGeom prst="roundRect">
            <a:avLst/>
          </a:prstGeom>
          <a:solidFill>
            <a:srgbClr val="DFC9EF"/>
          </a:solidFill>
          <a:ln>
            <a:solidFill>
              <a:srgbClr val="FF66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480060" indent="-480060" defTabSz="1234088">
              <a:spcBef>
                <a:spcPts val="810"/>
              </a:spcBef>
              <a:defRPr/>
            </a:pPr>
            <a:endParaRPr lang="th-TH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สี่เหลี่ยมมุมมน 36"/>
          <p:cNvSpPr/>
          <p:nvPr/>
        </p:nvSpPr>
        <p:spPr>
          <a:xfrm>
            <a:off x="53547" y="979098"/>
            <a:ext cx="5310572" cy="4950340"/>
          </a:xfrm>
          <a:prstGeom prst="roundRect">
            <a:avLst/>
          </a:prstGeom>
          <a:solidFill>
            <a:srgbClr val="D4ECBA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694337" indent="-694337" defTabSz="1234088">
              <a:lnSpc>
                <a:spcPct val="200000"/>
              </a:lnSpc>
              <a:defRPr/>
            </a:pPr>
            <a:endParaRPr lang="en-US" sz="1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941338" y="864171"/>
            <a:ext cx="2884634" cy="2721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444" tIns="61722" rIns="123444" bIns="61722" rtlCol="0" anchor="ctr"/>
          <a:lstStyle/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838841"/>
              </p:ext>
            </p:extLst>
          </p:nvPr>
        </p:nvGraphicFramePr>
        <p:xfrm>
          <a:off x="288107" y="1584251"/>
          <a:ext cx="4770079" cy="3613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70079"/>
              </a:tblGrid>
              <a:tr h="2164785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</a:t>
                      </a:r>
                      <a:r>
                        <a:rPr lang="th-TH" sz="18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  เด็กวัยเรียน เจริญเติบโตเต็มศักยภาพและมีทักษะสุขภาพ </a:t>
                      </a:r>
                      <a:endParaRPr lang="en-US" sz="1800" b="1" u="none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thaiDi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400" b="1" u="none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: </a:t>
                      </a:r>
                      <a:r>
                        <a:rPr lang="th-TH" sz="1800" b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เด็กวัยเรียน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(6-14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0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ปี) </a:t>
                      </a:r>
                      <a:r>
                        <a:rPr lang="th-TH" sz="1800" b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สูงสมส่วน ร้อยละ 65 และส่วนสูงเฉลี่ยเด็ก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14 </a:t>
                      </a:r>
                      <a:r>
                        <a:rPr lang="th-TH" sz="1800" b="0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(กำหนดเป้าหมาย)</a:t>
                      </a:r>
                      <a:endParaRPr lang="th-TH" sz="1800" b="0" dirty="0" smtClean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350963" indent="-135096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th-TH" sz="1800" b="1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th-TH" sz="1800" b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เด็กวัยเรียน (ม.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sz="1800" b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มีสมรรถภาพทางกายระดับดีและดีมาก ร้อยละ 80</a:t>
                      </a:r>
                    </a:p>
                    <a:p>
                      <a:pPr marL="1350963" indent="-135096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</a:t>
                      </a:r>
                      <a:r>
                        <a:rPr lang="th-TH" sz="1600" b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ตัวชี้วัดพฤติกรรมสุขภาพที่พึงประสงค์</a:t>
                      </a:r>
                    </a:p>
                    <a:p>
                      <a:pPr marL="1350963" indent="-135096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0" baseline="0" dirty="0" err="1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เป็นตชว</a:t>
                      </a:r>
                      <a:r>
                        <a:rPr lang="th-TH" sz="1600" b="0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รอง</a:t>
                      </a:r>
                      <a:endParaRPr lang="th-TH" sz="1400" b="0" dirty="0" smtClean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35017" marR="135017" marT="0" marB="0"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2"/>
          <p:cNvSpPr>
            <a:spLocks/>
          </p:cNvSpPr>
          <p:nvPr/>
        </p:nvSpPr>
        <p:spPr>
          <a:xfrm>
            <a:off x="5698374" y="1311129"/>
            <a:ext cx="4814869" cy="1857298"/>
          </a:xfrm>
          <a:prstGeom prst="rect">
            <a:avLst/>
          </a:prstGeom>
          <a:ln>
            <a:solidFill>
              <a:srgbClr val="99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pPr algn="thaiDist"/>
            <a:r>
              <a:rPr lang="th-TH" sz="16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</a:t>
            </a:r>
            <a:r>
              <a:rPr lang="th-TH" sz="16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มีกระบวนการในการกำหนดมาตรฐานการบริการสุขภาพเด็กวัยเรียนอย่างมีประสิทธิภาพ</a:t>
            </a:r>
          </a:p>
          <a:p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 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มีคณะทำงานจากภาคีเครือข่าย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</a:p>
          <a:p>
            <a:pPr marL="1160463"/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สห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วิชาชีพที่เกี่ยวข้อง</a:t>
            </a:r>
          </a:p>
          <a:p>
            <a:pPr marL="1160463" indent="-1160463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 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ได้รับการทดลองและประเมินผลก่อนนำไปใช้</a:t>
            </a:r>
          </a:p>
          <a:p>
            <a:endParaRPr lang="th-TH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>
          <a:xfrm>
            <a:off x="6768827" y="3240435"/>
            <a:ext cx="3774569" cy="2304256"/>
          </a:xfrm>
          <a:prstGeom prst="rect">
            <a:avLst/>
          </a:prstGeom>
          <a:ln>
            <a:solidFill>
              <a:srgbClr val="99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pPr algn="thaiDist"/>
            <a:r>
              <a:rPr lang="th-TH" sz="16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เป้าประสงค์ที่ 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 มีกระบวนการสร้างการมีส่วนร่วมของภาคีเครือข่าย</a:t>
            </a:r>
          </a:p>
          <a:p>
            <a:pPr marL="1160463" indent="-1160463" algn="thaiDist"/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</a:t>
            </a:r>
            <a:r>
              <a:rPr lang="th-TH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 </a:t>
            </a:r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en-US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มีคณะทำงานจาก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ภาคีเครือข่าย</a:t>
            </a:r>
            <a:r>
              <a:rPr lang="th-TH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และสห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วิชาชีพที่เกี่ยวข้อง</a:t>
            </a:r>
          </a:p>
          <a:p>
            <a:pPr marL="1160463" indent="-1160463" algn="thaiDist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 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ภาคีเครือข่ายเผยแพร่ประชาสัมพันธ์ สร้างความตระหนักให้พฤติกรรมสุขภาพที่พึงประสงค์ </a:t>
            </a:r>
          </a:p>
          <a:p>
            <a:endParaRPr lang="th-TH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3" name="ตาราง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97971"/>
              </p:ext>
            </p:extLst>
          </p:nvPr>
        </p:nvGraphicFramePr>
        <p:xfrm>
          <a:off x="216099" y="6336779"/>
          <a:ext cx="4392488" cy="2389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2488"/>
              </a:tblGrid>
              <a:tr h="19544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</a:t>
                      </a:r>
                      <a:r>
                        <a:rPr lang="th-TH" sz="1200" b="1" u="sng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none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 </a:t>
                      </a: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กำหนดมาตรฐานการบริการส่งเสริม</a:t>
                      </a:r>
                    </a:p>
                    <a:p>
                      <a:pPr marL="1778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สุขภาพเด็กวัยเรียน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none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 </a:t>
                      </a: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มีระบบฐานข้อมูลภาวะสุขภาพเด็กวัยเรียน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none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 </a:t>
                      </a: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พัฒนางานวิจัยเพื่อส่งเสริมสุขภาพเด็กวัยเรียน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1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b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ร้อยละของภาคีเครือข่ายที่นำมาตรฐานไปใช้</a:t>
                      </a:r>
                    </a:p>
                    <a:p>
                      <a:pPr marL="900113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b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ร้อยละ 50</a:t>
                      </a:r>
                    </a:p>
                    <a:p>
                      <a:pPr marL="900113" indent="-90011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2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b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ร้อยละความพึงพอใจของภาคีเครือข่ายที่นำมาตรฐานไปใช้ ร้อยละ 80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3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b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มีระบบฐานข้อมูลภาวะสุขภาพเด็ก วัยเรียน 1 ระบบ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4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b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มีงานวิจัยเพื่อส่งเสริมสุขภาพเด็กวัยเรียน ปีละ 1 เรื่อง</a:t>
                      </a:r>
                      <a:endParaRPr lang="en-US" sz="12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35017" marR="135017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1151510643"/>
              </p:ext>
            </p:extLst>
          </p:nvPr>
        </p:nvGraphicFramePr>
        <p:xfrm>
          <a:off x="3529367" y="3353018"/>
          <a:ext cx="4820110" cy="5152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5" name="ตาราง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788569"/>
              </p:ext>
            </p:extLst>
          </p:nvPr>
        </p:nvGraphicFramePr>
        <p:xfrm>
          <a:off x="216099" y="8785051"/>
          <a:ext cx="4824536" cy="1607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4536"/>
              </a:tblGrid>
              <a:tr h="16075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</a:t>
                      </a: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 มีองค์ความรู้การดูแลสุขภาพแบบองค์รวม</a:t>
                      </a:r>
                    </a:p>
                    <a:p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1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ร้อยละของภาคีเครือข่ายที่นำองค์ความรู้ไปใช้ ร้อยละ 50</a:t>
                      </a:r>
                    </a:p>
                    <a:p>
                      <a:pPr marL="900113" indent="-900113"/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b="1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ร้อยละความพึงพอใจของภาคีเครือข่ายที่นำองค์ความรู้ไปใช้    ร้อยละ 80</a:t>
                      </a:r>
                    </a:p>
                    <a:p>
                      <a:pPr marL="900113" indent="-900113">
                        <a:tabLst/>
                      </a:pP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3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มีกระบวนการในการจัดทำ องค์ความรู้การดูแลสุขภาพแบบองค์รวม</a:t>
                      </a:r>
                    </a:p>
                    <a:p>
                      <a:pPr marL="900113" indent="-900113"/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4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องค์ความรู้การดูแลสุขภาพ แบบองค์รวมได้รับการทดลองและประเมินผลก่อนนำไปใช้</a:t>
                      </a:r>
                      <a:endParaRPr lang="th-TH" sz="1200" b="1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35017" marR="135017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0" name="Rectangle 12"/>
          <p:cNvSpPr>
            <a:spLocks/>
          </p:cNvSpPr>
          <p:nvPr/>
        </p:nvSpPr>
        <p:spPr>
          <a:xfrm>
            <a:off x="6666666" y="7344891"/>
            <a:ext cx="3990593" cy="1512168"/>
          </a:xfrm>
          <a:prstGeom prst="rect">
            <a:avLst/>
          </a:prstGeom>
          <a:solidFill>
            <a:schemeClr val="tx1"/>
          </a:solidFill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6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เป้าประสงค์ที่ 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1  มีแผนพัฒนาสมรรถนะบุคลากร</a:t>
            </a:r>
            <a:r>
              <a:rPr lang="th-TH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สห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วิชาชีพ</a:t>
            </a:r>
          </a:p>
          <a:p>
            <a:endParaRPr lang="th-TH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60463" indent="-1160463"/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1 </a:t>
            </a:r>
            <a:r>
              <a:rPr lang="en-US" sz="1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1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บุคลากร</a:t>
            </a:r>
            <a:r>
              <a:rPr lang="th-TH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สห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วิชาชีพได้รับพัฒนาสมรรถนะ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ร้อย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ละ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100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9361170" y="10011252"/>
            <a:ext cx="900113" cy="575072"/>
          </a:xfrm>
        </p:spPr>
        <p:txBody>
          <a:bodyPr/>
          <a:lstStyle/>
          <a:p>
            <a:fld id="{8DF0B879-9D78-494B-8304-49293F886D77}" type="slidenum">
              <a:rPr lang="th-TH" sz="24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fld>
            <a:endParaRPr lang="th-TH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226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สี่เหลี่ยมมุมมน 40"/>
          <p:cNvSpPr/>
          <p:nvPr/>
        </p:nvSpPr>
        <p:spPr>
          <a:xfrm>
            <a:off x="5511819" y="5915211"/>
            <a:ext cx="5332661" cy="4871914"/>
          </a:xfrm>
          <a:prstGeom prst="roundRect">
            <a:avLst/>
          </a:prstGeom>
          <a:solidFill>
            <a:srgbClr val="B7FFFF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1326595" indent="-1326595">
              <a:lnSpc>
                <a:spcPts val="2565"/>
              </a:lnSpc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Rectangle 12"/>
          <p:cNvSpPr>
            <a:spLocks/>
          </p:cNvSpPr>
          <p:nvPr/>
        </p:nvSpPr>
        <p:spPr>
          <a:xfrm>
            <a:off x="5825972" y="6264771"/>
            <a:ext cx="4814869" cy="4322281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</a:t>
            </a:r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เป้าประสงค์ที่ 1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บุคลากรมีความรู้ ทักษะ 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ภาวะ    	ผู้นำ 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การทำงานเป็นทีม สามารถใช้เครื่องมือ 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เทคโนโลยี ข้อมูล ได้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อย่างมีประสิทธิภาพ จน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มี 	ศักยภาพ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เป็นที่ยอมรับจากองค์กรทั้งภายใน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  </a:t>
            </a:r>
          </a:p>
          <a:p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ภายนอกประเทศ</a:t>
            </a:r>
          </a:p>
          <a:p>
            <a:endParaRPr lang="th-TH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12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0113" indent="-900113"/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1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มีการจัดอบรมหรือให้โอกาสบุคลากรเข้ารับการอบรมในหัวข้อที่สามารถนำมาพัฒนางานได้ อย่างน้อยปีละ 1 ครั้ง (บุคลากรสามารถปฏิบัติงานที่ ได้รับมอบหมายอย่างถูกต้อง ทันเวลา)</a:t>
            </a:r>
          </a:p>
          <a:p>
            <a:pPr marL="900113" indent="-900113"/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2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มีเครื่องมือสนับสนุนในการทำงานอย่างเพียงพอเหมาะสมและมีความทันสมัย (บุคลากรมีเครื่องมือสนับสนุนในการทำงานอย่างเพียงพอเหมาะสมและมีความทันสมัย สามารถปฏิบัติงานได้)</a:t>
            </a:r>
          </a:p>
          <a:p>
            <a:pPr marL="900113" indent="-900113"/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3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มีการฝึกอบรมพัฒนาศักยภาพ ผู้ประเมินให้สามารถตรวจประเมินได้ตรงกับมาตรฐานที่กำหนด (ผู้ประเมินมีมาตรฐานในการตรวจประเมินตามเกณฑ์ที่กำหนด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900113" indent="-900113"/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4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มีระบบฐานข้อมูลที่เชื่อถือได้ มีเอกภาพ ครบถ้วนและเป็นปัจจุบัน (ฐานข้อมูลที่มีสามารถนำมาใช้ในการวางแผนหรือการคาดการณ์ปัญหาหรือผลกระทบในอนาคตได้อย่างใกล้เคียง)</a:t>
            </a:r>
          </a:p>
          <a:p>
            <a:pPr marL="900113" indent="-900113"/>
            <a:endParaRPr lang="th-TH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สี่เหลี่ยมมุมมน 42"/>
          <p:cNvSpPr/>
          <p:nvPr/>
        </p:nvSpPr>
        <p:spPr>
          <a:xfrm>
            <a:off x="48174" y="6004438"/>
            <a:ext cx="5420515" cy="4726630"/>
          </a:xfrm>
          <a:prstGeom prst="roundRect">
            <a:avLst/>
          </a:prstGeom>
          <a:solidFill>
            <a:srgbClr val="FFFFB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444" tIns="61722" rIns="123444" bIns="61722" rtlCol="0" anchor="ctr"/>
          <a:lstStyle/>
          <a:p>
            <a:pPr marL="248603" indent="-120015" defTabSz="1234088">
              <a:spcBef>
                <a:spcPts val="810"/>
              </a:spcBef>
              <a:defRPr/>
            </a:pPr>
            <a:endParaRPr lang="th-TH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Rectangle 12"/>
          <p:cNvSpPr>
            <a:spLocks/>
          </p:cNvSpPr>
          <p:nvPr/>
        </p:nvSpPr>
        <p:spPr>
          <a:xfrm>
            <a:off x="301398" y="6552803"/>
            <a:ext cx="4814869" cy="3384376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เป้าประสงค์ที่ 1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กระบวนการบริหาร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จัดการ</a:t>
            </a:r>
          </a:p>
          <a:p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ภายใน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ที่ดี เอื้อต่อการดำเนินงานให้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มี</a:t>
            </a:r>
          </a:p>
          <a:p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ประสิทธิภาพ 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ทั้งด้านความถูกต้อง ครบถ้วน </a:t>
            </a:r>
            <a:endParaRPr lang="th-TH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ตรง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ต่อเวลา และตรงกับความต้องการ</a:t>
            </a:r>
          </a:p>
          <a:p>
            <a:endParaRPr lang="th-TH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0113" indent="-900113"/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1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มีการติดตามการเบิกจ่ายงบประมาณให้เป็นไปตามแผนและเกิดประโยชน์สูงสุด (สามารถเบิกจ่ายเงินในแต่ละ</a:t>
            </a:r>
            <a:r>
              <a:rPr lang="th-TH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ไตรมาส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ได้ตามแผนและเป็นไปตามเป้าหมายที่กำหนด)</a:t>
            </a:r>
          </a:p>
          <a:p>
            <a:pPr marL="900113" indent="-900113"/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2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มีการส่งมอบองค์ความรู้ เทคโนโลยี และนวัตกรรมที่ตรงกับความต้องการจำเป็นของผู้รับ (สามารถส่งมอบองค์ความรู้ เทคโนโลยี และนวัตกรรมตรงกับความต้องการจำเป็นของผู้รับ ไม่น้อยกว่าร้อนละ 70)</a:t>
            </a:r>
          </a:p>
          <a:p>
            <a:pPr marL="900113" indent="-900113"/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3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มีระบบการสื่อสารสังคมที่ชัดเจน เข้าใจง่ายและเหมาะสมกับกลุ่มเป้าหมาย (การสื่อสารสังคมที่จัดทำขึ้นสามารถส่งถึงกลุ่มเป้าหมายในช่องทางที่เหมาะสม) มีระบบกำกับติดตามและประเมินผลการดำเนินงาน (มีการติดตามประเมินผลด้วยวิธีใดวิธีหนึ่งอย่างน้อยปีละ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ครั้ง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th-TH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Shape 69"/>
          <p:cNvSpPr/>
          <p:nvPr/>
        </p:nvSpPr>
        <p:spPr>
          <a:xfrm>
            <a:off x="-41930" y="-43130"/>
            <a:ext cx="10801350" cy="1022225"/>
          </a:xfrm>
          <a:prstGeom prst="roundRect">
            <a:avLst>
              <a:gd name="adj" fmla="val 5729"/>
            </a:avLst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7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1.3 ส่งเสริมพฤติกรรมอนามัยการเจริญ</a:t>
            </a:r>
            <a:r>
              <a:rPr lang="th-TH" sz="27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พันธุ์</a:t>
            </a:r>
          </a:p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7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</a:t>
            </a:r>
            <a:r>
              <a:rPr lang="th-TH" sz="27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เหมาะสมสำหรับวัยรุ่น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33525" y="1462655"/>
            <a:ext cx="5231903" cy="535018"/>
          </a:xfrm>
          <a:prstGeom prst="rect">
            <a:avLst/>
          </a:prstGeom>
          <a:noFill/>
        </p:spPr>
        <p:txBody>
          <a:bodyPr wrap="square" lIns="123444" tIns="61722" rIns="123444" bIns="61722" rtlCol="0">
            <a:spAutoFit/>
          </a:bodyPr>
          <a:lstStyle/>
          <a:p>
            <a:pPr marL="694337" indent="-694337" defTabSz="1234088">
              <a:lnSpc>
                <a:spcPts val="3240"/>
              </a:lnSpc>
              <a:defRPr/>
            </a:pPr>
            <a:endParaRPr lang="th-TH" sz="27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5479899" y="979095"/>
            <a:ext cx="5279522" cy="4950342"/>
          </a:xfrm>
          <a:prstGeom prst="roundRect">
            <a:avLst/>
          </a:prstGeom>
          <a:solidFill>
            <a:srgbClr val="DFC9EF"/>
          </a:solidFill>
          <a:ln>
            <a:solidFill>
              <a:srgbClr val="FF66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480060" indent="-480060" defTabSz="1234088">
              <a:spcBef>
                <a:spcPts val="810"/>
              </a:spcBef>
              <a:defRPr/>
            </a:pPr>
            <a:endParaRPr lang="th-TH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สี่เหลี่ยมมุมมน 36"/>
          <p:cNvSpPr/>
          <p:nvPr/>
        </p:nvSpPr>
        <p:spPr>
          <a:xfrm>
            <a:off x="53547" y="979098"/>
            <a:ext cx="5310572" cy="4950340"/>
          </a:xfrm>
          <a:prstGeom prst="roundRect">
            <a:avLst/>
          </a:prstGeom>
          <a:solidFill>
            <a:srgbClr val="D4ECBA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694337" indent="-694337" defTabSz="1234088">
              <a:lnSpc>
                <a:spcPct val="200000"/>
              </a:lnSpc>
              <a:defRPr/>
            </a:pPr>
            <a:endParaRPr lang="en-US" sz="1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941338" y="864171"/>
            <a:ext cx="2884634" cy="2721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444" tIns="61722" rIns="123444" bIns="61722" rtlCol="0" anchor="ctr"/>
          <a:lstStyle/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12"/>
          <p:cNvSpPr>
            <a:spLocks/>
          </p:cNvSpPr>
          <p:nvPr/>
        </p:nvSpPr>
        <p:spPr>
          <a:xfrm>
            <a:off x="5770382" y="1296219"/>
            <a:ext cx="4814869" cy="2808313"/>
          </a:xfrm>
          <a:prstGeom prst="rect">
            <a:avLst/>
          </a:prstGeom>
          <a:ln>
            <a:solidFill>
              <a:srgbClr val="99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2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</a:t>
            </a:r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 1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ภาคี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เครือข่ายมีศักยภาพในการจัดการกับ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ปัญหาสามารถ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นำองค์ความรู้ เทคโนโลยีและนวัตกรรมสุขภาพ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ไปประยุกต์ใช้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ได้อย่างเหมาะสม และมีการบูร</a:t>
            </a:r>
            <a:r>
              <a:rPr lang="th-TH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ณา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การการทำงาน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ร่วมกัน</a:t>
            </a:r>
          </a:p>
          <a:p>
            <a:endParaRPr lang="th-TH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0113" indent="-900113"/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1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มีรพ.สังกัดสำนักงานปลัดกระทรวงสาธารณสุข ที่ผ่านเกณฑ์การประเมินรับรองตามม.บริการสุขภาพที่เป็นมิตรสำหรับวัยรุ่นและเยาวชน(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YFHS)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ฉบับ</a:t>
            </a:r>
            <a:r>
              <a:rPr lang="th-TH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บูรณา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 ไม่น้อยกว่าร้อยละ 80 ในปี 2559</a:t>
            </a:r>
          </a:p>
          <a:p>
            <a:pPr marL="900113" indent="-900113"/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2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อำเภอที่ผ่านการประเมินตามเกณฑ์อำเภออนามัยการเจริญพันธุ์ ไม่น้อยกว่า ร้อยละ 80 ในปี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2559</a:t>
            </a:r>
          </a:p>
          <a:p>
            <a:pPr marL="900113" indent="-900113"/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3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 </a:t>
            </a:r>
            <a:r>
              <a:rPr lang="th-TH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อปท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ที่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เข้ามาเป็นเครือข่ายการดำเนินงานป้องกันและแก้ไขปัญหาการตั้งครรภ์ในวัยรุ่นสมัครเข้าร่วมโครงการ ไม่น้อยกว่า 100 แห่ง</a:t>
            </a:r>
          </a:p>
          <a:p>
            <a:pPr marL="900113" indent="-900113"/>
            <a:endParaRPr lang="th-TH" sz="1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2527820184"/>
              </p:ext>
            </p:extLst>
          </p:nvPr>
        </p:nvGraphicFramePr>
        <p:xfrm>
          <a:off x="3529367" y="3353018"/>
          <a:ext cx="4820110" cy="5152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" name="ตาราง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71204"/>
              </p:ext>
            </p:extLst>
          </p:nvPr>
        </p:nvGraphicFramePr>
        <p:xfrm>
          <a:off x="288107" y="1507202"/>
          <a:ext cx="4894257" cy="2944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4257"/>
              </a:tblGrid>
              <a:tr h="25973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 1</a:t>
                      </a: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th-TH" sz="14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วัยรุ่นมีทักษะชีวิตและพฤติกรรมอนามัยการเจริญพันธุ์ที่เหมาะสม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200" b="1" u="none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00113" indent="-90011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non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1 : </a:t>
                      </a:r>
                      <a:r>
                        <a:rPr lang="th-TH" sz="1200" b="0" u="non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อัตราการคลอดมีชีพในหญิงอายุ 15-19 ปี ไม่เกิน 45 ต่อประชากรหญิงอายุ 15-19 ปี พันคน ภายในปี พ.ศ. 2564 </a:t>
                      </a:r>
                      <a:r>
                        <a:rPr lang="th-TH" sz="1100" b="0" u="non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(พิจารณาปรับค่าเป้าหมาย) </a:t>
                      </a:r>
                    </a:p>
                    <a:p>
                      <a:pPr marL="900113" indent="-90011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100" b="0" u="none" dirty="0" smtClean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00113" indent="-90011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u="non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</a:t>
                      </a:r>
                      <a:r>
                        <a:rPr lang="th-TH" sz="1100" b="0" u="non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ตัวชี้วัดการตั้งครรภ์ซ้ำ กำหนดเป็น </a:t>
                      </a:r>
                      <a:r>
                        <a:rPr lang="en-US" sz="1100" b="0" u="non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Functional KPI</a:t>
                      </a:r>
                      <a:endParaRPr lang="th-TH" sz="1100" b="0" u="none" dirty="0" smtClean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00113" indent="-90011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100" b="0" u="none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00113" indent="-90011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non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2 </a:t>
                      </a:r>
                      <a:r>
                        <a:rPr lang="en-US" sz="1200" b="1" u="non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th-TH" sz="1200" b="0" u="none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วัยรุ่น 1</a:t>
                      </a:r>
                      <a:r>
                        <a:rPr lang="en-US" sz="1200" b="0" u="none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5-18</a:t>
                      </a:r>
                      <a:r>
                        <a:rPr lang="th-TH" sz="1200" b="0" u="none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ปี สูงสมส่วน ไม่น้อยกว่า ร้อยละ 65 และ ส่วนสูงเฉลี่ยที่อายุ 19 ปีชาย เท่ากับ 173 ซม. และหญิง เท่ากับ 161 ซม.</a:t>
                      </a:r>
                    </a:p>
                    <a:p>
                      <a:pPr marL="1350963" indent="-135096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</a:t>
                      </a:r>
                      <a:r>
                        <a:rPr lang="th-TH" sz="1200" b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ตัวชี้วัดพฤติกรรมสุขภาพที่พึงประสงค์ </a:t>
                      </a:r>
                      <a:r>
                        <a:rPr lang="th-TH" sz="1200" b="0" baseline="0" dirty="0" err="1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เป็นตชว</a:t>
                      </a:r>
                      <a:r>
                        <a:rPr lang="th-TH" sz="1200" b="0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รอง</a:t>
                      </a:r>
                      <a:endParaRPr lang="th-TH" sz="1100" b="0" dirty="0" smtClean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00113" indent="-90011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200" b="0" u="none" dirty="0" smtClean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35017" marR="135017" marT="0" marB="0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5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9361170" y="10011252"/>
            <a:ext cx="900113" cy="575072"/>
          </a:xfrm>
        </p:spPr>
        <p:txBody>
          <a:bodyPr/>
          <a:lstStyle/>
          <a:p>
            <a:fld id="{8DF0B879-9D78-494B-8304-49293F886D77}" type="slidenum">
              <a:rPr lang="th-TH" sz="24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fld>
            <a:endParaRPr lang="th-TH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678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สี่เหลี่ยมมุมมน 36"/>
          <p:cNvSpPr/>
          <p:nvPr/>
        </p:nvSpPr>
        <p:spPr>
          <a:xfrm>
            <a:off x="53547" y="979098"/>
            <a:ext cx="5310572" cy="4950340"/>
          </a:xfrm>
          <a:prstGeom prst="roundRect">
            <a:avLst/>
          </a:prstGeom>
          <a:solidFill>
            <a:srgbClr val="D4ECBA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694337" indent="-694337" defTabSz="1234088">
              <a:lnSpc>
                <a:spcPct val="200000"/>
              </a:lnSpc>
              <a:defRPr/>
            </a:pPr>
            <a:endParaRPr lang="en-US" sz="1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9" name="Line Callout 1 1"/>
          <p:cNvSpPr/>
          <p:nvPr/>
        </p:nvSpPr>
        <p:spPr>
          <a:xfrm>
            <a:off x="187928" y="3168427"/>
            <a:ext cx="5085519" cy="1946409"/>
          </a:xfrm>
          <a:prstGeom prst="rect">
            <a:avLst/>
          </a:prstGeom>
          <a:solidFill>
            <a:schemeClr val="tx1"/>
          </a:solidFill>
          <a:ln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72822" tIns="86411" rIns="172822" bIns="86411">
            <a:noAutofit/>
          </a:bodyPr>
          <a:lstStyle/>
          <a:p>
            <a:r>
              <a:rPr lang="th-TH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คือ หลัก </a:t>
            </a:r>
            <a:r>
              <a:rPr lang="th-TH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อ 2ส 1ฟ 2</a:t>
            </a:r>
            <a:r>
              <a:rPr lang="th-TH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 </a:t>
            </a:r>
          </a:p>
          <a:p>
            <a:r>
              <a:rPr lang="th-TH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มีพฤติกรรมการบริโภคผักผลไม้สดลดอาหารหวาน มัน เค็ม </a:t>
            </a:r>
          </a:p>
          <a:p>
            <a:pPr marL="168021" indent="-168021"/>
            <a:r>
              <a:rPr lang="th-TH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มีพฤติกรรมออกกำลังกาย/เคลื่อนไหวออกแรง อย่างน้อย 5 วัน/สัปดาห์ อย่าง</a:t>
            </a:r>
            <a:r>
              <a:rPr lang="th-TH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น้อย 30</a:t>
            </a:r>
            <a:r>
              <a:rPr lang="th-TH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นาที/วัน</a:t>
            </a:r>
          </a:p>
          <a:p>
            <a:pPr marL="168021" indent="-168021"/>
            <a:r>
              <a:rPr lang="th-TH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สามารถจัดการกับความเครียดได้</a:t>
            </a:r>
          </a:p>
          <a:p>
            <a:pPr marL="168021" indent="-168021"/>
            <a:r>
              <a:rPr lang="th-TH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ไม่สูบบุหรี่ ไม่ดื่มสุรา</a:t>
            </a:r>
          </a:p>
          <a:p>
            <a:pPr marL="168021" indent="-168021"/>
            <a:r>
              <a:rPr lang="th-TH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มีการดูแลสุขภาพช่องปาก การแปรงฟันตามหลัก 2:2:2</a:t>
            </a:r>
          </a:p>
          <a:p>
            <a:pPr marL="168021" indent="-168021"/>
            <a:r>
              <a:rPr lang="th-TH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นอนหลับสนิทวันละไม่ต่ำกว่า 5 ชั่วโมง</a:t>
            </a:r>
          </a:p>
          <a:p>
            <a:pPr marL="168021" indent="-168021"/>
            <a:r>
              <a:rPr lang="th-TH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สตรีสามารถตรวจเต้านมด้วยตนเองอย่างถูก</a:t>
            </a:r>
            <a:r>
              <a:rPr lang="th-TH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วิธี </a:t>
            </a:r>
          </a:p>
          <a:p>
            <a:pPr marL="168021" indent="-168021"/>
            <a:r>
              <a:rPr lang="th-TH" sz="1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และได้รับการตรวจคัดกรองมะเร็งปากมดลูก</a:t>
            </a:r>
          </a:p>
          <a:p>
            <a:pPr marL="168021" indent="-168021"/>
            <a:endParaRPr lang="th-TH" sz="1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สี่เหลี่ยมมุมมน 40"/>
          <p:cNvSpPr/>
          <p:nvPr/>
        </p:nvSpPr>
        <p:spPr>
          <a:xfrm>
            <a:off x="5511819" y="5915211"/>
            <a:ext cx="5332661" cy="4871914"/>
          </a:xfrm>
          <a:prstGeom prst="roundRect">
            <a:avLst/>
          </a:prstGeom>
          <a:solidFill>
            <a:srgbClr val="B7FFFF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1326595" indent="-1326595">
              <a:lnSpc>
                <a:spcPts val="2565"/>
              </a:lnSpc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Rectangle 12"/>
          <p:cNvSpPr>
            <a:spLocks/>
          </p:cNvSpPr>
          <p:nvPr/>
        </p:nvSpPr>
        <p:spPr>
          <a:xfrm>
            <a:off x="5825971" y="7632923"/>
            <a:ext cx="4814869" cy="1296144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</a:t>
            </a:r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เป้าประสงค์ที่ 2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มีงานวิจัย องค์ความรู้  มาตรฐาน และแนวทางการดำเนินงานที่เกี่ยวข้องส่งเสริมสุขภาพประชากรวัยทำงานที่มีประสิทธิภาพ </a:t>
            </a:r>
          </a:p>
          <a:p>
            <a:pPr marL="900113" indent="-900113"/>
            <a:endParaRPr lang="th-TH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0113" indent="-900113"/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1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งานวิจัย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องค์ความรู้  มาตรฐาน และแนวทางการดำเนินงานที่สามารถนำไปใช้ได้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ละ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5479899" y="979095"/>
            <a:ext cx="5279522" cy="4950342"/>
          </a:xfrm>
          <a:prstGeom prst="roundRect">
            <a:avLst/>
          </a:prstGeom>
          <a:solidFill>
            <a:srgbClr val="DFC9EF"/>
          </a:solidFill>
          <a:ln>
            <a:solidFill>
              <a:srgbClr val="FF66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480060" indent="-480060" defTabSz="1234088">
              <a:spcBef>
                <a:spcPts val="810"/>
              </a:spcBef>
              <a:defRPr/>
            </a:pPr>
            <a:endParaRPr lang="th-TH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12"/>
          <p:cNvSpPr>
            <a:spLocks/>
          </p:cNvSpPr>
          <p:nvPr/>
        </p:nvSpPr>
        <p:spPr>
          <a:xfrm>
            <a:off x="5760715" y="3032796"/>
            <a:ext cx="4814869" cy="1287759"/>
          </a:xfrm>
          <a:prstGeom prst="rect">
            <a:avLst/>
          </a:prstGeom>
          <a:ln>
            <a:solidFill>
              <a:srgbClr val="99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เป้าประสงค์ที่ 2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ภาคีเครือข่าย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เข้มแข็ง</a:t>
            </a:r>
            <a:r>
              <a:rPr lang="th-TH" sz="1200" b="1" baseline="30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มีส่วนร่วมในการสนับสนุนการดำเนินงานส่งเสริมสุขภาพประชากรวัยทำงาน</a:t>
            </a:r>
          </a:p>
          <a:p>
            <a:r>
              <a:rPr lang="th-TH" sz="12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1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คือ </a:t>
            </a:r>
            <a:r>
              <a:rPr lang="th-TH" sz="12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อปท</a:t>
            </a:r>
            <a:r>
              <a:rPr lang="th-TH" sz="12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กระทรวงแรงงาน และสถานประกอบการ เป็นต้น</a:t>
            </a:r>
          </a:p>
          <a:p>
            <a:endParaRPr lang="th-TH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0113" indent="-900113"/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1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ละ 60 ของ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ภาคี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เครือข่ายทั้งหมด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มีส่วนร่วมในการสนับสนุนการ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ดำเนินงาน</a:t>
            </a:r>
            <a:endParaRPr lang="th-TH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12"/>
          <p:cNvSpPr>
            <a:spLocks/>
          </p:cNvSpPr>
          <p:nvPr/>
        </p:nvSpPr>
        <p:spPr>
          <a:xfrm>
            <a:off x="5825972" y="6264772"/>
            <a:ext cx="4814869" cy="1296144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</a:t>
            </a:r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เป้าประสงค์ที่ 1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บุคลากรกรมอนามัยมี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สมรรถนะ   	   ที่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ดี เพื่อการดำเนินงานส่งเสริมสุขภาพ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ประชากร  	   วัย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ทำงาน </a:t>
            </a:r>
          </a:p>
          <a:p>
            <a:endParaRPr lang="th-TH" sz="12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0113" indent="-900113"/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ตัวชี้วัดที่ 1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บุคลากร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อนามัยได้รับ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การพัฒนาสมรรถนะ และมีคุณภาพตามเกณฑ์ที่กำหนด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ละ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สี่เหลี่ยมมุมมน 42"/>
          <p:cNvSpPr/>
          <p:nvPr/>
        </p:nvSpPr>
        <p:spPr>
          <a:xfrm>
            <a:off x="48174" y="6004438"/>
            <a:ext cx="5420515" cy="4726630"/>
          </a:xfrm>
          <a:prstGeom prst="roundRect">
            <a:avLst/>
          </a:prstGeom>
          <a:solidFill>
            <a:srgbClr val="FFFFB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444" tIns="61722" rIns="123444" bIns="61722" rtlCol="0" anchor="ctr"/>
          <a:lstStyle/>
          <a:p>
            <a:pPr marL="248603" indent="-120015" defTabSz="1234088">
              <a:spcBef>
                <a:spcPts val="810"/>
              </a:spcBef>
              <a:defRPr/>
            </a:pPr>
            <a:endParaRPr lang="th-TH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Rectangle 12"/>
          <p:cNvSpPr>
            <a:spLocks/>
          </p:cNvSpPr>
          <p:nvPr/>
        </p:nvSpPr>
        <p:spPr>
          <a:xfrm>
            <a:off x="216099" y="6264771"/>
            <a:ext cx="4814869" cy="864096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เป้าประสงค์ที่ 1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มีนโยบายส่งเสริม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สุขภาพ</a:t>
            </a:r>
          </a:p>
          <a:p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ประชากร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วัยทำงานใน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ระดับชาติ</a:t>
            </a:r>
            <a:endParaRPr lang="th-TH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0113" indent="-900113"/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1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นโยบาย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สุขภาพประชากร</a:t>
            </a:r>
          </a:p>
          <a:p>
            <a:pPr marL="900113" indent="-900113"/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วัย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ทำงานในระดับชาติ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 3 เรื่อง</a:t>
            </a:r>
          </a:p>
        </p:txBody>
      </p:sp>
      <p:sp>
        <p:nvSpPr>
          <p:cNvPr id="19" name="Shape 69"/>
          <p:cNvSpPr/>
          <p:nvPr/>
        </p:nvSpPr>
        <p:spPr>
          <a:xfrm>
            <a:off x="-41930" y="-43130"/>
            <a:ext cx="10801350" cy="1022225"/>
          </a:xfrm>
          <a:prstGeom prst="roundRect">
            <a:avLst>
              <a:gd name="adj" fmla="val 5729"/>
            </a:avLst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7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1.4 ส่งเสริมพฤติกรรมสุขภาพวัย</a:t>
            </a:r>
            <a:r>
              <a:rPr lang="th-TH" sz="27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ทำงาน</a:t>
            </a:r>
          </a:p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7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</a:t>
            </a:r>
            <a:r>
              <a:rPr lang="th-TH" sz="27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พึง</a:t>
            </a:r>
            <a:r>
              <a:rPr lang="th-TH" sz="27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ประสงค์ </a:t>
            </a:r>
            <a:endParaRPr lang="th-TH" sz="27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33525" y="1462655"/>
            <a:ext cx="5231903" cy="535018"/>
          </a:xfrm>
          <a:prstGeom prst="rect">
            <a:avLst/>
          </a:prstGeom>
          <a:noFill/>
        </p:spPr>
        <p:txBody>
          <a:bodyPr wrap="square" lIns="123444" tIns="61722" rIns="123444" bIns="61722" rtlCol="0">
            <a:spAutoFit/>
          </a:bodyPr>
          <a:lstStyle/>
          <a:p>
            <a:pPr marL="694337" indent="-694337" defTabSz="1234088">
              <a:lnSpc>
                <a:spcPts val="3240"/>
              </a:lnSpc>
              <a:defRPr/>
            </a:pPr>
            <a:endParaRPr lang="th-TH" sz="27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941338" y="864171"/>
            <a:ext cx="2884634" cy="2721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444" tIns="61722" rIns="123444" bIns="61722" rtlCol="0" anchor="ctr"/>
          <a:lstStyle/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12"/>
          <p:cNvSpPr>
            <a:spLocks/>
          </p:cNvSpPr>
          <p:nvPr/>
        </p:nvSpPr>
        <p:spPr>
          <a:xfrm>
            <a:off x="5770382" y="1296220"/>
            <a:ext cx="4814869" cy="1584176"/>
          </a:xfrm>
          <a:prstGeom prst="rect">
            <a:avLst/>
          </a:prstGeom>
          <a:ln>
            <a:solidFill>
              <a:srgbClr val="99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เป้าประสงค์ที่ 1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มีแกนนำด้านสุขภาพ(</a:t>
            </a:r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Health Leader) 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ที่มีศักยภาพ ในสถานประกอบการ/ตำบล เพื่อการดำเนินงานส่งเสริมสุขภาพประชากรวัยทำงาน</a:t>
            </a:r>
          </a:p>
          <a:p>
            <a:endParaRPr lang="th-TH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0113" indent="-900113"/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1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ละ 30 ของ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สถานประกอบการมีแกนนำด้านสุขภาพ (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 Leader) </a:t>
            </a:r>
            <a:endParaRPr lang="th-TH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0113" indent="-900113"/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2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50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ของตำบลทั้งหมดที่มี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แกนนำด้านสุขภาพ (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 Leader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th-TH" sz="1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3582727994"/>
              </p:ext>
            </p:extLst>
          </p:nvPr>
        </p:nvGraphicFramePr>
        <p:xfrm>
          <a:off x="3529367" y="3353018"/>
          <a:ext cx="4820110" cy="5152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" name="ตาราง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865518"/>
              </p:ext>
            </p:extLst>
          </p:nvPr>
        </p:nvGraphicFramePr>
        <p:xfrm>
          <a:off x="288107" y="1507203"/>
          <a:ext cx="4894257" cy="1682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4257"/>
              </a:tblGrid>
              <a:tr h="1552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 1</a:t>
                      </a:r>
                      <a:r>
                        <a:rPr lang="th-TH" sz="14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ประชากรวัยทำงานหุ่นดี สุขภาพดี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100" b="1" u="none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00113" indent="-90011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1 :</a:t>
                      </a:r>
                      <a:r>
                        <a:rPr lang="th-TH" sz="14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0" u="non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ร้อยละของประชากรวัยทำงานหุ่นดี สุขภาพดี</a:t>
                      </a:r>
                    </a:p>
                    <a:p>
                      <a:pPr marL="900113" indent="-90011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0" u="non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</a:t>
                      </a:r>
                      <a:r>
                        <a:rPr lang="th-TH" sz="1400" b="0" u="non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(วัดโดย</a:t>
                      </a:r>
                      <a:r>
                        <a:rPr lang="th-TH" sz="1400" b="0" u="none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0" u="none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BMI </a:t>
                      </a:r>
                      <a:r>
                        <a:rPr lang="th-TH" sz="1400" b="0" u="none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หรือ </a:t>
                      </a:r>
                      <a:r>
                        <a:rPr lang="en-US" sz="1400" b="0" u="none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tools </a:t>
                      </a:r>
                      <a:r>
                        <a:rPr lang="th-TH" sz="1400" b="0" u="none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อื่น</a:t>
                      </a:r>
                      <a:r>
                        <a:rPr lang="en-US" sz="1400" b="0" u="none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400" b="0" u="none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วัดช่วงอายุเท่าไหร่)</a:t>
                      </a:r>
                    </a:p>
                    <a:p>
                      <a:pPr marL="900113" indent="-90011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b="0" u="none" dirty="0" smtClean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00113" marR="0" indent="-9001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 </a:t>
                      </a:r>
                      <a:r>
                        <a:rPr lang="en-US" sz="10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th-TH" sz="1000" b="0" u="none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 60 ของประชากรวัยทำงานมีพฤติกรรมสุขภาพที่พึงประสงค์</a:t>
                      </a:r>
                      <a:r>
                        <a:rPr lang="th-TH" sz="1000" b="0" u="none" baseline="300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</a:t>
                      </a:r>
                    </a:p>
                    <a:p>
                      <a:pPr marL="900113" marR="0" indent="-9001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0" u="none" baseline="300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</a:t>
                      </a:r>
                      <a:r>
                        <a:rPr lang="th-TH" sz="900" b="0" u="none" baseline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(เอาไปใช้ต่อได้เป็นตัวชี้วัดระดับรองลงมา)</a:t>
                      </a:r>
                      <a:endParaRPr lang="th-TH" sz="900" b="0" u="none" baseline="30000" dirty="0" smtClean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00113" indent="-90011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200" b="0" u="none" baseline="30000" dirty="0" smtClean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35017" marR="135017" marT="0" marB="0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2"/>
          <p:cNvSpPr>
            <a:spLocks/>
          </p:cNvSpPr>
          <p:nvPr/>
        </p:nvSpPr>
        <p:spPr>
          <a:xfrm>
            <a:off x="216099" y="7272883"/>
            <a:ext cx="5057348" cy="864096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เป้าประสงค์ที่ 2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มีระบบและกลไกการดำเนินงานส่งเสริมสุขภาพประชากรวัยทำงานอย่าง</a:t>
            </a:r>
            <a:r>
              <a:rPr lang="th-TH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บูรณา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การในทุก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ระดับ</a:t>
            </a:r>
            <a:r>
              <a:rPr lang="th-TH" sz="1200" b="1" baseline="30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  <a:p>
            <a:r>
              <a:rPr lang="th-TH" sz="1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คือ </a:t>
            </a:r>
            <a:r>
              <a:rPr lang="th-TH" sz="12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ทุกระดับ ได้แก่  ระดับส่วนกลาง ระดับภูมิภาค และระดับ</a:t>
            </a:r>
            <a:r>
              <a:rPr lang="th-TH" sz="1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ท้องถิ่น</a:t>
            </a:r>
            <a:endParaRPr lang="th-TH" sz="1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0113" indent="-900113"/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1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ความสำเร็จ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ของระบบและกลไกการดำเนินงาน</a:t>
            </a:r>
            <a:r>
              <a:rPr lang="th-TH" sz="1200" baseline="30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th-TH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อยู่ในระดับ 5</a:t>
            </a:r>
          </a:p>
        </p:txBody>
      </p:sp>
      <p:sp>
        <p:nvSpPr>
          <p:cNvPr id="17" name="Rectangle 12"/>
          <p:cNvSpPr>
            <a:spLocks/>
          </p:cNvSpPr>
          <p:nvPr/>
        </p:nvSpPr>
        <p:spPr>
          <a:xfrm>
            <a:off x="216099" y="8280995"/>
            <a:ext cx="5057348" cy="72008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เป้าประสงค์ที่ 3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มีระบบการบริหารจัดการทรัพยากร  เพื่อการดำเนินงานที่มี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ประสิทธิภาพ</a:t>
            </a:r>
            <a:endParaRPr lang="th-TH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0113" indent="-900113"/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1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ความสำเร็จ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ของการบริหารจัดการทรัพยากร</a:t>
            </a:r>
            <a:r>
              <a:rPr lang="th-TH" sz="1200" baseline="30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อยู่ในระดับ 5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0113" indent="-900113"/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>
          <a:xfrm>
            <a:off x="229757" y="9145091"/>
            <a:ext cx="5057348" cy="1081921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เป้าประสงค์ที่ 4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มีระบบเฝ้าระวังสุขภาพ การถ่ายทอดองค์ความรู้ นวัตกรรม เทคโนโลยีด้านสุขภาพของประชากรวัยทำงาน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ที่มีประสิทธิภาพ</a:t>
            </a:r>
            <a:endParaRPr lang="th-TH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0113" indent="-900113"/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1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ความสำเร็จ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ของระบบเฝ้าระวังสุขภาพ การถ่ายทอดองค์ความรู้ นวัตกรรม เทคโนโลยี </a:t>
            </a:r>
            <a:r>
              <a:rPr lang="th-TH" sz="1200" baseline="30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อยู่ในระดับ 5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0113" indent="-900113"/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22227" y="10311369"/>
            <a:ext cx="3672408" cy="34589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4 คือ ตัวชี้วัดเป็นประเภทกระบวนการ </a:t>
            </a:r>
          </a:p>
        </p:txBody>
      </p:sp>
      <p:sp>
        <p:nvSpPr>
          <p:cNvPr id="23" name="Rectangle 12"/>
          <p:cNvSpPr>
            <a:spLocks/>
          </p:cNvSpPr>
          <p:nvPr/>
        </p:nvSpPr>
        <p:spPr>
          <a:xfrm>
            <a:off x="5825972" y="9037978"/>
            <a:ext cx="4814869" cy="1446335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</a:t>
            </a:r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เป้าประสงค์ที่ 2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ระบบฐานข้อมูล (</a:t>
            </a:r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Health Data Center) 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ภาวะสุขภาพและพฤติกรรมสุขภาพของประชากรวัยทำงานที่มีประสิทธิภาพ </a:t>
            </a:r>
          </a:p>
          <a:p>
            <a:pPr marL="900113" indent="-900113"/>
            <a:endParaRPr lang="th-TH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0113" indent="-900113"/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1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มี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ฐานข้อมูลภาวะสุขภาพและพฤติกรรมสุขภาพของประชากรวัยทำงานที่ถูกต้อง ครบถ้วน ทันสมัย ใช้งานได้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 1 ระบบ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9361170" y="10011252"/>
            <a:ext cx="900113" cy="575072"/>
          </a:xfrm>
        </p:spPr>
        <p:txBody>
          <a:bodyPr/>
          <a:lstStyle/>
          <a:p>
            <a:fld id="{8DF0B879-9D78-494B-8304-49293F886D77}" type="slidenum">
              <a:rPr lang="th-TH" sz="24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fld>
            <a:endParaRPr lang="th-TH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098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สี่เหลี่ยมมุมมน 42"/>
          <p:cNvSpPr/>
          <p:nvPr/>
        </p:nvSpPr>
        <p:spPr>
          <a:xfrm>
            <a:off x="48174" y="6004438"/>
            <a:ext cx="5420515" cy="4726630"/>
          </a:xfrm>
          <a:prstGeom prst="roundRect">
            <a:avLst/>
          </a:prstGeom>
          <a:solidFill>
            <a:srgbClr val="FFFFB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444" tIns="61722" rIns="123444" bIns="61722" rtlCol="0" anchor="ctr"/>
          <a:lstStyle/>
          <a:p>
            <a:pPr marL="248603" indent="-120015" defTabSz="1234088">
              <a:spcBef>
                <a:spcPts val="810"/>
              </a:spcBef>
              <a:defRPr/>
            </a:pPr>
            <a:endParaRPr lang="th-TH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สี่เหลี่ยมมุมมน 40"/>
          <p:cNvSpPr/>
          <p:nvPr/>
        </p:nvSpPr>
        <p:spPr>
          <a:xfrm>
            <a:off x="5511819" y="5915211"/>
            <a:ext cx="5332661" cy="4871914"/>
          </a:xfrm>
          <a:prstGeom prst="roundRect">
            <a:avLst/>
          </a:prstGeom>
          <a:solidFill>
            <a:srgbClr val="B7FFFF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1326595" indent="-1326595">
              <a:lnSpc>
                <a:spcPts val="2565"/>
              </a:lnSpc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Shape 69"/>
          <p:cNvSpPr/>
          <p:nvPr/>
        </p:nvSpPr>
        <p:spPr>
          <a:xfrm>
            <a:off x="-41930" y="-43130"/>
            <a:ext cx="10801350" cy="1022225"/>
          </a:xfrm>
          <a:prstGeom prst="roundRect">
            <a:avLst>
              <a:gd name="adj" fmla="val 5729"/>
            </a:avLst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1.5 </a:t>
            </a:r>
            <a:r>
              <a:rPr lang="en-US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ส่งเสริมผู้สูงอายุไทยเพื่อเป็นหลักชัยของสังคม </a:t>
            </a:r>
          </a:p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THAI ACTIVE AGING:  Strong  Social  and  Security</a:t>
            </a:r>
            <a:r>
              <a:rPr lang="en-US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25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33525" y="1462655"/>
            <a:ext cx="5231903" cy="535018"/>
          </a:xfrm>
          <a:prstGeom prst="rect">
            <a:avLst/>
          </a:prstGeom>
          <a:noFill/>
        </p:spPr>
        <p:txBody>
          <a:bodyPr wrap="square" lIns="123444" tIns="61722" rIns="123444" bIns="61722" rtlCol="0">
            <a:spAutoFit/>
          </a:bodyPr>
          <a:lstStyle/>
          <a:p>
            <a:pPr marL="694337" indent="-694337" defTabSz="1234088">
              <a:lnSpc>
                <a:spcPts val="3240"/>
              </a:lnSpc>
              <a:defRPr/>
            </a:pPr>
            <a:endParaRPr lang="th-TH" sz="27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5479899" y="979095"/>
            <a:ext cx="5279522" cy="4950342"/>
          </a:xfrm>
          <a:prstGeom prst="roundRect">
            <a:avLst/>
          </a:prstGeom>
          <a:solidFill>
            <a:srgbClr val="DFC9EF"/>
          </a:solidFill>
          <a:ln>
            <a:solidFill>
              <a:srgbClr val="FF66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480060" indent="-480060" defTabSz="1234088">
              <a:spcBef>
                <a:spcPts val="810"/>
              </a:spcBef>
              <a:defRPr/>
            </a:pPr>
            <a:endParaRPr lang="th-TH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สี่เหลี่ยมมุมมน 36"/>
          <p:cNvSpPr/>
          <p:nvPr/>
        </p:nvSpPr>
        <p:spPr>
          <a:xfrm>
            <a:off x="53547" y="979098"/>
            <a:ext cx="5310572" cy="4950340"/>
          </a:xfrm>
          <a:prstGeom prst="roundRect">
            <a:avLst/>
          </a:prstGeom>
          <a:solidFill>
            <a:srgbClr val="D4ECBA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694337" indent="-694337" defTabSz="1234088">
              <a:lnSpc>
                <a:spcPct val="200000"/>
              </a:lnSpc>
              <a:defRPr/>
            </a:pPr>
            <a:endParaRPr lang="en-US" sz="1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941338" y="864171"/>
            <a:ext cx="2884634" cy="2721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444" tIns="61722" rIns="123444" bIns="61722" rtlCol="0" anchor="ctr"/>
          <a:lstStyle/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242678"/>
              </p:ext>
            </p:extLst>
          </p:nvPr>
        </p:nvGraphicFramePr>
        <p:xfrm>
          <a:off x="288107" y="1584251"/>
          <a:ext cx="4896544" cy="2164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6544"/>
              </a:tblGrid>
              <a:tr h="2164785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</a:t>
                      </a:r>
                      <a:r>
                        <a:rPr lang="th-TH" sz="16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 ผู้สูงอายุสุขภาพดี  ดูแลตนเองได้ และมีคุณภาพชีวิตที่ดี </a:t>
                      </a:r>
                    </a:p>
                    <a:p>
                      <a:pPr algn="thaiDi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</a:t>
                      </a:r>
                      <a:r>
                        <a:rPr lang="en-US" sz="16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:</a:t>
                      </a:r>
                      <a:r>
                        <a:rPr lang="en-US" sz="16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HALE= </a:t>
                      </a:r>
                      <a:r>
                        <a:rPr lang="th-TH" sz="1600" b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อายุคาดเฉลี่ยของการมีสุขภาพดี (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Health-Adjusted Life Expectancy : HALE) </a:t>
                      </a:r>
                      <a:r>
                        <a:rPr lang="th-TH" sz="1600" b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ไม่น้อยกว่า 72 ปี (ปรับอายุ)</a:t>
                      </a:r>
                    </a:p>
                    <a:p>
                      <a:pPr algn="thaiDi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35017" marR="135017" marT="0" marB="0"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2"/>
          <p:cNvSpPr>
            <a:spLocks/>
          </p:cNvSpPr>
          <p:nvPr/>
        </p:nvSpPr>
        <p:spPr>
          <a:xfrm>
            <a:off x="5698374" y="1584251"/>
            <a:ext cx="4814869" cy="2793402"/>
          </a:xfrm>
          <a:prstGeom prst="rect">
            <a:avLst/>
          </a:prstGeom>
          <a:ln>
            <a:solidFill>
              <a:srgbClr val="99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pPr algn="thaiDist"/>
            <a:r>
              <a:rPr lang="th-TH" sz="16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เป้าประสงค์ที่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1 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เครือข่าย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สุขภาพและเครือข่ายอื่นๆ มีความผูกพัน มีพันธะสัญญาร่วมที่เข้มแข็งสามารถขับเคลื่อนการดำเนินงานส่งเสริมสุขภาพผู้สูงอายุไทยเพื่อเป็นหลักชัยของสังคม</a:t>
            </a:r>
          </a:p>
          <a:p>
            <a:pPr marL="1352550" indent="-1352550">
              <a:spcBef>
                <a:spcPts val="600"/>
              </a:spcBef>
            </a:pP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1 </a:t>
            </a: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ร้อยละของตำบล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 Term Care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ผ่านองค์ประกอบตามเกณฑ์ (ร้อยละ 50</a:t>
            </a: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1257300" indent="-1257300" algn="thaiDist">
              <a:spcBef>
                <a:spcPts val="1200"/>
              </a:spcBef>
            </a:pP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ชุมชน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ท้องถิ่น มีการ</a:t>
            </a: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ดำเนินงาน</a:t>
            </a:r>
          </a:p>
          <a:p>
            <a:pPr marL="1352550" indent="-95250"/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Age-Friendly City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(จังหวัดละ 1 เมือง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ชุมชน)</a:t>
            </a:r>
          </a:p>
          <a:p>
            <a:pPr algn="thaiDist">
              <a:spcBef>
                <a:spcPts val="600"/>
              </a:spcBef>
            </a:pPr>
            <a:endParaRPr lang="th-T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spcBef>
                <a:spcPts val="600"/>
              </a:spcBef>
            </a:pPr>
            <a:endParaRPr lang="th-TH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3" name="ตาราง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548619"/>
              </p:ext>
            </p:extLst>
          </p:nvPr>
        </p:nvGraphicFramePr>
        <p:xfrm>
          <a:off x="216099" y="6984851"/>
          <a:ext cx="4608512" cy="3227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8512"/>
              </a:tblGrid>
              <a:tr h="22322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</a:t>
                      </a:r>
                      <a:r>
                        <a:rPr lang="th-TH" sz="1600" b="1" u="none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 บุคลากรทำงานแบบ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u="none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มืออาชีพในการส่งเสริมสุขภาพและ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u="none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อนามัยสิ่งแวดล้อมที่เอื้อต่อผู้สูงอายุ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u="none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บนฐานข้อมูลที่มีประสิทธิภาพภายใต้บรรยากาศที่เอื้อต่อการทำงาน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th-TH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1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6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จำนวนบุคลากรมืออาชีพ </a:t>
                      </a:r>
                    </a:p>
                    <a:p>
                      <a:pPr marL="1169988" indent="0">
                        <a:spcBef>
                          <a:spcPts val="0"/>
                        </a:spcBef>
                      </a:pP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(เพิ่มขึ้นอย่างต่อเนื่อง)</a:t>
                      </a:r>
                    </a:p>
                    <a:p>
                      <a:pPr marL="609600" indent="-609600"/>
                      <a:endParaRPr lang="th-TH" sz="16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69988" indent="-1169988"/>
                      <a:r>
                        <a:rPr lang="th-TH" sz="16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ตัวชี้วัดที่</a:t>
                      </a:r>
                      <a:r>
                        <a:rPr lang="th-TH" sz="16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 </a:t>
                      </a:r>
                      <a:r>
                        <a:rPr lang="en-US" sz="16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</a:t>
                      </a: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มีระบบข้อมูล สารสนเทศที่มีประสิทธิภาพเข้าถึงได้ง่าย (จำนวนผู้นำข้อมูล สารสนเทศไปใช้หรืออ้างอิง)</a:t>
                      </a:r>
                    </a:p>
                    <a:p>
                      <a:pPr marL="1169988" indent="-1169988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1200" b="1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35017" marR="135017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0" name="Rectangle 12"/>
          <p:cNvSpPr>
            <a:spLocks/>
          </p:cNvSpPr>
          <p:nvPr/>
        </p:nvSpPr>
        <p:spPr>
          <a:xfrm>
            <a:off x="6666666" y="6710969"/>
            <a:ext cx="3990593" cy="3586250"/>
          </a:xfrm>
          <a:prstGeom prst="rect">
            <a:avLst/>
          </a:prstGeom>
          <a:solidFill>
            <a:schemeClr val="tx1"/>
          </a:solidFill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pPr marL="85725"/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th-TH" sz="16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เป้าประสงค์ที่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 ระบบ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ส่งเสริมสุขภาพและอนามัยสิ่งแวดล้อมที่เอื้อต่อผู้สูงอายุ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และการ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ดูแลผู้สูงอายุระยะยาว (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Long Term Care) 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ในชุมชน</a:t>
            </a:r>
          </a:p>
          <a:p>
            <a:pPr marL="180975"/>
            <a:endParaRPr lang="th-TH" sz="16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73150" indent="-1073150"/>
            <a:r>
              <a:rPr lang="th-TH" sz="1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1 </a:t>
            </a: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1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จำนวนระบบส่งเสริมสุขภาพและอนามัยสิ่งแวดล้อมที่เอื้อต่อผู้สูงอายุและการดูแลผู้สูงอายุระยะยาว (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 Term Care) 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ในชุมชน ที่ได้รับการยอมรับทั้งในและต่างประเทศ (อย่างน้อย 1 ระบบ</a:t>
            </a:r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1073150" indent="-1073150"/>
            <a:r>
              <a:rPr lang="th-TH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th-TH" sz="1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ระดับความพึงพอใจของ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Stakeholder 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ที่มีต่อ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 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(ร้อยละ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80)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60463" indent="-1160463"/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60463" indent="-1160463"/>
            <a:endParaRPr lang="th-TH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1440067370"/>
              </p:ext>
            </p:extLst>
          </p:nvPr>
        </p:nvGraphicFramePr>
        <p:xfrm>
          <a:off x="3529367" y="3353018"/>
          <a:ext cx="4820110" cy="5152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9361170" y="10011252"/>
            <a:ext cx="900113" cy="575072"/>
          </a:xfrm>
        </p:spPr>
        <p:txBody>
          <a:bodyPr/>
          <a:lstStyle/>
          <a:p>
            <a:fld id="{8DF0B879-9D78-494B-8304-49293F886D77}" type="slidenum">
              <a:rPr lang="th-TH" sz="24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fld>
            <a:endParaRPr lang="th-TH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677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792163" y="3168427"/>
            <a:ext cx="9217023" cy="379556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993136" indent="-684095" algn="ctr"/>
            <a:r>
              <a:rPr lang="th-TH" sz="4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พัฒนาอนามัย</a:t>
            </a:r>
            <a:r>
              <a:rPr lang="th-TH" sz="4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สิ่งแวดล้อม</a:t>
            </a:r>
          </a:p>
          <a:p>
            <a:pPr marL="993136" indent="-684095" algn="ctr"/>
            <a:endParaRPr lang="th-TH" sz="5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93136" indent="-684095" algn="ctr"/>
            <a:r>
              <a:rPr lang="th-TH" sz="3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2.1 สร้างความเข้มแข็งระบบอนามัยสิ่งแวดล้อมชุมชนอย่างยั่งยืน</a:t>
            </a:r>
          </a:p>
        </p:txBody>
      </p:sp>
      <p:sp>
        <p:nvSpPr>
          <p:cNvPr id="6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9361170" y="10011252"/>
            <a:ext cx="900113" cy="575072"/>
          </a:xfrm>
        </p:spPr>
        <p:txBody>
          <a:bodyPr/>
          <a:lstStyle/>
          <a:p>
            <a:fld id="{8DF0B879-9D78-494B-8304-49293F886D77}" type="slidenum">
              <a:rPr lang="th-TH" sz="24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fld>
            <a:endParaRPr lang="th-TH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71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สี่เหลี่ยมมุมมน 42"/>
          <p:cNvSpPr/>
          <p:nvPr/>
        </p:nvSpPr>
        <p:spPr>
          <a:xfrm>
            <a:off x="48174" y="6004438"/>
            <a:ext cx="5420515" cy="4726630"/>
          </a:xfrm>
          <a:prstGeom prst="roundRect">
            <a:avLst/>
          </a:prstGeom>
          <a:solidFill>
            <a:srgbClr val="FFFFB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444" tIns="61722" rIns="123444" bIns="61722" rtlCol="0" anchor="ctr"/>
          <a:lstStyle/>
          <a:p>
            <a:pPr marL="248603" indent="-120015" defTabSz="1234088">
              <a:spcBef>
                <a:spcPts val="810"/>
              </a:spcBef>
              <a:defRPr/>
            </a:pPr>
            <a:endParaRPr lang="th-TH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สี่เหลี่ยมมุมมน 40"/>
          <p:cNvSpPr/>
          <p:nvPr/>
        </p:nvSpPr>
        <p:spPr>
          <a:xfrm>
            <a:off x="5511819" y="5915211"/>
            <a:ext cx="5332661" cy="4871914"/>
          </a:xfrm>
          <a:prstGeom prst="roundRect">
            <a:avLst/>
          </a:prstGeom>
          <a:solidFill>
            <a:srgbClr val="B7FFFF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1326595" indent="-1326595">
              <a:lnSpc>
                <a:spcPts val="2565"/>
              </a:lnSpc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Shape 69"/>
          <p:cNvSpPr/>
          <p:nvPr/>
        </p:nvSpPr>
        <p:spPr>
          <a:xfrm>
            <a:off x="-41930" y="-43130"/>
            <a:ext cx="10801350" cy="1022225"/>
          </a:xfrm>
          <a:prstGeom prst="roundRect">
            <a:avLst>
              <a:gd name="adj" fmla="val 5729"/>
            </a:avLst>
          </a:prstGeom>
          <a:solidFill>
            <a:srgbClr val="FFFF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7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2.1 สร้างความเข้มแข็งระบบอนามัยสิ่งแวดล้อมชุมชนอย่าง</a:t>
            </a:r>
            <a:r>
              <a:rPr lang="th-TH" sz="27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ยั่งยืน </a:t>
            </a:r>
            <a:endParaRPr lang="th-TH" sz="27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33525" y="1462655"/>
            <a:ext cx="5231903" cy="535018"/>
          </a:xfrm>
          <a:prstGeom prst="rect">
            <a:avLst/>
          </a:prstGeom>
          <a:noFill/>
        </p:spPr>
        <p:txBody>
          <a:bodyPr wrap="square" lIns="123444" tIns="61722" rIns="123444" bIns="61722" rtlCol="0">
            <a:spAutoFit/>
          </a:bodyPr>
          <a:lstStyle/>
          <a:p>
            <a:pPr marL="694337" indent="-694337" defTabSz="1234088">
              <a:lnSpc>
                <a:spcPts val="3240"/>
              </a:lnSpc>
              <a:defRPr/>
            </a:pPr>
            <a:endParaRPr lang="th-TH" sz="27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5479899" y="979095"/>
            <a:ext cx="5279522" cy="4950342"/>
          </a:xfrm>
          <a:prstGeom prst="roundRect">
            <a:avLst/>
          </a:prstGeom>
          <a:solidFill>
            <a:srgbClr val="DFC9EF"/>
          </a:solidFill>
          <a:ln>
            <a:solidFill>
              <a:srgbClr val="FF66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480060" indent="-480060" defTabSz="1234088">
              <a:spcBef>
                <a:spcPts val="810"/>
              </a:spcBef>
              <a:defRPr/>
            </a:pPr>
            <a:endParaRPr lang="th-TH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สี่เหลี่ยมมุมมน 36"/>
          <p:cNvSpPr/>
          <p:nvPr/>
        </p:nvSpPr>
        <p:spPr>
          <a:xfrm>
            <a:off x="53547" y="979098"/>
            <a:ext cx="5310572" cy="4950340"/>
          </a:xfrm>
          <a:prstGeom prst="roundRect">
            <a:avLst/>
          </a:prstGeom>
          <a:solidFill>
            <a:srgbClr val="D4ECBA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3444" tIns="61722" rIns="123444" bIns="61722" rtlCol="0" anchor="ctr"/>
          <a:lstStyle/>
          <a:p>
            <a:pPr marL="694337" indent="-694337" defTabSz="1234088">
              <a:lnSpc>
                <a:spcPct val="200000"/>
              </a:lnSpc>
              <a:defRPr/>
            </a:pPr>
            <a:endParaRPr lang="en-US" sz="1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941338" y="864171"/>
            <a:ext cx="2884634" cy="2721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444" tIns="61722" rIns="123444" bIns="61722" rtlCol="0" anchor="ctr"/>
          <a:lstStyle/>
          <a:p>
            <a:pPr marL="694337" indent="-694337" defTabSz="1234088">
              <a:lnSpc>
                <a:spcPct val="200000"/>
              </a:lnSpc>
              <a:defRPr/>
            </a:pPr>
            <a:endParaRPr lang="th-TH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98909"/>
              </p:ext>
            </p:extLst>
          </p:nvPr>
        </p:nvGraphicFramePr>
        <p:xfrm>
          <a:off x="144091" y="1728267"/>
          <a:ext cx="4599511" cy="3382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99511"/>
              </a:tblGrid>
              <a:tr h="27363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 1</a:t>
                      </a: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ชุมชนมีความเข้มแข็งในการจัดการด้านอนามัยสิ่งแวดล้อมของชุมชน (</a:t>
                      </a:r>
                      <a:r>
                        <a:rPr lang="en-US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Active Communities)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h-TH" sz="1100" b="0" kern="1200" dirty="0" smtClean="0"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(รู้สถานการณ์ปัญหา จัดลำดับความสำคัญ เฝ้าระวังและมีส่วนร่วมกับท้องถิ่นและภาครัฐในการจัดการปัญหาและดูแลอนามัยสิ่งแวดล้อมของชุมชน)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th-TH" sz="1100" b="0" kern="1200" dirty="0" smtClean="0">
                        <a:solidFill>
                          <a:srgbClr val="FF0066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: </a:t>
                      </a:r>
                      <a:r>
                        <a:rPr lang="th-TH" sz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มีชุมชนที่มีศักยภาพ* ในการจัดการอนามัยสิ่งแวดล้อมในชุมชนอย่างน้อย ตำบลละ 1 ชุมชน  (ร้อยละ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r>
                        <a:rPr lang="th-TH" sz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ในปี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  <a:r>
                        <a:rPr lang="th-TH" sz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200" dirty="0" smtClean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strike="sng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(ปี 2560 = 1,000 ตำบล ปี 2561-2564 เพิ่มขึ้นร้อยละ 5  ของจำนวนตำบลทั้งหมด)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20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dirty="0" smtClean="0"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 ชุมชนที่มีศักยภาพ คือ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dirty="0" smtClean="0"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1.มีแกนนำชุมชน และ/หรือ </a:t>
                      </a:r>
                      <a:r>
                        <a:rPr lang="th-TH" sz="1100" dirty="0" err="1" smtClean="0"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อส</a:t>
                      </a:r>
                      <a:r>
                        <a:rPr lang="th-TH" sz="1100" dirty="0" smtClean="0"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ม. ด้าน อวล. อย่างน้อย 1  คนต่อชุมชน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dirty="0" smtClean="0"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2.มีประเด็น อวล. บรรจุในแผนหรือธรรมนูญสุขภาพ ชุมชนหรือตำบล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dirty="0" smtClean="0"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3.มีเครือข่ายเฝ้าระวัง/จัดการ อวล. ในชุมชนและ/หรือชุมชนร่วมวิจัย และจัดการความรู้ของชุมชน อย่างน้อย 1 เรื่อง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dirty="0" smtClean="0"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4.มีการจัดทำมาตรการทางสังคมด้าน อวล. ระดับชุมชน</a:t>
                      </a:r>
                    </a:p>
                  </a:txBody>
                  <a:tcPr marL="135017" marR="135017" marT="0" marB="0"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2"/>
          <p:cNvSpPr>
            <a:spLocks/>
          </p:cNvSpPr>
          <p:nvPr/>
        </p:nvSpPr>
        <p:spPr>
          <a:xfrm>
            <a:off x="5914398" y="1152203"/>
            <a:ext cx="4454829" cy="1368153"/>
          </a:xfrm>
          <a:prstGeom prst="rect">
            <a:avLst/>
          </a:prstGeom>
          <a:ln>
            <a:solidFill>
              <a:srgbClr val="99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2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</a:t>
            </a:r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 1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ภาคีเครือข่ายสาธารณสุขระดับตำบลและอำเภอสามารถสื่อสารสร้างความเข้าใจและมีส่วนร่วมจัดทำแผนงาน/โครงการด้านอนามัยสิ่งแวดล้อมของชุมชนได้ </a:t>
            </a:r>
            <a:endParaRPr lang="th-TH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 รพ.สต.และหรือ </a:t>
            </a:r>
            <a:r>
              <a:rPr lang="th-TH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สสอ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ที่สนับสนุนและร่วมดำเนินโครงการ/กิจกรรมด้าน อวล. ที่เป็นปัญหาของชุมชนอย่างน้อย 1 เรื่องต่อปี </a:t>
            </a:r>
            <a:r>
              <a:rPr lang="th-TH" sz="12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(ปี 2560 = 1,000 รพ.สต.  ปี 2561-2564 เพิ่มขึ้นร้อยละ 5 ของ รพ.สต.ทั้งหมด</a:t>
            </a:r>
            <a:r>
              <a:rPr lang="th-TH" sz="1200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endParaRPr lang="th-TH" sz="1200" dirty="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3" name="ตาราง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675911"/>
              </p:ext>
            </p:extLst>
          </p:nvPr>
        </p:nvGraphicFramePr>
        <p:xfrm>
          <a:off x="432123" y="7776939"/>
          <a:ext cx="4752528" cy="2376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2528"/>
              </a:tblGrid>
              <a:tr h="23762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</a:t>
                      </a: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1กรมอนามัยมีระบบและกลไกการสื่อสาร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สนับสนุนการดำเนินงานและการประเมินรับรองมาตรฐานด้านอนามัยสิ่งแวดล้อมเป็นที่ยอมรับและเชื่อถือได้</a:t>
                      </a:r>
                    </a:p>
                    <a:p>
                      <a:pPr marL="900113" indent="-900113">
                        <a:buNone/>
                      </a:pP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1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มีระบบประเมินรับรองมาตรฐานคุณภาพการจัดบริการอนามัยสิ่งแวดล้อมสำหรับองค์กรปกครองส่วนท้องถิ่น และหน่วยงานภาคีเครือข่าย ภายในปี 2560</a:t>
                      </a:r>
                    </a:p>
                    <a:p>
                      <a:pPr marL="900113" indent="-900113">
                        <a:buNone/>
                      </a:pP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2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ระบบและกลไกสนับสนุนการบังคับใช้กฎหมายสาธารณสุขสำหรับเจ้าพนักงานสาธารณสุขและเจ้าพนักงานท้องถิ่น </a:t>
                      </a:r>
                    </a:p>
                    <a:p>
                      <a:pPr marL="900113" indent="-900113">
                        <a:buNone/>
                      </a:pP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3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มีองค์ความรู้และชุดความรู้ด้านอนามัยสิ่งแวดล้อมที่เหมาะสมกับสถานการณ์ และกลุ่มเป้าหมายต่างๆ พร้อมเผยแพร่ </a:t>
                      </a:r>
                    </a:p>
                  </a:txBody>
                  <a:tcPr marL="135017" marR="135017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ตาราง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890029"/>
              </p:ext>
            </p:extLst>
          </p:nvPr>
        </p:nvGraphicFramePr>
        <p:xfrm>
          <a:off x="7177022" y="6192763"/>
          <a:ext cx="3408229" cy="1728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8229"/>
              </a:tblGrid>
              <a:tr h="1524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</a:t>
                      </a: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 บุคลากรด้านอนามัยสิ่งแวดล้อมมีสมรรถนะสูง สามารถทำงานเป็นทีมได้อย่างมีประสิทธิภาพ</a:t>
                      </a:r>
                    </a:p>
                    <a:p>
                      <a:pPr marL="900113" indent="-900113">
                        <a:buNone/>
                      </a:pP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1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60 ของนักวิชาการในแต่ละหน่วยงานส่วนกลาง ได้รับการพัฒนาทักษะและความรู้ที่จำเป็น อย่างน้อย 3 ด้านต่อปี </a:t>
                      </a:r>
                      <a:r>
                        <a:rPr lang="th-TH" sz="1200" dirty="0" smtClean="0">
                          <a:solidFill>
                            <a:srgbClr val="FF00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(ด้านการวิจัย ด้านความรู้วิชาการอนามัยสิ่งแวดล้อม และด้านการวางแผนกลยุทธ์)</a:t>
                      </a:r>
                    </a:p>
                  </a:txBody>
                  <a:tcPr marL="135017" marR="135017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7" name="Rectangle 12"/>
          <p:cNvSpPr>
            <a:spLocks/>
          </p:cNvSpPr>
          <p:nvPr/>
        </p:nvSpPr>
        <p:spPr>
          <a:xfrm>
            <a:off x="5914398" y="2592364"/>
            <a:ext cx="4726443" cy="1526571"/>
          </a:xfrm>
          <a:prstGeom prst="rect">
            <a:avLst/>
          </a:prstGeom>
          <a:ln>
            <a:solidFill>
              <a:srgbClr val="99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2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</a:t>
            </a:r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 2 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องค์กร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ปกครองส่วนท้องถิ่นสามารถจัดบริการอนามัยสิ่งแวดล้อมได้คุณภาพ ตามมาตรฐานที่กำหนด </a:t>
            </a:r>
          </a:p>
          <a:p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 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ละของ </a:t>
            </a:r>
            <a:r>
              <a:rPr lang="th-TH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อปท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ที่สามารถจัดบริการอนามัยสิ่งแวดล้อมได้ตามมาตรฐาน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EHA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ที่กำหนด (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EHA 5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ด้าน ได้แก่ ขยะ-ปฏิกูล-อาหาร- น้ำ-กฎหมายสาธารณสุข)  (ร้อยละ 70 ของ </a:t>
            </a:r>
            <a:r>
              <a:rPr lang="th-TH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อปท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.ทุกระดับ ภายในปี2564)</a:t>
            </a:r>
          </a:p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ละของ </a:t>
            </a:r>
            <a:r>
              <a:rPr lang="th-TH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อปท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ที่สามารถจัดพัฒนาอนามัยสิ่งแวดล้อมของศูนย์พัฒนาเด็กเล็ก โรงเรียน ตลาด สถานที่ดูแลสำหรับผู้สูงอายุ ได้ตามมาตรฐานที่กำหนด (ร้อยละ 50 ของเทศบาลทุกระดับ ภายในปี 2564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th-TH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12"/>
          <p:cNvSpPr>
            <a:spLocks/>
          </p:cNvSpPr>
          <p:nvPr/>
        </p:nvSpPr>
        <p:spPr>
          <a:xfrm>
            <a:off x="7128867" y="4176539"/>
            <a:ext cx="3511974" cy="1296144"/>
          </a:xfrm>
          <a:prstGeom prst="rect">
            <a:avLst/>
          </a:prstGeom>
          <a:ln>
            <a:solidFill>
              <a:srgbClr val="99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3444" tIns="61722" rIns="123444" bIns="61722" anchor="t" anchorCtr="0">
            <a:noAutofit/>
          </a:bodyPr>
          <a:lstStyle/>
          <a:p>
            <a:r>
              <a:rPr lang="th-TH" sz="12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</a:t>
            </a:r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 3 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มีระบบและกลไกในการจัดการปัญหาอนามัยสิ่งแวดล้อมที่สำคัญของพื้นที่ได้ </a:t>
            </a:r>
          </a:p>
          <a:p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 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ละของจังหวัดที่มีระบบและกลไกในการจัดการปัญหาอนามัยสิ่งแวดล้อมที่สำคัญของพื้นที่ตามที่กำหนด (ร้อยละ 100)</a:t>
            </a:r>
          </a:p>
        </p:txBody>
      </p:sp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414651946"/>
              </p:ext>
            </p:extLst>
          </p:nvPr>
        </p:nvGraphicFramePr>
        <p:xfrm>
          <a:off x="3529367" y="3353018"/>
          <a:ext cx="4820110" cy="5152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5" name="ตาราง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760777"/>
              </p:ext>
            </p:extLst>
          </p:nvPr>
        </p:nvGraphicFramePr>
        <p:xfrm>
          <a:off x="5914398" y="8136979"/>
          <a:ext cx="4726443" cy="936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6443"/>
              </a:tblGrid>
              <a:tr h="9361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</a:t>
                      </a: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</a:t>
                      </a:r>
                      <a:r>
                        <a:rPr lang="th-TH" sz="1200" b="1" u="none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มีระบบฐานข้อมูลด้านอนามัยสิ่งแวดล้อมเป็นระบบเดียว ที่มีความครอบคลุม ทันสมัย และเข้าถึงได้สะดวก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1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b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มีระบบข้อมูลและสารสนเทศด้านอนามัยสิ่งแวดล้อมที่เป็นระบบเดียว มีความครอบคลุม ทันสมัย และเข้าถึงได้สะดวก</a:t>
                      </a:r>
                      <a:endParaRPr lang="th-TH" sz="1200" b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5017" marR="135017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ตาราง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690638"/>
              </p:ext>
            </p:extLst>
          </p:nvPr>
        </p:nvGraphicFramePr>
        <p:xfrm>
          <a:off x="5914398" y="9197180"/>
          <a:ext cx="4726443" cy="1028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6443"/>
              </a:tblGrid>
              <a:tr h="1028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u="sng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เป้าประสงค์ที่</a:t>
                      </a: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</a:t>
                      </a:r>
                      <a:r>
                        <a:rPr lang="th-TH" sz="1200" b="1" u="none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b="1" u="non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มีระบบติดตามและประเมินผลที่มีประสิทธิภาพ สามารถเชื่อมโยงข้อมูลสะท้อนกลับได้ทุกระดับ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ตัวชี้วัดที่ 1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2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b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มีรายงานสถานการณ์ด้านอนามัยสิ่งแวดล้อมประจำปี เพื่อใช้เป็นแหล่งอ้างอิง และเผยแพร่แก่หน่วยงานที่เกี่ยวข้อง</a:t>
                      </a:r>
                    </a:p>
                  </a:txBody>
                  <a:tcPr marL="135017" marR="135017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1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9361170" y="10011252"/>
            <a:ext cx="900113" cy="575072"/>
          </a:xfrm>
        </p:spPr>
        <p:txBody>
          <a:bodyPr/>
          <a:lstStyle/>
          <a:p>
            <a:fld id="{8DF0B879-9D78-494B-8304-49293F886D77}" type="slidenum">
              <a:rPr lang="th-TH" sz="24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fld>
            <a:endParaRPr lang="th-TH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606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648147" y="2952403"/>
            <a:ext cx="9433048" cy="3840540"/>
          </a:xfrm>
          <a:prstGeom prst="rect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181100" indent="-1025525" algn="ctr"/>
            <a:r>
              <a:rPr lang="th-TH" sz="4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th-TH" sz="4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อภิบาล</a:t>
            </a:r>
            <a:r>
              <a:rPr lang="th-TH" sz="4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ระบบส่งเสริมสุขภาพและอนามัยสิ่งแวดล้อม</a:t>
            </a:r>
          </a:p>
        </p:txBody>
      </p:sp>
      <p:sp>
        <p:nvSpPr>
          <p:cNvPr id="6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9361170" y="10011252"/>
            <a:ext cx="900113" cy="575072"/>
          </a:xfrm>
        </p:spPr>
        <p:txBody>
          <a:bodyPr/>
          <a:lstStyle/>
          <a:p>
            <a:fld id="{8DF0B879-9D78-494B-8304-49293F886D77}" type="slidenum">
              <a:rPr lang="th-TH" sz="24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fld>
            <a:endParaRPr lang="th-TH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42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3676</TotalTime>
  <Words>3136</Words>
  <Application>Microsoft Office PowerPoint</Application>
  <PresentationFormat>กำหนดเอง</PresentationFormat>
  <Paragraphs>316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ไหลเวียน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มิติในการกำหนดเป้าประสงค์</dc:title>
  <dc:creator>Windows User</dc:creator>
  <cp:lastModifiedBy>Windows User</cp:lastModifiedBy>
  <cp:revision>476</cp:revision>
  <cp:lastPrinted>2016-05-23T11:50:06Z</cp:lastPrinted>
  <dcterms:created xsi:type="dcterms:W3CDTF">2016-04-26T06:26:09Z</dcterms:created>
  <dcterms:modified xsi:type="dcterms:W3CDTF">2016-06-15T06:49:13Z</dcterms:modified>
</cp:coreProperties>
</file>