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3"/>
  </p:notesMasterIdLst>
  <p:sldIdLst>
    <p:sldId id="256" r:id="rId2"/>
    <p:sldId id="266" r:id="rId3"/>
    <p:sldId id="270" r:id="rId4"/>
    <p:sldId id="258" r:id="rId5"/>
    <p:sldId id="271" r:id="rId6"/>
    <p:sldId id="275" r:id="rId7"/>
    <p:sldId id="278" r:id="rId8"/>
    <p:sldId id="276" r:id="rId9"/>
    <p:sldId id="274" r:id="rId10"/>
    <p:sldId id="269" r:id="rId11"/>
    <p:sldId id="277" r:id="rId12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E6EF"/>
    <a:srgbClr val="0000FF"/>
    <a:srgbClr val="00FFFF"/>
    <a:srgbClr val="33CCFF"/>
    <a:srgbClr val="00CCFF"/>
    <a:srgbClr val="66FFFF"/>
    <a:srgbClr val="FF9966"/>
    <a:srgbClr val="00FF00"/>
    <a:srgbClr val="3399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88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4D2914-E5AF-4943-8CC8-DADD41CAAA0B}" type="doc">
      <dgm:prSet loTypeId="urn:microsoft.com/office/officeart/2005/8/layout/hList7#1" loCatId="relationship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th-TH"/>
        </a:p>
      </dgm:t>
    </dgm:pt>
    <dgm:pt modelId="{2B9BFB24-DBC2-44B6-95A5-3597F840724C}">
      <dgm:prSet phldrT="[Text]" custT="1"/>
      <dgm:spPr/>
      <dgm:t>
        <a:bodyPr/>
        <a:lstStyle/>
        <a:p>
          <a:r>
            <a:rPr lang="th-TH" sz="32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หลักการ</a:t>
          </a:r>
          <a:endParaRPr lang="th-TH" sz="32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CDEAD2D-0AD5-42F9-91E9-247FBFABB2E8}" type="parTrans" cxnId="{ABE549B3-AA4F-4FEE-A1FB-32DB5D392C8B}">
      <dgm:prSet/>
      <dgm:spPr/>
      <dgm:t>
        <a:bodyPr/>
        <a:lstStyle/>
        <a:p>
          <a:endParaRPr lang="th-TH"/>
        </a:p>
      </dgm:t>
    </dgm:pt>
    <dgm:pt modelId="{589F843F-B7E3-475E-A859-E5443592AB1F}" type="sibTrans" cxnId="{ABE549B3-AA4F-4FEE-A1FB-32DB5D392C8B}">
      <dgm:prSet/>
      <dgm:spPr/>
      <dgm:t>
        <a:bodyPr/>
        <a:lstStyle/>
        <a:p>
          <a:endParaRPr lang="th-TH"/>
        </a:p>
      </dgm:t>
    </dgm:pt>
    <dgm:pt modelId="{B24D1478-C6D0-4114-A89E-D4F92AA369FD}">
      <dgm:prSet phldrT="[Text]" custT="1"/>
      <dgm:spPr/>
      <dgm:t>
        <a:bodyPr/>
        <a:lstStyle/>
        <a:p>
          <a:r>
            <a:rPr lang="th-TH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ป้องกันผลกระทบต่อสุขภาพทางลบ และส่งเสริมผลกระทบทางบวก</a:t>
          </a:r>
          <a:endParaRPr lang="th-TH" sz="1900" dirty="0"/>
        </a:p>
      </dgm:t>
    </dgm:pt>
    <dgm:pt modelId="{8E21D1D2-093A-4275-82C6-5469FE000732}" type="parTrans" cxnId="{EBB6BA87-A80E-472E-A19B-9F1F0311BF6A}">
      <dgm:prSet/>
      <dgm:spPr/>
      <dgm:t>
        <a:bodyPr/>
        <a:lstStyle/>
        <a:p>
          <a:endParaRPr lang="th-TH"/>
        </a:p>
      </dgm:t>
    </dgm:pt>
    <dgm:pt modelId="{6D0882E7-14D6-49AA-A91D-248C1013F653}" type="sibTrans" cxnId="{EBB6BA87-A80E-472E-A19B-9F1F0311BF6A}">
      <dgm:prSet/>
      <dgm:spPr/>
      <dgm:t>
        <a:bodyPr/>
        <a:lstStyle/>
        <a:p>
          <a:endParaRPr lang="th-TH"/>
        </a:p>
      </dgm:t>
    </dgm:pt>
    <dgm:pt modelId="{D58A60F2-13A3-4AFB-9B08-EA36543E0090}">
      <dgm:prSet phldrT="[Text]"/>
      <dgm:spPr/>
      <dgm:t>
        <a:bodyPr/>
        <a:lstStyle/>
        <a:p>
          <a:r>
            <a:rPr 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วัตถุประสงค์</a:t>
          </a:r>
          <a:endParaRPr lang="th-TH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BCD4D75-D207-4B74-BAF7-051ADC16D0A4}" type="parTrans" cxnId="{CB43E7C5-C6ED-47A7-942A-E2A34FE2C360}">
      <dgm:prSet/>
      <dgm:spPr/>
      <dgm:t>
        <a:bodyPr/>
        <a:lstStyle/>
        <a:p>
          <a:endParaRPr lang="th-TH"/>
        </a:p>
      </dgm:t>
    </dgm:pt>
    <dgm:pt modelId="{8C698F0A-A6D1-4523-B847-3B68B31686AB}" type="sibTrans" cxnId="{CB43E7C5-C6ED-47A7-942A-E2A34FE2C360}">
      <dgm:prSet/>
      <dgm:spPr/>
      <dgm:t>
        <a:bodyPr/>
        <a:lstStyle/>
        <a:p>
          <a:endParaRPr lang="th-TH"/>
        </a:p>
      </dgm:t>
    </dgm:pt>
    <dgm:pt modelId="{E5A9A5A9-9541-4B53-A4ED-3878441AAAD2}">
      <dgm:prSet phldrT="[Text]" custT="1"/>
      <dgm:spPr/>
      <dgm:t>
        <a:bodyPr/>
        <a:lstStyle/>
        <a:p>
          <a:r>
            <a:rPr lang="th-TH" altLang="th-TH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เพื่อเตรียมความพร้อมของระบบสาธารณสุข </a:t>
          </a:r>
          <a:endParaRPr lang="th-TH" sz="1900" dirty="0"/>
        </a:p>
      </dgm:t>
    </dgm:pt>
    <dgm:pt modelId="{E482402A-E18F-49EE-A01C-6FA294256FEB}" type="parTrans" cxnId="{56DC3DCB-DA31-494E-B997-AF5F31B8270C}">
      <dgm:prSet/>
      <dgm:spPr/>
      <dgm:t>
        <a:bodyPr/>
        <a:lstStyle/>
        <a:p>
          <a:endParaRPr lang="th-TH"/>
        </a:p>
      </dgm:t>
    </dgm:pt>
    <dgm:pt modelId="{B9ED2B7D-06AE-4A1C-87AC-EA417CEF6DBE}" type="sibTrans" cxnId="{56DC3DCB-DA31-494E-B997-AF5F31B8270C}">
      <dgm:prSet/>
      <dgm:spPr/>
      <dgm:t>
        <a:bodyPr/>
        <a:lstStyle/>
        <a:p>
          <a:endParaRPr lang="th-TH"/>
        </a:p>
      </dgm:t>
    </dgm:pt>
    <dgm:pt modelId="{7BA3CFC9-7BA0-43B7-8D44-11529A5D6FC5}">
      <dgm:prSet custT="1"/>
      <dgm:spPr/>
      <dgm:t>
        <a:bodyPr/>
        <a:lstStyle/>
        <a:p>
          <a:r>
            <a:rPr lang="th-TH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เน้นการมีส่วนร่วม จากทุกภาคส่วน (ในและนอกภาค </a:t>
          </a:r>
          <a:r>
            <a:rPr lang="th-TH" sz="19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สธ.</a:t>
          </a:r>
          <a:r>
            <a:rPr lang="th-TH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) </a:t>
          </a:r>
          <a:endParaRPr lang="th-TH" sz="19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857396B-C18E-4DC7-A681-26B5DF7ADB60}" type="parTrans" cxnId="{578B8892-C5C9-490C-8CD1-E6C63ABC2D3C}">
      <dgm:prSet/>
      <dgm:spPr/>
      <dgm:t>
        <a:bodyPr/>
        <a:lstStyle/>
        <a:p>
          <a:endParaRPr lang="th-TH"/>
        </a:p>
      </dgm:t>
    </dgm:pt>
    <dgm:pt modelId="{22550BDC-006F-49AF-A284-424C541A5565}" type="sibTrans" cxnId="{578B8892-C5C9-490C-8CD1-E6C63ABC2D3C}">
      <dgm:prSet/>
      <dgm:spPr/>
      <dgm:t>
        <a:bodyPr/>
        <a:lstStyle/>
        <a:p>
          <a:endParaRPr lang="th-TH"/>
        </a:p>
      </dgm:t>
    </dgm:pt>
    <dgm:pt modelId="{F042636E-35C1-4327-8847-67B9AD222654}">
      <dgm:prSet custT="1"/>
      <dgm:spPr/>
      <dgm:t>
        <a:bodyPr/>
        <a:lstStyle/>
        <a:p>
          <a:r>
            <a:rPr lang="th-TH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เชื่อมโยงกับแผนระดับชาติ และ นานาชาติ </a:t>
          </a:r>
          <a:endParaRPr lang="th-TH" sz="19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3C40C85-DB05-4020-AEEA-B4F1392BA789}" type="parTrans" cxnId="{2260B140-E54C-4E1F-AA2F-F72DDD77EFB1}">
      <dgm:prSet/>
      <dgm:spPr/>
      <dgm:t>
        <a:bodyPr/>
        <a:lstStyle/>
        <a:p>
          <a:endParaRPr lang="th-TH"/>
        </a:p>
      </dgm:t>
    </dgm:pt>
    <dgm:pt modelId="{66FAA4AB-03D1-4D02-8304-F70FC3E62016}" type="sibTrans" cxnId="{2260B140-E54C-4E1F-AA2F-F72DDD77EFB1}">
      <dgm:prSet/>
      <dgm:spPr/>
      <dgm:t>
        <a:bodyPr/>
        <a:lstStyle/>
        <a:p>
          <a:endParaRPr lang="th-TH"/>
        </a:p>
      </dgm:t>
    </dgm:pt>
    <dgm:pt modelId="{A25168F0-BC33-407D-8643-A59703F0A2B0}">
      <dgm:prSet custT="1"/>
      <dgm:spPr/>
      <dgm:t>
        <a:bodyPr/>
        <a:lstStyle/>
        <a:p>
          <a:r>
            <a:rPr lang="th-TH" altLang="th-TH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เพื่อสร้างความรู้ ความเข้าใจต่อผลกระทบต่อสุขภาพจาก </a:t>
          </a:r>
          <a:r>
            <a:rPr lang="en-US" altLang="th-TH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CC </a:t>
          </a:r>
          <a:r>
            <a:rPr lang="th-TH" altLang="th-TH" sz="19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และสร้างความร่วมมือในการป้องกัน ลดผลกระทบ</a:t>
          </a:r>
        </a:p>
      </dgm:t>
    </dgm:pt>
    <dgm:pt modelId="{288AF3FF-19A7-4A79-BFF2-4D380399E8EF}" type="parTrans" cxnId="{30CD1204-C3CB-453E-90C9-AD1F57008446}">
      <dgm:prSet/>
      <dgm:spPr/>
      <dgm:t>
        <a:bodyPr/>
        <a:lstStyle/>
        <a:p>
          <a:endParaRPr lang="th-TH"/>
        </a:p>
      </dgm:t>
    </dgm:pt>
    <dgm:pt modelId="{ECEF7945-997B-4185-9528-A100365B501A}" type="sibTrans" cxnId="{30CD1204-C3CB-453E-90C9-AD1F57008446}">
      <dgm:prSet/>
      <dgm:spPr/>
      <dgm:t>
        <a:bodyPr/>
        <a:lstStyle/>
        <a:p>
          <a:endParaRPr lang="th-TH"/>
        </a:p>
      </dgm:t>
    </dgm:pt>
    <dgm:pt modelId="{0183BDC1-8956-4B7F-AD3B-5BADD08885F8}">
      <dgm:prSet/>
      <dgm:spPr/>
      <dgm:t>
        <a:bodyPr/>
        <a:lstStyle/>
        <a:p>
          <a:r>
            <a:rPr lang="th-TH" altLang="th-TH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เป้าหมาย</a:t>
          </a:r>
        </a:p>
      </dgm:t>
    </dgm:pt>
    <dgm:pt modelId="{B2EB43C0-E12D-49CD-9D0F-9EE9D1D7428D}" type="parTrans" cxnId="{F7B50816-B14D-46D5-A671-5D704D66F607}">
      <dgm:prSet/>
      <dgm:spPr/>
      <dgm:t>
        <a:bodyPr/>
        <a:lstStyle/>
        <a:p>
          <a:endParaRPr lang="th-TH"/>
        </a:p>
      </dgm:t>
    </dgm:pt>
    <dgm:pt modelId="{7E4F014F-4EE1-4BBC-B498-E61777F27247}" type="sibTrans" cxnId="{F7B50816-B14D-46D5-A671-5D704D66F607}">
      <dgm:prSet/>
      <dgm:spPr/>
      <dgm:t>
        <a:bodyPr/>
        <a:lstStyle/>
        <a:p>
          <a:endParaRPr lang="th-TH"/>
        </a:p>
      </dgm:t>
    </dgm:pt>
    <dgm:pt modelId="{C4EC9A8A-BA82-485D-AA3C-5696448661BF}">
      <dgm:prSet custT="1"/>
      <dgm:spPr/>
      <dgm:t>
        <a:bodyPr/>
        <a:lstStyle/>
        <a:p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ระบบสาธารณสุขมีความพร้อมรองรับผลกระทบด้านสุขภาพจากการ </a:t>
          </a:r>
          <a:r>
            <a: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CC</a:t>
          </a:r>
          <a:endParaRPr lang="th-TH" altLang="th-TH" sz="2000" b="1" dirty="0" smtClean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D40E407-F4EE-4E19-8B28-6CED18DFCB4F}" type="parTrans" cxnId="{8244055E-BBEC-44B7-9AD0-491340E7E44B}">
      <dgm:prSet/>
      <dgm:spPr/>
      <dgm:t>
        <a:bodyPr/>
        <a:lstStyle/>
        <a:p>
          <a:endParaRPr lang="th-TH"/>
        </a:p>
      </dgm:t>
    </dgm:pt>
    <dgm:pt modelId="{56F74FB5-ACD6-483E-A2AB-5A81F3382A06}" type="sibTrans" cxnId="{8244055E-BBEC-44B7-9AD0-491340E7E44B}">
      <dgm:prSet/>
      <dgm:spPr/>
      <dgm:t>
        <a:bodyPr/>
        <a:lstStyle/>
        <a:p>
          <a:endParaRPr lang="th-TH"/>
        </a:p>
      </dgm:t>
    </dgm:pt>
    <dgm:pt modelId="{B1B8AF2D-B197-44A7-9093-C2C9426962C5}">
      <dgm:prSet custT="1"/>
      <dgm:spPr/>
      <dgm:t>
        <a:bodyPr/>
        <a:lstStyle/>
        <a:p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ประชาชนมีความรู้ ความเข้าใจและพร้อมรับมือกับภัยคุกคามสุขภาพจาก </a:t>
          </a:r>
          <a:r>
            <a: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CC</a:t>
          </a:r>
          <a:endParaRPr lang="th-TH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44AABE0-CC78-4D66-B8E4-189A023085C2}" type="parTrans" cxnId="{1F663994-3522-4CD2-983D-2F26F9AE0AFC}">
      <dgm:prSet/>
      <dgm:spPr/>
      <dgm:t>
        <a:bodyPr/>
        <a:lstStyle/>
        <a:p>
          <a:endParaRPr lang="th-TH"/>
        </a:p>
      </dgm:t>
    </dgm:pt>
    <dgm:pt modelId="{5725003E-5F5A-40FE-A1CA-8FEEDEAA54B1}" type="sibTrans" cxnId="{1F663994-3522-4CD2-983D-2F26F9AE0AFC}">
      <dgm:prSet/>
      <dgm:spPr/>
      <dgm:t>
        <a:bodyPr/>
        <a:lstStyle/>
        <a:p>
          <a:endParaRPr lang="th-TH"/>
        </a:p>
      </dgm:t>
    </dgm:pt>
    <dgm:pt modelId="{C59D0793-EDDB-4284-8C79-B3F75DA4666D}" type="pres">
      <dgm:prSet presAssocID="{504D2914-E5AF-4943-8CC8-DADD41CAAA0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FC2D305-C81B-4193-A268-FA02E8DC234C}" type="pres">
      <dgm:prSet presAssocID="{504D2914-E5AF-4943-8CC8-DADD41CAAA0B}" presName="fgShape" presStyleLbl="fgShp" presStyleIdx="0" presStyleCnt="1" custFlipVert="1" custScaleX="29048" custScaleY="4904" custLinFactNeighborX="883" custLinFactNeighborY="80881"/>
      <dgm:spPr/>
    </dgm:pt>
    <dgm:pt modelId="{1D3980B5-47A0-484A-9BFA-47AECA4C9524}" type="pres">
      <dgm:prSet presAssocID="{504D2914-E5AF-4943-8CC8-DADD41CAAA0B}" presName="linComp" presStyleCnt="0"/>
      <dgm:spPr/>
    </dgm:pt>
    <dgm:pt modelId="{4BCE8F54-54C2-454C-A128-CBE36F0F1A6D}" type="pres">
      <dgm:prSet presAssocID="{2B9BFB24-DBC2-44B6-95A5-3597F840724C}" presName="compNode" presStyleCnt="0"/>
      <dgm:spPr/>
    </dgm:pt>
    <dgm:pt modelId="{6310BE31-EBAE-4747-9F88-D41751AF64B8}" type="pres">
      <dgm:prSet presAssocID="{2B9BFB24-DBC2-44B6-95A5-3597F840724C}" presName="bkgdShape" presStyleLbl="node1" presStyleIdx="0" presStyleCnt="3"/>
      <dgm:spPr/>
      <dgm:t>
        <a:bodyPr/>
        <a:lstStyle/>
        <a:p>
          <a:endParaRPr lang="th-TH"/>
        </a:p>
      </dgm:t>
    </dgm:pt>
    <dgm:pt modelId="{64274E41-A10C-46FF-9B7E-03C7875B834E}" type="pres">
      <dgm:prSet presAssocID="{2B9BFB24-DBC2-44B6-95A5-3597F840724C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5E1F0B2-9BCC-42D1-844E-CC98CA939323}" type="pres">
      <dgm:prSet presAssocID="{2B9BFB24-DBC2-44B6-95A5-3597F840724C}" presName="invisiNode" presStyleLbl="node1" presStyleIdx="0" presStyleCnt="3"/>
      <dgm:spPr/>
    </dgm:pt>
    <dgm:pt modelId="{27F3BA94-4C91-4748-AA93-C4CFE8FC621B}" type="pres">
      <dgm:prSet presAssocID="{2B9BFB24-DBC2-44B6-95A5-3597F840724C}" presName="imagNode" presStyleLbl="fgImgPlace1" presStyleIdx="0" presStyleCnt="3" custLinFactNeighborX="-1315" custLinFactNeighborY="-298"/>
      <dgm:spPr>
        <a:blipFill>
          <a:blip xmlns:r="http://schemas.openxmlformats.org/officeDocument/2006/relationships" r:embed="rId1">
            <a:extLst/>
          </a:blip>
          <a:srcRect/>
          <a:stretch>
            <a:fillRect l="-23000" r="-23000"/>
          </a:stretch>
        </a:blipFill>
      </dgm:spPr>
      <dgm:t>
        <a:bodyPr/>
        <a:lstStyle/>
        <a:p>
          <a:endParaRPr lang="th-TH"/>
        </a:p>
      </dgm:t>
    </dgm:pt>
    <dgm:pt modelId="{AC1EF32C-6BB2-42C2-8779-53D7EE69B354}" type="pres">
      <dgm:prSet presAssocID="{589F843F-B7E3-475E-A859-E5443592AB1F}" presName="sibTrans" presStyleLbl="sibTrans2D1" presStyleIdx="0" presStyleCnt="0"/>
      <dgm:spPr/>
      <dgm:t>
        <a:bodyPr/>
        <a:lstStyle/>
        <a:p>
          <a:endParaRPr lang="th-TH"/>
        </a:p>
      </dgm:t>
    </dgm:pt>
    <dgm:pt modelId="{D7EFD4FA-6E42-4736-A45B-E928F0B7CDFC}" type="pres">
      <dgm:prSet presAssocID="{D58A60F2-13A3-4AFB-9B08-EA36543E0090}" presName="compNode" presStyleCnt="0"/>
      <dgm:spPr/>
    </dgm:pt>
    <dgm:pt modelId="{CA36A592-7CF2-4012-9147-FFE6289A2C7B}" type="pres">
      <dgm:prSet presAssocID="{D58A60F2-13A3-4AFB-9B08-EA36543E0090}" presName="bkgdShape" presStyleLbl="node1" presStyleIdx="1" presStyleCnt="3"/>
      <dgm:spPr/>
      <dgm:t>
        <a:bodyPr/>
        <a:lstStyle/>
        <a:p>
          <a:endParaRPr lang="th-TH"/>
        </a:p>
      </dgm:t>
    </dgm:pt>
    <dgm:pt modelId="{4A5556A5-4A78-4C2C-8770-4DE61245B454}" type="pres">
      <dgm:prSet presAssocID="{D58A60F2-13A3-4AFB-9B08-EA36543E0090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97C1F37A-757C-4C50-ACD6-1CFEB74D71AB}" type="pres">
      <dgm:prSet presAssocID="{D58A60F2-13A3-4AFB-9B08-EA36543E0090}" presName="invisiNode" presStyleLbl="node1" presStyleIdx="1" presStyleCnt="3"/>
      <dgm:spPr/>
    </dgm:pt>
    <dgm:pt modelId="{2CCFA4E3-9D4F-489E-9237-CA11B9F28C95}" type="pres">
      <dgm:prSet presAssocID="{D58A60F2-13A3-4AFB-9B08-EA36543E0090}" presName="imagNode" presStyleLbl="fgImgPlace1" presStyleIdx="1" presStyleCnt="3"/>
      <dgm:spPr>
        <a:blipFill>
          <a:blip xmlns:r="http://schemas.openxmlformats.org/officeDocument/2006/relationships" r:embed="rId2">
            <a:extLst/>
          </a:blip>
          <a:srcRect/>
          <a:stretch>
            <a:fillRect t="-6000" b="-6000"/>
          </a:stretch>
        </a:blipFill>
      </dgm:spPr>
      <dgm:t>
        <a:bodyPr/>
        <a:lstStyle/>
        <a:p>
          <a:endParaRPr lang="th-TH"/>
        </a:p>
      </dgm:t>
    </dgm:pt>
    <dgm:pt modelId="{B9ECA323-BA17-42DF-9CA2-CDEF6AE7FDE9}" type="pres">
      <dgm:prSet presAssocID="{8C698F0A-A6D1-4523-B847-3B68B31686AB}" presName="sibTrans" presStyleLbl="sibTrans2D1" presStyleIdx="0" presStyleCnt="0"/>
      <dgm:spPr/>
      <dgm:t>
        <a:bodyPr/>
        <a:lstStyle/>
        <a:p>
          <a:endParaRPr lang="th-TH"/>
        </a:p>
      </dgm:t>
    </dgm:pt>
    <dgm:pt modelId="{0620E1BA-C83D-45DD-A9A1-8E4B1631842B}" type="pres">
      <dgm:prSet presAssocID="{0183BDC1-8956-4B7F-AD3B-5BADD08885F8}" presName="compNode" presStyleCnt="0"/>
      <dgm:spPr/>
    </dgm:pt>
    <dgm:pt modelId="{9C1FB0AB-F9FD-4AB3-AAC1-1B9CDE600815}" type="pres">
      <dgm:prSet presAssocID="{0183BDC1-8956-4B7F-AD3B-5BADD08885F8}" presName="bkgdShape" presStyleLbl="node1" presStyleIdx="2" presStyleCnt="3"/>
      <dgm:spPr/>
      <dgm:t>
        <a:bodyPr/>
        <a:lstStyle/>
        <a:p>
          <a:endParaRPr lang="th-TH"/>
        </a:p>
      </dgm:t>
    </dgm:pt>
    <dgm:pt modelId="{9080A247-C982-4127-B5A8-BA79C8A2BAA1}" type="pres">
      <dgm:prSet presAssocID="{0183BDC1-8956-4B7F-AD3B-5BADD08885F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B40494C-EDFD-448A-BFE6-07164734A75F}" type="pres">
      <dgm:prSet presAssocID="{0183BDC1-8956-4B7F-AD3B-5BADD08885F8}" presName="invisiNode" presStyleLbl="node1" presStyleIdx="2" presStyleCnt="3"/>
      <dgm:spPr/>
    </dgm:pt>
    <dgm:pt modelId="{49C8AF7C-D002-4D1C-B845-9E47B042A027}" type="pres">
      <dgm:prSet presAssocID="{0183BDC1-8956-4B7F-AD3B-5BADD08885F8}" presName="imagNode" presStyleLbl="fgImgPlace1" presStyleIdx="2" presStyleCnt="3" custLinFactNeighborX="415" custLinFactNeighborY="-298"/>
      <dgm:spPr>
        <a:blipFill>
          <a:blip xmlns:r="http://schemas.openxmlformats.org/officeDocument/2006/relationships" r:embed="rId3">
            <a:extLst/>
          </a:blip>
          <a:srcRect/>
          <a:stretch>
            <a:fillRect l="-24000" r="-24000"/>
          </a:stretch>
        </a:blipFill>
      </dgm:spPr>
      <dgm:t>
        <a:bodyPr/>
        <a:lstStyle/>
        <a:p>
          <a:endParaRPr lang="th-TH"/>
        </a:p>
      </dgm:t>
    </dgm:pt>
  </dgm:ptLst>
  <dgm:cxnLst>
    <dgm:cxn modelId="{4C74A437-8A11-49AB-A18E-8FED13F00809}" type="presOf" srcId="{E5A9A5A9-9541-4B53-A4ED-3878441AAAD2}" destId="{CA36A592-7CF2-4012-9147-FFE6289A2C7B}" srcOrd="0" destOrd="1" presId="urn:microsoft.com/office/officeart/2005/8/layout/hList7#1"/>
    <dgm:cxn modelId="{B72071C7-4902-4146-A62F-51ADDE60AAD7}" type="presOf" srcId="{B1B8AF2D-B197-44A7-9093-C2C9426962C5}" destId="{9C1FB0AB-F9FD-4AB3-AAC1-1B9CDE600815}" srcOrd="0" destOrd="2" presId="urn:microsoft.com/office/officeart/2005/8/layout/hList7#1"/>
    <dgm:cxn modelId="{ABE549B3-AA4F-4FEE-A1FB-32DB5D392C8B}" srcId="{504D2914-E5AF-4943-8CC8-DADD41CAAA0B}" destId="{2B9BFB24-DBC2-44B6-95A5-3597F840724C}" srcOrd="0" destOrd="0" parTransId="{4CDEAD2D-0AD5-42F9-91E9-247FBFABB2E8}" sibTransId="{589F843F-B7E3-475E-A859-E5443592AB1F}"/>
    <dgm:cxn modelId="{26AB6197-0419-414E-B506-DE87EAB5A240}" type="presOf" srcId="{2B9BFB24-DBC2-44B6-95A5-3597F840724C}" destId="{6310BE31-EBAE-4747-9F88-D41751AF64B8}" srcOrd="0" destOrd="0" presId="urn:microsoft.com/office/officeart/2005/8/layout/hList7#1"/>
    <dgm:cxn modelId="{8AFFBDE2-8966-4D29-A4DB-C632262DBCBE}" type="presOf" srcId="{8C698F0A-A6D1-4523-B847-3B68B31686AB}" destId="{B9ECA323-BA17-42DF-9CA2-CDEF6AE7FDE9}" srcOrd="0" destOrd="0" presId="urn:microsoft.com/office/officeart/2005/8/layout/hList7#1"/>
    <dgm:cxn modelId="{EBB6BA87-A80E-472E-A19B-9F1F0311BF6A}" srcId="{2B9BFB24-DBC2-44B6-95A5-3597F840724C}" destId="{B24D1478-C6D0-4114-A89E-D4F92AA369FD}" srcOrd="0" destOrd="0" parTransId="{8E21D1D2-093A-4275-82C6-5469FE000732}" sibTransId="{6D0882E7-14D6-49AA-A91D-248C1013F653}"/>
    <dgm:cxn modelId="{1F663994-3522-4CD2-983D-2F26F9AE0AFC}" srcId="{0183BDC1-8956-4B7F-AD3B-5BADD08885F8}" destId="{B1B8AF2D-B197-44A7-9093-C2C9426962C5}" srcOrd="1" destOrd="0" parTransId="{744AABE0-CC78-4D66-B8E4-189A023085C2}" sibTransId="{5725003E-5F5A-40FE-A1CA-8FEEDEAA54B1}"/>
    <dgm:cxn modelId="{D56C77BC-ADF5-49ED-A58D-1F9057D1B49D}" type="presOf" srcId="{D58A60F2-13A3-4AFB-9B08-EA36543E0090}" destId="{4A5556A5-4A78-4C2C-8770-4DE61245B454}" srcOrd="1" destOrd="0" presId="urn:microsoft.com/office/officeart/2005/8/layout/hList7#1"/>
    <dgm:cxn modelId="{6BC54771-D335-46CA-8032-42322AF987AE}" type="presOf" srcId="{B24D1478-C6D0-4114-A89E-D4F92AA369FD}" destId="{6310BE31-EBAE-4747-9F88-D41751AF64B8}" srcOrd="0" destOrd="1" presId="urn:microsoft.com/office/officeart/2005/8/layout/hList7#1"/>
    <dgm:cxn modelId="{CB43E7C5-C6ED-47A7-942A-E2A34FE2C360}" srcId="{504D2914-E5AF-4943-8CC8-DADD41CAAA0B}" destId="{D58A60F2-13A3-4AFB-9B08-EA36543E0090}" srcOrd="1" destOrd="0" parTransId="{1BCD4D75-D207-4B74-BAF7-051ADC16D0A4}" sibTransId="{8C698F0A-A6D1-4523-B847-3B68B31686AB}"/>
    <dgm:cxn modelId="{279E30C2-A3F8-44A1-AE71-118858645180}" type="presOf" srcId="{589F843F-B7E3-475E-A859-E5443592AB1F}" destId="{AC1EF32C-6BB2-42C2-8779-53D7EE69B354}" srcOrd="0" destOrd="0" presId="urn:microsoft.com/office/officeart/2005/8/layout/hList7#1"/>
    <dgm:cxn modelId="{F10A85B2-D1AE-4C39-A5E3-26CBA825DF4A}" type="presOf" srcId="{C4EC9A8A-BA82-485D-AA3C-5696448661BF}" destId="{9080A247-C982-4127-B5A8-BA79C8A2BAA1}" srcOrd="1" destOrd="1" presId="urn:microsoft.com/office/officeart/2005/8/layout/hList7#1"/>
    <dgm:cxn modelId="{56DC3DCB-DA31-494E-B997-AF5F31B8270C}" srcId="{D58A60F2-13A3-4AFB-9B08-EA36543E0090}" destId="{E5A9A5A9-9541-4B53-A4ED-3878441AAAD2}" srcOrd="0" destOrd="0" parTransId="{E482402A-E18F-49EE-A01C-6FA294256FEB}" sibTransId="{B9ED2B7D-06AE-4A1C-87AC-EA417CEF6DBE}"/>
    <dgm:cxn modelId="{578B8892-C5C9-490C-8CD1-E6C63ABC2D3C}" srcId="{2B9BFB24-DBC2-44B6-95A5-3597F840724C}" destId="{7BA3CFC9-7BA0-43B7-8D44-11529A5D6FC5}" srcOrd="1" destOrd="0" parTransId="{3857396B-C18E-4DC7-A681-26B5DF7ADB60}" sibTransId="{22550BDC-006F-49AF-A284-424C541A5565}"/>
    <dgm:cxn modelId="{B28B0A4B-033C-4124-9C09-54FB2AD0ECDD}" type="presOf" srcId="{B24D1478-C6D0-4114-A89E-D4F92AA369FD}" destId="{64274E41-A10C-46FF-9B7E-03C7875B834E}" srcOrd="1" destOrd="1" presId="urn:microsoft.com/office/officeart/2005/8/layout/hList7#1"/>
    <dgm:cxn modelId="{3D29E053-FD58-4325-A09F-29317006A805}" type="presOf" srcId="{F042636E-35C1-4327-8847-67B9AD222654}" destId="{6310BE31-EBAE-4747-9F88-D41751AF64B8}" srcOrd="0" destOrd="3" presId="urn:microsoft.com/office/officeart/2005/8/layout/hList7#1"/>
    <dgm:cxn modelId="{5E13CD2E-8EF2-4355-8547-928E666E9651}" type="presOf" srcId="{C4EC9A8A-BA82-485D-AA3C-5696448661BF}" destId="{9C1FB0AB-F9FD-4AB3-AAC1-1B9CDE600815}" srcOrd="0" destOrd="1" presId="urn:microsoft.com/office/officeart/2005/8/layout/hList7#1"/>
    <dgm:cxn modelId="{5E561F57-2079-419E-A98C-56FDE3AD4AA1}" type="presOf" srcId="{0183BDC1-8956-4B7F-AD3B-5BADD08885F8}" destId="{9080A247-C982-4127-B5A8-BA79C8A2BAA1}" srcOrd="1" destOrd="0" presId="urn:microsoft.com/office/officeart/2005/8/layout/hList7#1"/>
    <dgm:cxn modelId="{31F951C8-4D66-4345-8387-9F08BC7B85F5}" type="presOf" srcId="{7BA3CFC9-7BA0-43B7-8D44-11529A5D6FC5}" destId="{64274E41-A10C-46FF-9B7E-03C7875B834E}" srcOrd="1" destOrd="2" presId="urn:microsoft.com/office/officeart/2005/8/layout/hList7#1"/>
    <dgm:cxn modelId="{8244055E-BBEC-44B7-9AD0-491340E7E44B}" srcId="{0183BDC1-8956-4B7F-AD3B-5BADD08885F8}" destId="{C4EC9A8A-BA82-485D-AA3C-5696448661BF}" srcOrd="0" destOrd="0" parTransId="{BD40E407-F4EE-4E19-8B28-6CED18DFCB4F}" sibTransId="{56F74FB5-ACD6-483E-A2AB-5A81F3382A06}"/>
    <dgm:cxn modelId="{537B4F2A-EA86-4D91-A608-E1326BAC2180}" type="presOf" srcId="{2B9BFB24-DBC2-44B6-95A5-3597F840724C}" destId="{64274E41-A10C-46FF-9B7E-03C7875B834E}" srcOrd="1" destOrd="0" presId="urn:microsoft.com/office/officeart/2005/8/layout/hList7#1"/>
    <dgm:cxn modelId="{220B5E15-521C-4870-AD06-D8DA940CBBC0}" type="presOf" srcId="{E5A9A5A9-9541-4B53-A4ED-3878441AAAD2}" destId="{4A5556A5-4A78-4C2C-8770-4DE61245B454}" srcOrd="1" destOrd="1" presId="urn:microsoft.com/office/officeart/2005/8/layout/hList7#1"/>
    <dgm:cxn modelId="{8238914F-6166-4FCC-B3BD-0968438BBBFD}" type="presOf" srcId="{504D2914-E5AF-4943-8CC8-DADD41CAAA0B}" destId="{C59D0793-EDDB-4284-8C79-B3F75DA4666D}" srcOrd="0" destOrd="0" presId="urn:microsoft.com/office/officeart/2005/8/layout/hList7#1"/>
    <dgm:cxn modelId="{602D871D-3F02-4AD5-B324-8642AB136AFE}" type="presOf" srcId="{0183BDC1-8956-4B7F-AD3B-5BADD08885F8}" destId="{9C1FB0AB-F9FD-4AB3-AAC1-1B9CDE600815}" srcOrd="0" destOrd="0" presId="urn:microsoft.com/office/officeart/2005/8/layout/hList7#1"/>
    <dgm:cxn modelId="{F7B50816-B14D-46D5-A671-5D704D66F607}" srcId="{504D2914-E5AF-4943-8CC8-DADD41CAAA0B}" destId="{0183BDC1-8956-4B7F-AD3B-5BADD08885F8}" srcOrd="2" destOrd="0" parTransId="{B2EB43C0-E12D-49CD-9D0F-9EE9D1D7428D}" sibTransId="{7E4F014F-4EE1-4BBC-B498-E61777F27247}"/>
    <dgm:cxn modelId="{7ED7AEE4-D36D-4D52-96BC-94989135E9AC}" type="presOf" srcId="{A25168F0-BC33-407D-8643-A59703F0A2B0}" destId="{4A5556A5-4A78-4C2C-8770-4DE61245B454}" srcOrd="1" destOrd="2" presId="urn:microsoft.com/office/officeart/2005/8/layout/hList7#1"/>
    <dgm:cxn modelId="{A7FB4C6F-F32D-40C4-9000-9DFF3F0AC70B}" type="presOf" srcId="{7BA3CFC9-7BA0-43B7-8D44-11529A5D6FC5}" destId="{6310BE31-EBAE-4747-9F88-D41751AF64B8}" srcOrd="0" destOrd="2" presId="urn:microsoft.com/office/officeart/2005/8/layout/hList7#1"/>
    <dgm:cxn modelId="{5DAC3514-FAD1-43A3-B6DB-A2E2E1BA6903}" type="presOf" srcId="{F042636E-35C1-4327-8847-67B9AD222654}" destId="{64274E41-A10C-46FF-9B7E-03C7875B834E}" srcOrd="1" destOrd="3" presId="urn:microsoft.com/office/officeart/2005/8/layout/hList7#1"/>
    <dgm:cxn modelId="{D5A9495B-FE65-4A9F-B390-F2DE489DC453}" type="presOf" srcId="{B1B8AF2D-B197-44A7-9093-C2C9426962C5}" destId="{9080A247-C982-4127-B5A8-BA79C8A2BAA1}" srcOrd="1" destOrd="2" presId="urn:microsoft.com/office/officeart/2005/8/layout/hList7#1"/>
    <dgm:cxn modelId="{70C3C6E0-45E2-413C-8B5D-EF6D2B0CE96C}" type="presOf" srcId="{A25168F0-BC33-407D-8643-A59703F0A2B0}" destId="{CA36A592-7CF2-4012-9147-FFE6289A2C7B}" srcOrd="0" destOrd="2" presId="urn:microsoft.com/office/officeart/2005/8/layout/hList7#1"/>
    <dgm:cxn modelId="{30CD1204-C3CB-453E-90C9-AD1F57008446}" srcId="{D58A60F2-13A3-4AFB-9B08-EA36543E0090}" destId="{A25168F0-BC33-407D-8643-A59703F0A2B0}" srcOrd="1" destOrd="0" parTransId="{288AF3FF-19A7-4A79-BFF2-4D380399E8EF}" sibTransId="{ECEF7945-997B-4185-9528-A100365B501A}"/>
    <dgm:cxn modelId="{A1DC16C0-9CC8-4D0B-AB5F-47F5B22204A1}" type="presOf" srcId="{D58A60F2-13A3-4AFB-9B08-EA36543E0090}" destId="{CA36A592-7CF2-4012-9147-FFE6289A2C7B}" srcOrd="0" destOrd="0" presId="urn:microsoft.com/office/officeart/2005/8/layout/hList7#1"/>
    <dgm:cxn modelId="{2260B140-E54C-4E1F-AA2F-F72DDD77EFB1}" srcId="{2B9BFB24-DBC2-44B6-95A5-3597F840724C}" destId="{F042636E-35C1-4327-8847-67B9AD222654}" srcOrd="2" destOrd="0" parTransId="{B3C40C85-DB05-4020-AEEA-B4F1392BA789}" sibTransId="{66FAA4AB-03D1-4D02-8304-F70FC3E62016}"/>
    <dgm:cxn modelId="{297871CC-8866-43EE-84EB-A62A5D46D789}" type="presParOf" srcId="{C59D0793-EDDB-4284-8C79-B3F75DA4666D}" destId="{2FC2D305-C81B-4193-A268-FA02E8DC234C}" srcOrd="0" destOrd="0" presId="urn:microsoft.com/office/officeart/2005/8/layout/hList7#1"/>
    <dgm:cxn modelId="{B7DAD015-9B80-4BC1-B483-36DFD09DCB5F}" type="presParOf" srcId="{C59D0793-EDDB-4284-8C79-B3F75DA4666D}" destId="{1D3980B5-47A0-484A-9BFA-47AECA4C9524}" srcOrd="1" destOrd="0" presId="urn:microsoft.com/office/officeart/2005/8/layout/hList7#1"/>
    <dgm:cxn modelId="{49B5B7F6-AE67-46C2-8C87-82DE07C8B28C}" type="presParOf" srcId="{1D3980B5-47A0-484A-9BFA-47AECA4C9524}" destId="{4BCE8F54-54C2-454C-A128-CBE36F0F1A6D}" srcOrd="0" destOrd="0" presId="urn:microsoft.com/office/officeart/2005/8/layout/hList7#1"/>
    <dgm:cxn modelId="{C2D45258-3F98-4D98-AACE-B657790ED0DA}" type="presParOf" srcId="{4BCE8F54-54C2-454C-A128-CBE36F0F1A6D}" destId="{6310BE31-EBAE-4747-9F88-D41751AF64B8}" srcOrd="0" destOrd="0" presId="urn:microsoft.com/office/officeart/2005/8/layout/hList7#1"/>
    <dgm:cxn modelId="{1B7F0D7C-A86F-48B1-8244-4D32956DD60B}" type="presParOf" srcId="{4BCE8F54-54C2-454C-A128-CBE36F0F1A6D}" destId="{64274E41-A10C-46FF-9B7E-03C7875B834E}" srcOrd="1" destOrd="0" presId="urn:microsoft.com/office/officeart/2005/8/layout/hList7#1"/>
    <dgm:cxn modelId="{C57B29FD-99EF-4A8F-AA5F-165E7746E1A7}" type="presParOf" srcId="{4BCE8F54-54C2-454C-A128-CBE36F0F1A6D}" destId="{E5E1F0B2-9BCC-42D1-844E-CC98CA939323}" srcOrd="2" destOrd="0" presId="urn:microsoft.com/office/officeart/2005/8/layout/hList7#1"/>
    <dgm:cxn modelId="{8CB76683-1F8B-4EDF-A5BF-B51DA4B4E618}" type="presParOf" srcId="{4BCE8F54-54C2-454C-A128-CBE36F0F1A6D}" destId="{27F3BA94-4C91-4748-AA93-C4CFE8FC621B}" srcOrd="3" destOrd="0" presId="urn:microsoft.com/office/officeart/2005/8/layout/hList7#1"/>
    <dgm:cxn modelId="{CF175F49-7C69-4D1E-8A7A-3456D896D0EA}" type="presParOf" srcId="{1D3980B5-47A0-484A-9BFA-47AECA4C9524}" destId="{AC1EF32C-6BB2-42C2-8779-53D7EE69B354}" srcOrd="1" destOrd="0" presId="urn:microsoft.com/office/officeart/2005/8/layout/hList7#1"/>
    <dgm:cxn modelId="{77E1C18F-36FE-48D5-8D47-D691536604CC}" type="presParOf" srcId="{1D3980B5-47A0-484A-9BFA-47AECA4C9524}" destId="{D7EFD4FA-6E42-4736-A45B-E928F0B7CDFC}" srcOrd="2" destOrd="0" presId="urn:microsoft.com/office/officeart/2005/8/layout/hList7#1"/>
    <dgm:cxn modelId="{81C21CE7-34C7-4186-A041-AB5280650809}" type="presParOf" srcId="{D7EFD4FA-6E42-4736-A45B-E928F0B7CDFC}" destId="{CA36A592-7CF2-4012-9147-FFE6289A2C7B}" srcOrd="0" destOrd="0" presId="urn:microsoft.com/office/officeart/2005/8/layout/hList7#1"/>
    <dgm:cxn modelId="{9A7B9C24-490A-4A9E-8C60-DE9A0CC05846}" type="presParOf" srcId="{D7EFD4FA-6E42-4736-A45B-E928F0B7CDFC}" destId="{4A5556A5-4A78-4C2C-8770-4DE61245B454}" srcOrd="1" destOrd="0" presId="urn:microsoft.com/office/officeart/2005/8/layout/hList7#1"/>
    <dgm:cxn modelId="{011BB8BF-A1C1-45F3-9ECA-510D6BB79311}" type="presParOf" srcId="{D7EFD4FA-6E42-4736-A45B-E928F0B7CDFC}" destId="{97C1F37A-757C-4C50-ACD6-1CFEB74D71AB}" srcOrd="2" destOrd="0" presId="urn:microsoft.com/office/officeart/2005/8/layout/hList7#1"/>
    <dgm:cxn modelId="{1806CEEB-18E2-4AD6-8A43-C5142A13C09B}" type="presParOf" srcId="{D7EFD4FA-6E42-4736-A45B-E928F0B7CDFC}" destId="{2CCFA4E3-9D4F-489E-9237-CA11B9F28C95}" srcOrd="3" destOrd="0" presId="urn:microsoft.com/office/officeart/2005/8/layout/hList7#1"/>
    <dgm:cxn modelId="{D48008C0-7FED-4DAB-9927-B196ACF3B137}" type="presParOf" srcId="{1D3980B5-47A0-484A-9BFA-47AECA4C9524}" destId="{B9ECA323-BA17-42DF-9CA2-CDEF6AE7FDE9}" srcOrd="3" destOrd="0" presId="urn:microsoft.com/office/officeart/2005/8/layout/hList7#1"/>
    <dgm:cxn modelId="{2D57915E-7C36-4191-B790-99B0CD9385C2}" type="presParOf" srcId="{1D3980B5-47A0-484A-9BFA-47AECA4C9524}" destId="{0620E1BA-C83D-45DD-A9A1-8E4B1631842B}" srcOrd="4" destOrd="0" presId="urn:microsoft.com/office/officeart/2005/8/layout/hList7#1"/>
    <dgm:cxn modelId="{9C0156CC-7893-48C7-BA29-F00417FAE9CB}" type="presParOf" srcId="{0620E1BA-C83D-45DD-A9A1-8E4B1631842B}" destId="{9C1FB0AB-F9FD-4AB3-AAC1-1B9CDE600815}" srcOrd="0" destOrd="0" presId="urn:microsoft.com/office/officeart/2005/8/layout/hList7#1"/>
    <dgm:cxn modelId="{A843F18F-EAB2-45FF-805A-4A1DFC519079}" type="presParOf" srcId="{0620E1BA-C83D-45DD-A9A1-8E4B1631842B}" destId="{9080A247-C982-4127-B5A8-BA79C8A2BAA1}" srcOrd="1" destOrd="0" presId="urn:microsoft.com/office/officeart/2005/8/layout/hList7#1"/>
    <dgm:cxn modelId="{66D07F83-E380-4BE7-9DB8-24146016919C}" type="presParOf" srcId="{0620E1BA-C83D-45DD-A9A1-8E4B1631842B}" destId="{CB40494C-EDFD-448A-BFE6-07164734A75F}" srcOrd="2" destOrd="0" presId="urn:microsoft.com/office/officeart/2005/8/layout/hList7#1"/>
    <dgm:cxn modelId="{F8AE50A4-7C54-4B0B-8FF9-3C52B1CAD05E}" type="presParOf" srcId="{0620E1BA-C83D-45DD-A9A1-8E4B1631842B}" destId="{49C8AF7C-D002-4D1C-B845-9E47B042A027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D3A9A1-645C-444F-8328-0551E4D31117}" type="doc">
      <dgm:prSet loTypeId="urn:microsoft.com/office/officeart/2009/layout/ReverseList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th-TH"/>
        </a:p>
      </dgm:t>
    </dgm:pt>
    <dgm:pt modelId="{E7559236-CB41-4D1F-8591-9A3A120AD82A}">
      <dgm:prSet phldrT="[ข้อความ]" custT="1"/>
      <dgm:spPr/>
      <dgm:t>
        <a:bodyPr/>
        <a:lstStyle/>
        <a:p>
          <a:r>
            <a:rPr lang="th-TH" sz="2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การปรับตัว</a:t>
          </a:r>
          <a:endParaRPr lang="th-TH" sz="2400" b="1" dirty="0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D7849B6-A1B9-414A-9E13-77F146E7404A}" type="parTrans" cxnId="{5129536D-A9C1-4207-84E9-1F5616555725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BA5F705-1794-470B-B8FE-07B0F731F75F}" type="sibTrans" cxnId="{5129536D-A9C1-4207-84E9-1F5616555725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C54188-6467-49A4-A368-D55BEEB31710}">
      <dgm:prSet phldrT="[ข้อความ]" custT="1"/>
      <dgm:spPr/>
      <dgm:t>
        <a:bodyPr/>
        <a:lstStyle/>
        <a:p>
          <a:r>
            <a:rPr lang="th-TH" sz="2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สนับสนุนการลดก๊าซเรือนกระจก</a:t>
          </a:r>
          <a:endParaRPr lang="th-TH" sz="2400" b="1" dirty="0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922FF5E-48BB-4720-9ED0-7F510784C3BB}" type="parTrans" cxnId="{1E5A4AE9-3CC1-427F-9F20-ECB036BD4273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CE37E4E-963C-47DC-96B7-1576A3E761F0}" type="sibTrans" cxnId="{1E5A4AE9-3CC1-427F-9F20-ECB036BD4273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7414EBE-6FA1-43B0-82A7-F6C521D0B9A1}">
      <dgm:prSet custT="1"/>
      <dgm:spPr/>
      <dgm:t>
        <a:bodyPr/>
        <a:lstStyle/>
        <a:p>
          <a:r>
            <a:rPr lang="th-TH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6</a:t>
          </a:r>
          <a:r>
            <a:rPr lang="en-US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: </a:t>
          </a: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ส่งเสริมให้</a:t>
          </a:r>
          <a:r>
            <a:rPr lang="th-TH" sz="16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ภาคสธ</a:t>
          </a: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.ลด </a:t>
          </a:r>
          <a:r>
            <a:rPr lang="en-US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GHGs</a:t>
          </a: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และสนับสนุนชุมชนมีส่วนร่วมในการลด </a:t>
          </a:r>
          <a:r>
            <a:rPr lang="en-US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GHGs</a:t>
          </a:r>
          <a:endParaRPr lang="th-TH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D93623D-AA08-458D-B577-FB64951A65AF}" type="parTrans" cxnId="{57F37978-B43A-43CB-87E0-68C656C8623B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5F8E8EA-7441-409A-9828-524BA6C1950C}" type="sibTrans" cxnId="{57F37978-B43A-43CB-87E0-68C656C8623B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BA137E6D-3EE6-4E79-BE79-363E6F14444E}">
      <dgm:prSet custT="1"/>
      <dgm:spPr/>
      <dgm:t>
        <a:bodyPr/>
        <a:lstStyle/>
        <a:p>
          <a:r>
            <a:rPr lang="th-TH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2</a:t>
          </a:r>
          <a:r>
            <a:rPr lang="en-US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: </a:t>
          </a: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พัฒนากลไกความร่วมมือระหว่างหน่วยงาน</a:t>
          </a:r>
        </a:p>
      </dgm:t>
    </dgm:pt>
    <dgm:pt modelId="{8608110E-646A-4730-A6FA-997401F1904A}" type="parTrans" cxnId="{EB25AC7A-93FC-461C-85C6-8431EF3733C7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4281BFC-EEA2-4680-8728-018600810B88}" type="sibTrans" cxnId="{EB25AC7A-93FC-461C-85C6-8431EF3733C7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BD0DB5B-5770-4B1C-AF2D-12EA8FD403B4}">
      <dgm:prSet custT="1"/>
      <dgm:spPr/>
      <dgm:t>
        <a:bodyPr/>
        <a:lstStyle/>
        <a:p>
          <a:r>
            <a:rPr lang="th-TH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3</a:t>
          </a:r>
          <a:r>
            <a:rPr lang="en-US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: </a:t>
          </a: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พัฒนาและเสริมสร้างขีดความสามารถของระบบสาธารณสุข</a:t>
          </a:r>
          <a:endParaRPr lang="th-TH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EF6CA9A3-EA53-4AA3-8714-67570659D780}" type="parTrans" cxnId="{0B152868-8706-4484-B2AD-54E947ACD010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C91DBA0-3A16-48B6-9526-91589533B3B0}" type="sibTrans" cxnId="{0B152868-8706-4484-B2AD-54E947ACD010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2E24BC6-C0D7-4CEB-8893-09CE6DAB1E0D}">
      <dgm:prSet custT="1"/>
      <dgm:spPr/>
      <dgm:t>
        <a:bodyPr/>
        <a:lstStyle/>
        <a:p>
          <a:r>
            <a:rPr lang="th-TH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</a:t>
          </a:r>
          <a:r>
            <a:rPr lang="en-US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4: </a:t>
          </a: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พัฒนาระบบเฝ้าระวัง เตือนภัย การป้องกันความเสี่ยง</a:t>
          </a:r>
          <a:endParaRPr lang="th-TH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194D58A-6546-4B8D-B565-D6339F2DAFBF}" type="parTrans" cxnId="{3E2016A6-9139-4B28-AA0B-1B3C68B3452C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E5791A1-16C2-4155-A044-D34BF7E42D00}" type="sibTrans" cxnId="{3E2016A6-9139-4B28-AA0B-1B3C68B3452C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1CC2FF50-A376-4FC3-9EDF-3B09962A1E5C}">
      <dgm:prSet custT="1"/>
      <dgm:spPr/>
      <dgm:t>
        <a:bodyPr/>
        <a:lstStyle/>
        <a:p>
          <a:r>
            <a:rPr lang="th-TH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</a:t>
          </a:r>
          <a:r>
            <a:rPr lang="en-US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5: </a:t>
          </a: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พัฒนาองค์ความรู้ด้านสาธารณสุข</a:t>
          </a:r>
        </a:p>
      </dgm:t>
    </dgm:pt>
    <dgm:pt modelId="{860455F6-9F2F-4A9B-8C78-5D266AC31246}" type="parTrans" cxnId="{790C085E-144E-4CD0-8D12-467CB7469753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5E28A1D-5215-4DC0-A0F4-0CD6418B77A8}" type="sibTrans" cxnId="{790C085E-144E-4CD0-8D12-467CB7469753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6C6A2AE-2E00-4429-9164-D84124AAD63F}">
      <dgm:prSet phldrT="[ข้อความ]" custT="1"/>
      <dgm:spPr/>
      <dgm:t>
        <a:bodyPr/>
        <a:lstStyle/>
        <a:p>
          <a:r>
            <a:rPr lang="th-TH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1</a:t>
          </a:r>
          <a:r>
            <a:rPr lang="en-US" sz="16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: </a:t>
          </a:r>
          <a:r>
            <a:rPr lang="th-TH" sz="16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พัฒนาระบบการสื่อสารให้ความรู้และความเข้าใจแก่ประชาชน</a:t>
          </a:r>
          <a:endParaRPr lang="th-TH" sz="16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E8C0EEE-3D81-4DB0-AF25-134ED2EECFA0}" type="sibTrans" cxnId="{720980A3-BE68-4695-8E85-3CBFD149AC2C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ACCDED39-DA80-4A84-B29D-53285450B176}" type="parTrans" cxnId="{720980A3-BE68-4695-8E85-3CBFD149AC2C}">
      <dgm:prSet/>
      <dgm:spPr/>
      <dgm:t>
        <a:bodyPr/>
        <a:lstStyle/>
        <a:p>
          <a:endParaRPr lang="th-TH" b="1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144626A-8E06-4390-80E5-D7C162669EF6}" type="pres">
      <dgm:prSet presAssocID="{54D3A9A1-645C-444F-8328-0551E4D31117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09056189-2194-4D46-9C7F-FCA8821DB45A}" type="pres">
      <dgm:prSet presAssocID="{54D3A9A1-645C-444F-8328-0551E4D31117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37171CA-747E-40F5-92A0-83EF656F4E98}" type="pres">
      <dgm:prSet presAssocID="{54D3A9A1-645C-444F-8328-0551E4D31117}" presName="LeftNode" presStyleLbl="bgImgPlace1" presStyleIdx="0" presStyleCnt="2" custScaleX="306331" custScaleY="102460" custLinFactNeighborX="-76229" custLinFactNeighborY="5577">
        <dgm:presLayoutVars>
          <dgm:chMax val="2"/>
          <dgm:chPref val="2"/>
        </dgm:presLayoutVars>
      </dgm:prSet>
      <dgm:spPr/>
      <dgm:t>
        <a:bodyPr/>
        <a:lstStyle/>
        <a:p>
          <a:endParaRPr lang="th-TH"/>
        </a:p>
      </dgm:t>
    </dgm:pt>
    <dgm:pt modelId="{5EC6E913-EF5C-4D31-83ED-AC0FD3A64B46}" type="pres">
      <dgm:prSet presAssocID="{54D3A9A1-645C-444F-8328-0551E4D31117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352C414-DEC3-43EE-AD82-8563BC517B4E}" type="pres">
      <dgm:prSet presAssocID="{54D3A9A1-645C-444F-8328-0551E4D31117}" presName="RightNode" presStyleLbl="bgImgPlace1" presStyleIdx="1" presStyleCnt="2" custScaleX="194854" custScaleY="104338" custLinFactNeighborX="69881" custLinFactNeighborY="6516">
        <dgm:presLayoutVars>
          <dgm:chMax val="0"/>
          <dgm:chPref val="0"/>
        </dgm:presLayoutVars>
      </dgm:prSet>
      <dgm:spPr/>
      <dgm:t>
        <a:bodyPr/>
        <a:lstStyle/>
        <a:p>
          <a:endParaRPr lang="th-TH"/>
        </a:p>
      </dgm:t>
    </dgm:pt>
    <dgm:pt modelId="{02CC21C7-96ED-419E-94A4-D120396C6616}" type="pres">
      <dgm:prSet presAssocID="{54D3A9A1-645C-444F-8328-0551E4D31117}" presName="TopArrow" presStyleLbl="node1" presStyleIdx="0" presStyleCnt="2" custLinFactNeighborX="-13132" custLinFactNeighborY="38463"/>
      <dgm:spPr>
        <a:solidFill>
          <a:srgbClr val="0000FF"/>
        </a:solidFill>
      </dgm:spPr>
      <dgm:t>
        <a:bodyPr/>
        <a:lstStyle/>
        <a:p>
          <a:endParaRPr lang="th-TH"/>
        </a:p>
      </dgm:t>
    </dgm:pt>
    <dgm:pt modelId="{19A43AAE-765E-45F0-9A30-0413467A5593}" type="pres">
      <dgm:prSet presAssocID="{54D3A9A1-645C-444F-8328-0551E4D31117}" presName="BottomArrow" presStyleLbl="node1" presStyleIdx="1" presStyleCnt="2" custLinFactNeighborX="60767" custLinFactNeighborY="-18283"/>
      <dgm:spPr>
        <a:solidFill>
          <a:schemeClr val="bg2">
            <a:lumMod val="50000"/>
          </a:schemeClr>
        </a:solidFill>
      </dgm:spPr>
      <dgm:t>
        <a:bodyPr/>
        <a:lstStyle/>
        <a:p>
          <a:endParaRPr lang="th-TH"/>
        </a:p>
      </dgm:t>
    </dgm:pt>
  </dgm:ptLst>
  <dgm:cxnLst>
    <dgm:cxn modelId="{E71D6D90-BF06-40D4-8260-26142DDF73F9}" type="presOf" srcId="{54D3A9A1-645C-444F-8328-0551E4D31117}" destId="{4144626A-8E06-4390-80E5-D7C162669EF6}" srcOrd="0" destOrd="0" presId="urn:microsoft.com/office/officeart/2009/layout/ReverseList"/>
    <dgm:cxn modelId="{F8C50B8F-E868-4B00-9146-3F16F7B2BAD1}" type="presOf" srcId="{57414EBE-6FA1-43B0-82A7-F6C521D0B9A1}" destId="{8352C414-DEC3-43EE-AD82-8563BC517B4E}" srcOrd="1" destOrd="1" presId="urn:microsoft.com/office/officeart/2009/layout/ReverseList"/>
    <dgm:cxn modelId="{5C5922EA-69C8-4C27-A7F1-E6AA96529A62}" type="presOf" srcId="{65C54188-6467-49A4-A368-D55BEEB31710}" destId="{8352C414-DEC3-43EE-AD82-8563BC517B4E}" srcOrd="1" destOrd="0" presId="urn:microsoft.com/office/officeart/2009/layout/ReverseList"/>
    <dgm:cxn modelId="{6906C60F-1E43-48B8-8BCD-9FFFF5E6628F}" type="presOf" srcId="{26C6A2AE-2E00-4429-9164-D84124AAD63F}" destId="{237171CA-747E-40F5-92A0-83EF656F4E98}" srcOrd="1" destOrd="1" presId="urn:microsoft.com/office/officeart/2009/layout/ReverseList"/>
    <dgm:cxn modelId="{03738BC2-DC94-4AF2-882A-C092041E63E1}" type="presOf" srcId="{1CC2FF50-A376-4FC3-9EDF-3B09962A1E5C}" destId="{09056189-2194-4D46-9C7F-FCA8821DB45A}" srcOrd="0" destOrd="5" presId="urn:microsoft.com/office/officeart/2009/layout/ReverseList"/>
    <dgm:cxn modelId="{3123C409-2C6C-4434-B9CA-8F7E73BEA841}" type="presOf" srcId="{E7559236-CB41-4D1F-8591-9A3A120AD82A}" destId="{09056189-2194-4D46-9C7F-FCA8821DB45A}" srcOrd="0" destOrd="0" presId="urn:microsoft.com/office/officeart/2009/layout/ReverseList"/>
    <dgm:cxn modelId="{D6E07DD9-73D2-4EAA-96F0-3F9FEDB9B658}" type="presOf" srcId="{DBD0DB5B-5770-4B1C-AF2D-12EA8FD403B4}" destId="{237171CA-747E-40F5-92A0-83EF656F4E98}" srcOrd="1" destOrd="3" presId="urn:microsoft.com/office/officeart/2009/layout/ReverseList"/>
    <dgm:cxn modelId="{3E2016A6-9139-4B28-AA0B-1B3C68B3452C}" srcId="{E7559236-CB41-4D1F-8591-9A3A120AD82A}" destId="{52E24BC6-C0D7-4CEB-8893-09CE6DAB1E0D}" srcOrd="3" destOrd="0" parTransId="{C194D58A-6546-4B8D-B565-D6339F2DAFBF}" sibTransId="{9E5791A1-16C2-4155-A044-D34BF7E42D00}"/>
    <dgm:cxn modelId="{131B61CF-FA32-4822-902F-63F5FEDED54A}" type="presOf" srcId="{1CC2FF50-A376-4FC3-9EDF-3B09962A1E5C}" destId="{237171CA-747E-40F5-92A0-83EF656F4E98}" srcOrd="1" destOrd="5" presId="urn:microsoft.com/office/officeart/2009/layout/ReverseList"/>
    <dgm:cxn modelId="{3A7AD520-58C4-401E-80DE-FE270C9AA3CF}" type="presOf" srcId="{57414EBE-6FA1-43B0-82A7-F6C521D0B9A1}" destId="{5EC6E913-EF5C-4D31-83ED-AC0FD3A64B46}" srcOrd="0" destOrd="1" presId="urn:microsoft.com/office/officeart/2009/layout/ReverseList"/>
    <dgm:cxn modelId="{790C085E-144E-4CD0-8D12-467CB7469753}" srcId="{E7559236-CB41-4D1F-8591-9A3A120AD82A}" destId="{1CC2FF50-A376-4FC3-9EDF-3B09962A1E5C}" srcOrd="4" destOrd="0" parTransId="{860455F6-9F2F-4A9B-8C78-5D266AC31246}" sibTransId="{55E28A1D-5215-4DC0-A0F4-0CD6418B77A8}"/>
    <dgm:cxn modelId="{49F279DC-6C91-4CDD-A2C4-D95590477327}" type="presOf" srcId="{BA137E6D-3EE6-4E79-BE79-363E6F14444E}" destId="{09056189-2194-4D46-9C7F-FCA8821DB45A}" srcOrd="0" destOrd="2" presId="urn:microsoft.com/office/officeart/2009/layout/ReverseList"/>
    <dgm:cxn modelId="{5129536D-A9C1-4207-84E9-1F5616555725}" srcId="{54D3A9A1-645C-444F-8328-0551E4D31117}" destId="{E7559236-CB41-4D1F-8591-9A3A120AD82A}" srcOrd="0" destOrd="0" parTransId="{3D7849B6-A1B9-414A-9E13-77F146E7404A}" sibTransId="{5BA5F705-1794-470B-B8FE-07B0F731F75F}"/>
    <dgm:cxn modelId="{155801B5-D4BF-4CEF-BB5E-CE7C0378B777}" type="presOf" srcId="{52E24BC6-C0D7-4CEB-8893-09CE6DAB1E0D}" destId="{09056189-2194-4D46-9C7F-FCA8821DB45A}" srcOrd="0" destOrd="4" presId="urn:microsoft.com/office/officeart/2009/layout/ReverseList"/>
    <dgm:cxn modelId="{DA55030B-9FE8-4D85-BB02-7486D4EA7868}" type="presOf" srcId="{BA137E6D-3EE6-4E79-BE79-363E6F14444E}" destId="{237171CA-747E-40F5-92A0-83EF656F4E98}" srcOrd="1" destOrd="2" presId="urn:microsoft.com/office/officeart/2009/layout/ReverseList"/>
    <dgm:cxn modelId="{0B152868-8706-4484-B2AD-54E947ACD010}" srcId="{E7559236-CB41-4D1F-8591-9A3A120AD82A}" destId="{DBD0DB5B-5770-4B1C-AF2D-12EA8FD403B4}" srcOrd="2" destOrd="0" parTransId="{EF6CA9A3-EA53-4AA3-8714-67570659D780}" sibTransId="{4C91DBA0-3A16-48B6-9526-91589533B3B0}"/>
    <dgm:cxn modelId="{C76E9C16-41D4-4B98-AC13-E1A7D4E46561}" type="presOf" srcId="{26C6A2AE-2E00-4429-9164-D84124AAD63F}" destId="{09056189-2194-4D46-9C7F-FCA8821DB45A}" srcOrd="0" destOrd="1" presId="urn:microsoft.com/office/officeart/2009/layout/ReverseList"/>
    <dgm:cxn modelId="{720980A3-BE68-4695-8E85-3CBFD149AC2C}" srcId="{E7559236-CB41-4D1F-8591-9A3A120AD82A}" destId="{26C6A2AE-2E00-4429-9164-D84124AAD63F}" srcOrd="0" destOrd="0" parTransId="{ACCDED39-DA80-4A84-B29D-53285450B176}" sibTransId="{2E8C0EEE-3D81-4DB0-AF25-134ED2EECFA0}"/>
    <dgm:cxn modelId="{EB25AC7A-93FC-461C-85C6-8431EF3733C7}" srcId="{E7559236-CB41-4D1F-8591-9A3A120AD82A}" destId="{BA137E6D-3EE6-4E79-BE79-363E6F14444E}" srcOrd="1" destOrd="0" parTransId="{8608110E-646A-4730-A6FA-997401F1904A}" sibTransId="{04281BFC-EEA2-4680-8728-018600810B88}"/>
    <dgm:cxn modelId="{57F37978-B43A-43CB-87E0-68C656C8623B}" srcId="{65C54188-6467-49A4-A368-D55BEEB31710}" destId="{57414EBE-6FA1-43B0-82A7-F6C521D0B9A1}" srcOrd="0" destOrd="0" parTransId="{2D93623D-AA08-458D-B577-FB64951A65AF}" sibTransId="{35F8E8EA-7441-409A-9828-524BA6C1950C}"/>
    <dgm:cxn modelId="{403F4E8D-BE2B-4FCC-84E0-BE74067251C8}" type="presOf" srcId="{DBD0DB5B-5770-4B1C-AF2D-12EA8FD403B4}" destId="{09056189-2194-4D46-9C7F-FCA8821DB45A}" srcOrd="0" destOrd="3" presId="urn:microsoft.com/office/officeart/2009/layout/ReverseList"/>
    <dgm:cxn modelId="{F4D18ADA-1AE1-455B-91F8-F9D32076C0C1}" type="presOf" srcId="{E7559236-CB41-4D1F-8591-9A3A120AD82A}" destId="{237171CA-747E-40F5-92A0-83EF656F4E98}" srcOrd="1" destOrd="0" presId="urn:microsoft.com/office/officeart/2009/layout/ReverseList"/>
    <dgm:cxn modelId="{1E5A4AE9-3CC1-427F-9F20-ECB036BD4273}" srcId="{54D3A9A1-645C-444F-8328-0551E4D31117}" destId="{65C54188-6467-49A4-A368-D55BEEB31710}" srcOrd="1" destOrd="0" parTransId="{3922FF5E-48BB-4720-9ED0-7F510784C3BB}" sibTransId="{0CE37E4E-963C-47DC-96B7-1576A3E761F0}"/>
    <dgm:cxn modelId="{9273C66C-B07A-4473-82E1-6310352F31AE}" type="presOf" srcId="{65C54188-6467-49A4-A368-D55BEEB31710}" destId="{5EC6E913-EF5C-4D31-83ED-AC0FD3A64B46}" srcOrd="0" destOrd="0" presId="urn:microsoft.com/office/officeart/2009/layout/ReverseList"/>
    <dgm:cxn modelId="{56F5B619-E682-4510-BE9B-E424F745DBD0}" type="presOf" srcId="{52E24BC6-C0D7-4CEB-8893-09CE6DAB1E0D}" destId="{237171CA-747E-40F5-92A0-83EF656F4E98}" srcOrd="1" destOrd="4" presId="urn:microsoft.com/office/officeart/2009/layout/ReverseList"/>
    <dgm:cxn modelId="{2713AA35-0252-4623-87B0-9335F31B0BFF}" type="presParOf" srcId="{4144626A-8E06-4390-80E5-D7C162669EF6}" destId="{09056189-2194-4D46-9C7F-FCA8821DB45A}" srcOrd="0" destOrd="0" presId="urn:microsoft.com/office/officeart/2009/layout/ReverseList"/>
    <dgm:cxn modelId="{A19E6038-EAA2-481F-83D5-7E75C381A611}" type="presParOf" srcId="{4144626A-8E06-4390-80E5-D7C162669EF6}" destId="{237171CA-747E-40F5-92A0-83EF656F4E98}" srcOrd="1" destOrd="0" presId="urn:microsoft.com/office/officeart/2009/layout/ReverseList"/>
    <dgm:cxn modelId="{9A5113D3-361C-46FA-AACB-A0CDFC535AC8}" type="presParOf" srcId="{4144626A-8E06-4390-80E5-D7C162669EF6}" destId="{5EC6E913-EF5C-4D31-83ED-AC0FD3A64B46}" srcOrd="2" destOrd="0" presId="urn:microsoft.com/office/officeart/2009/layout/ReverseList"/>
    <dgm:cxn modelId="{AD972158-7654-4ECF-9A0B-A61553E35B9B}" type="presParOf" srcId="{4144626A-8E06-4390-80E5-D7C162669EF6}" destId="{8352C414-DEC3-43EE-AD82-8563BC517B4E}" srcOrd="3" destOrd="0" presId="urn:microsoft.com/office/officeart/2009/layout/ReverseList"/>
    <dgm:cxn modelId="{9F0BB1C6-6D73-41BD-BB72-0D75AEC7A7B7}" type="presParOf" srcId="{4144626A-8E06-4390-80E5-D7C162669EF6}" destId="{02CC21C7-96ED-419E-94A4-D120396C6616}" srcOrd="4" destOrd="0" presId="urn:microsoft.com/office/officeart/2009/layout/ReverseList"/>
    <dgm:cxn modelId="{F422C473-6EB1-40DC-8434-489D9ED18C4D}" type="presParOf" srcId="{4144626A-8E06-4390-80E5-D7C162669EF6}" destId="{19A43AAE-765E-45F0-9A30-0413467A5593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1DC39B7-3EA0-4B94-9632-1182C2B9974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3E527D17-786A-442A-9CD2-97EFE175C76B}">
      <dgm:prSet phldrT="[ข้อความ]" custT="1"/>
      <dgm:spPr/>
      <dgm:t>
        <a:bodyPr/>
        <a:lstStyle/>
        <a:p>
          <a:r>
            <a:rPr lang="th-TH" sz="24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มิย</a:t>
          </a:r>
          <a:r>
            <a: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.59</a:t>
          </a:r>
          <a:endParaRPr lang="th-TH" sz="2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8C6E891-D2D9-46F4-9636-29475B30E8E4}" type="parTrans" cxnId="{9C582AAF-1448-4FC9-9621-7E3AAABC5F3F}">
      <dgm:prSet/>
      <dgm:spPr/>
      <dgm:t>
        <a:bodyPr/>
        <a:lstStyle/>
        <a:p>
          <a:endParaRPr lang="th-TH" sz="14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C4264F6-D9DF-4FB5-B82D-3C027ABAE231}" type="sibTrans" cxnId="{9C582AAF-1448-4FC9-9621-7E3AAABC5F3F}">
      <dgm:prSet/>
      <dgm:spPr/>
      <dgm:t>
        <a:bodyPr/>
        <a:lstStyle/>
        <a:p>
          <a:endParaRPr lang="th-TH" sz="14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18E69B1-336E-4C21-BECE-56A417EFF631}">
      <dgm:prSet phldrT="[ข้อความ]" custT="1"/>
      <dgm:spPr/>
      <dgm:t>
        <a:bodyPr/>
        <a:lstStyle/>
        <a:p>
          <a:r>
            <a:rPr lang="th-TH" sz="20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กค.</a:t>
          </a:r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</a:t>
          </a:r>
          <a:r>
            <a:rPr lang="en-US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– </a:t>
          </a:r>
          <a:r>
            <a:rPr lang="th-TH" sz="20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สค.</a:t>
          </a:r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59</a:t>
          </a:r>
          <a:endParaRPr lang="th-TH" sz="20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0CDB245E-222A-4F18-BC0B-2E9192D13047}" type="parTrans" cxnId="{D5125149-03C0-4922-9930-490CD66F1084}">
      <dgm:prSet/>
      <dgm:spPr/>
      <dgm:t>
        <a:bodyPr/>
        <a:lstStyle/>
        <a:p>
          <a:endParaRPr lang="th-TH" sz="14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D656ADE-019F-4AD7-BA67-D356E72C0112}" type="sibTrans" cxnId="{D5125149-03C0-4922-9930-490CD66F1084}">
      <dgm:prSet/>
      <dgm:spPr/>
      <dgm:t>
        <a:bodyPr/>
        <a:lstStyle/>
        <a:p>
          <a:endParaRPr lang="th-TH" sz="14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5045610-83D1-4186-A722-39790C179BFD}">
      <dgm:prSet phldrT="[ข้อความ]" custT="1"/>
      <dgm:spPr/>
      <dgm:t>
        <a:bodyPr/>
        <a:lstStyle/>
        <a:p>
          <a:pPr>
            <a:lnSpc>
              <a:spcPct val="100000"/>
            </a:lnSpc>
          </a:pPr>
          <a:r>
            <a:rPr lang="th-TH" sz="20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กย.</a:t>
          </a:r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 59</a:t>
          </a:r>
          <a:endParaRPr lang="th-TH" sz="20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D88704B-03C5-4E7D-9A32-F49BDF30EEBE}" type="parTrans" cxnId="{598F46A9-B4DE-4F67-A522-17C535636808}">
      <dgm:prSet/>
      <dgm:spPr/>
      <dgm:t>
        <a:bodyPr/>
        <a:lstStyle/>
        <a:p>
          <a:endParaRPr lang="th-TH" sz="14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306C7ED-A1EF-4F84-857D-C7D3C469EAAD}" type="sibTrans" cxnId="{598F46A9-B4DE-4F67-A522-17C535636808}">
      <dgm:prSet/>
      <dgm:spPr/>
      <dgm:t>
        <a:bodyPr/>
        <a:lstStyle/>
        <a:p>
          <a:endParaRPr lang="th-TH" sz="14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9BBBC5F-A3D8-4DF0-A43E-4100BB760588}">
      <dgm:prSet phldrT="[ข้อความ]" custT="1"/>
      <dgm:spPr/>
      <dgm:t>
        <a:bodyPr/>
        <a:lstStyle/>
        <a:p>
          <a:pPr>
            <a:lnSpc>
              <a:spcPct val="100000"/>
            </a:lnSpc>
          </a:pPr>
          <a:r>
            <a:rPr lang="th-TH" sz="20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ตค</a:t>
          </a:r>
          <a:r>
            <a:rPr lang="th-TH" sz="20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.59 เป็นต้นไป</a:t>
          </a:r>
          <a:endParaRPr lang="th-TH" sz="20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6CF99E32-CAA9-447E-9ED0-34A18673A432}" type="parTrans" cxnId="{93990876-979C-4B18-B181-8CB6ABCDE5F1}">
      <dgm:prSet/>
      <dgm:spPr/>
      <dgm:t>
        <a:bodyPr/>
        <a:lstStyle/>
        <a:p>
          <a:endParaRPr lang="th-TH"/>
        </a:p>
      </dgm:t>
    </dgm:pt>
    <dgm:pt modelId="{D023D81F-CAE8-4C59-993E-44674F165E9B}" type="sibTrans" cxnId="{93990876-979C-4B18-B181-8CB6ABCDE5F1}">
      <dgm:prSet/>
      <dgm:spPr/>
      <dgm:t>
        <a:bodyPr/>
        <a:lstStyle/>
        <a:p>
          <a:endParaRPr lang="th-TH"/>
        </a:p>
      </dgm:t>
    </dgm:pt>
    <dgm:pt modelId="{CA64A979-1891-4F4F-932F-90DB2C23CDDB}">
      <dgm:prSet phldrT="[ข้อความ]" custT="1"/>
      <dgm:spPr/>
      <dgm:t>
        <a:bodyPr/>
        <a:lstStyle/>
        <a:p>
          <a:r>
            <a: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24 </a:t>
          </a:r>
          <a:r>
            <a:rPr lang="th-TH" sz="2400" b="1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พค</a:t>
          </a:r>
          <a:r>
            <a:rPr lang="th-TH" sz="2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.</a:t>
          </a:r>
          <a:r>
            <a:rPr lang="en-US" sz="2400" b="1" dirty="0" smtClean="0">
              <a:latin typeface="Tahoma" pitchFamily="34" charset="0"/>
              <a:ea typeface="Tahoma" pitchFamily="34" charset="0"/>
              <a:cs typeface="Tahoma" pitchFamily="34" charset="0"/>
            </a:rPr>
            <a:t>59</a:t>
          </a:r>
          <a:endParaRPr lang="th-TH" sz="2400" b="1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AB32A95-969F-4DF4-9F2B-CFE3A62BE958}" type="parTrans" cxnId="{79328DF0-BA08-401A-816C-451F68006BD6}">
      <dgm:prSet/>
      <dgm:spPr/>
      <dgm:t>
        <a:bodyPr/>
        <a:lstStyle/>
        <a:p>
          <a:endParaRPr lang="th-TH"/>
        </a:p>
      </dgm:t>
    </dgm:pt>
    <dgm:pt modelId="{394458C1-8569-41AA-AABD-79EF9E2A43F5}" type="sibTrans" cxnId="{79328DF0-BA08-401A-816C-451F68006BD6}">
      <dgm:prSet/>
      <dgm:spPr/>
      <dgm:t>
        <a:bodyPr/>
        <a:lstStyle/>
        <a:p>
          <a:endParaRPr lang="th-TH"/>
        </a:p>
      </dgm:t>
    </dgm:pt>
    <dgm:pt modelId="{8C1873EB-2B1D-48A5-A6D1-574EA6DC375E}" type="pres">
      <dgm:prSet presAssocID="{41DC39B7-3EA0-4B94-9632-1182C2B99748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BB5088AA-F891-4724-B0FA-2971671AFD4E}" type="pres">
      <dgm:prSet presAssocID="{CA64A979-1891-4F4F-932F-90DB2C23CDDB}" presName="composite" presStyleCnt="0"/>
      <dgm:spPr/>
    </dgm:pt>
    <dgm:pt modelId="{4AB3BD70-FBE4-48D6-9E14-617BED0EEB7C}" type="pres">
      <dgm:prSet presAssocID="{CA64A979-1891-4F4F-932F-90DB2C23CDDB}" presName="LShape" presStyleLbl="alignNode1" presStyleIdx="0" presStyleCnt="9"/>
      <dgm:spPr/>
    </dgm:pt>
    <dgm:pt modelId="{16D95B4E-A016-45B3-9118-CDECCB05107B}" type="pres">
      <dgm:prSet presAssocID="{CA64A979-1891-4F4F-932F-90DB2C23CDD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5E2672E-15AD-4203-91E1-2D032E038691}" type="pres">
      <dgm:prSet presAssocID="{CA64A979-1891-4F4F-932F-90DB2C23CDDB}" presName="Triangle" presStyleLbl="alignNode1" presStyleIdx="1" presStyleCnt="9"/>
      <dgm:spPr/>
    </dgm:pt>
    <dgm:pt modelId="{1CEFDD18-9392-4848-9424-1AE761861A59}" type="pres">
      <dgm:prSet presAssocID="{394458C1-8569-41AA-AABD-79EF9E2A43F5}" presName="sibTrans" presStyleCnt="0"/>
      <dgm:spPr/>
    </dgm:pt>
    <dgm:pt modelId="{0EE5F89D-17B5-43E1-819C-33D8BEFE8CC9}" type="pres">
      <dgm:prSet presAssocID="{394458C1-8569-41AA-AABD-79EF9E2A43F5}" presName="space" presStyleCnt="0"/>
      <dgm:spPr/>
    </dgm:pt>
    <dgm:pt modelId="{8682405A-94A0-46E2-AB96-E6BF0C56560D}" type="pres">
      <dgm:prSet presAssocID="{3E527D17-786A-442A-9CD2-97EFE175C76B}" presName="composite" presStyleCnt="0"/>
      <dgm:spPr/>
      <dgm:t>
        <a:bodyPr/>
        <a:lstStyle/>
        <a:p>
          <a:endParaRPr lang="th-TH"/>
        </a:p>
      </dgm:t>
    </dgm:pt>
    <dgm:pt modelId="{4A30C93E-613E-4053-8F9B-C958E6B23BFC}" type="pres">
      <dgm:prSet presAssocID="{3E527D17-786A-442A-9CD2-97EFE175C76B}" presName="LShape" presStyleLbl="alignNode1" presStyleIdx="2" presStyleCnt="9"/>
      <dgm:spPr/>
      <dgm:t>
        <a:bodyPr/>
        <a:lstStyle/>
        <a:p>
          <a:endParaRPr lang="th-TH"/>
        </a:p>
      </dgm:t>
    </dgm:pt>
    <dgm:pt modelId="{7174A2AB-9839-4A01-8B69-204137F123D2}" type="pres">
      <dgm:prSet presAssocID="{3E527D17-786A-442A-9CD2-97EFE175C76B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F9ABAEE8-874B-4EB2-89B6-A673C52B17DE}" type="pres">
      <dgm:prSet presAssocID="{3E527D17-786A-442A-9CD2-97EFE175C76B}" presName="Triangle" presStyleLbl="alignNode1" presStyleIdx="3" presStyleCnt="9"/>
      <dgm:spPr/>
      <dgm:t>
        <a:bodyPr/>
        <a:lstStyle/>
        <a:p>
          <a:endParaRPr lang="th-TH"/>
        </a:p>
      </dgm:t>
    </dgm:pt>
    <dgm:pt modelId="{6A0BF695-9FCB-418E-BA65-CEAD714325B7}" type="pres">
      <dgm:prSet presAssocID="{8C4264F6-D9DF-4FB5-B82D-3C027ABAE231}" presName="sibTrans" presStyleCnt="0"/>
      <dgm:spPr/>
      <dgm:t>
        <a:bodyPr/>
        <a:lstStyle/>
        <a:p>
          <a:endParaRPr lang="th-TH"/>
        </a:p>
      </dgm:t>
    </dgm:pt>
    <dgm:pt modelId="{7EB6E038-93DA-4B0A-8151-61427AF3BC8B}" type="pres">
      <dgm:prSet presAssocID="{8C4264F6-D9DF-4FB5-B82D-3C027ABAE231}" presName="space" presStyleCnt="0"/>
      <dgm:spPr/>
      <dgm:t>
        <a:bodyPr/>
        <a:lstStyle/>
        <a:p>
          <a:endParaRPr lang="th-TH"/>
        </a:p>
      </dgm:t>
    </dgm:pt>
    <dgm:pt modelId="{83B05B61-4EE1-4B7B-8040-781D24636069}" type="pres">
      <dgm:prSet presAssocID="{818E69B1-336E-4C21-BECE-56A417EFF631}" presName="composite" presStyleCnt="0"/>
      <dgm:spPr/>
      <dgm:t>
        <a:bodyPr/>
        <a:lstStyle/>
        <a:p>
          <a:endParaRPr lang="th-TH"/>
        </a:p>
      </dgm:t>
    </dgm:pt>
    <dgm:pt modelId="{F06B779C-0D04-4B23-93B4-69AA0993F680}" type="pres">
      <dgm:prSet presAssocID="{818E69B1-336E-4C21-BECE-56A417EFF631}" presName="LShape" presStyleLbl="alignNode1" presStyleIdx="4" presStyleCnt="9"/>
      <dgm:spPr/>
      <dgm:t>
        <a:bodyPr/>
        <a:lstStyle/>
        <a:p>
          <a:endParaRPr lang="th-TH"/>
        </a:p>
      </dgm:t>
    </dgm:pt>
    <dgm:pt modelId="{FDFDB907-85AC-4E24-A3E7-BBA3FAD5BA2E}" type="pres">
      <dgm:prSet presAssocID="{818E69B1-336E-4C21-BECE-56A417EFF631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8FE32EE0-CC4A-47B1-AAD8-89A38B9A6B47}" type="pres">
      <dgm:prSet presAssocID="{818E69B1-336E-4C21-BECE-56A417EFF631}" presName="Triangle" presStyleLbl="alignNode1" presStyleIdx="5" presStyleCnt="9"/>
      <dgm:spPr/>
      <dgm:t>
        <a:bodyPr/>
        <a:lstStyle/>
        <a:p>
          <a:endParaRPr lang="th-TH"/>
        </a:p>
      </dgm:t>
    </dgm:pt>
    <dgm:pt modelId="{9E5A31D1-17C8-4EB7-93B1-514F4E4E2983}" type="pres">
      <dgm:prSet presAssocID="{FD656ADE-019F-4AD7-BA67-D356E72C0112}" presName="sibTrans" presStyleCnt="0"/>
      <dgm:spPr/>
      <dgm:t>
        <a:bodyPr/>
        <a:lstStyle/>
        <a:p>
          <a:endParaRPr lang="th-TH"/>
        </a:p>
      </dgm:t>
    </dgm:pt>
    <dgm:pt modelId="{F2DAEE9D-8F48-4B56-A189-F588EA06B9D6}" type="pres">
      <dgm:prSet presAssocID="{FD656ADE-019F-4AD7-BA67-D356E72C0112}" presName="space" presStyleCnt="0"/>
      <dgm:spPr/>
      <dgm:t>
        <a:bodyPr/>
        <a:lstStyle/>
        <a:p>
          <a:endParaRPr lang="th-TH"/>
        </a:p>
      </dgm:t>
    </dgm:pt>
    <dgm:pt modelId="{914F102B-610C-45AF-B4EB-922FA9CDBFBC}" type="pres">
      <dgm:prSet presAssocID="{65045610-83D1-4186-A722-39790C179BFD}" presName="composite" presStyleCnt="0"/>
      <dgm:spPr/>
      <dgm:t>
        <a:bodyPr/>
        <a:lstStyle/>
        <a:p>
          <a:endParaRPr lang="th-TH"/>
        </a:p>
      </dgm:t>
    </dgm:pt>
    <dgm:pt modelId="{662673EE-E2EE-4442-B901-8CFEC8DD4F87}" type="pres">
      <dgm:prSet presAssocID="{65045610-83D1-4186-A722-39790C179BFD}" presName="LShape" presStyleLbl="alignNode1" presStyleIdx="6" presStyleCnt="9"/>
      <dgm:spPr/>
      <dgm:t>
        <a:bodyPr/>
        <a:lstStyle/>
        <a:p>
          <a:endParaRPr lang="th-TH"/>
        </a:p>
      </dgm:t>
    </dgm:pt>
    <dgm:pt modelId="{9A0AF97C-903E-425E-A012-C244A1F12B87}" type="pres">
      <dgm:prSet presAssocID="{65045610-83D1-4186-A722-39790C179BFD}" presName="ParentText" presStyleLbl="revTx" presStyleIdx="3" presStyleCnt="5" custScaleY="8330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DEA6E54-6683-4DC2-B7CF-C9A25A930AAB}" type="pres">
      <dgm:prSet presAssocID="{65045610-83D1-4186-A722-39790C179BFD}" presName="Triangle" presStyleLbl="alignNode1" presStyleIdx="7" presStyleCnt="9"/>
      <dgm:spPr/>
      <dgm:t>
        <a:bodyPr/>
        <a:lstStyle/>
        <a:p>
          <a:endParaRPr lang="th-TH"/>
        </a:p>
      </dgm:t>
    </dgm:pt>
    <dgm:pt modelId="{42968A9F-F8AF-40D8-8639-310B68A3FAFE}" type="pres">
      <dgm:prSet presAssocID="{3306C7ED-A1EF-4F84-857D-C7D3C469EAAD}" presName="sibTrans" presStyleCnt="0"/>
      <dgm:spPr/>
      <dgm:t>
        <a:bodyPr/>
        <a:lstStyle/>
        <a:p>
          <a:endParaRPr lang="th-TH"/>
        </a:p>
      </dgm:t>
    </dgm:pt>
    <dgm:pt modelId="{AAA030BD-4C2B-479F-BD64-D74B2553F161}" type="pres">
      <dgm:prSet presAssocID="{3306C7ED-A1EF-4F84-857D-C7D3C469EAAD}" presName="space" presStyleCnt="0"/>
      <dgm:spPr/>
      <dgm:t>
        <a:bodyPr/>
        <a:lstStyle/>
        <a:p>
          <a:endParaRPr lang="th-TH"/>
        </a:p>
      </dgm:t>
    </dgm:pt>
    <dgm:pt modelId="{8B3684D0-C9B4-4494-A838-623A9B1E3DE1}" type="pres">
      <dgm:prSet presAssocID="{29BBBC5F-A3D8-4DF0-A43E-4100BB760588}" presName="composite" presStyleCnt="0"/>
      <dgm:spPr/>
      <dgm:t>
        <a:bodyPr/>
        <a:lstStyle/>
        <a:p>
          <a:endParaRPr lang="th-TH"/>
        </a:p>
      </dgm:t>
    </dgm:pt>
    <dgm:pt modelId="{E000C485-2C25-4CAC-B6C7-F8059BF792E8}" type="pres">
      <dgm:prSet presAssocID="{29BBBC5F-A3D8-4DF0-A43E-4100BB760588}" presName="LShape" presStyleLbl="alignNode1" presStyleIdx="8" presStyleCnt="9"/>
      <dgm:spPr/>
      <dgm:t>
        <a:bodyPr/>
        <a:lstStyle/>
        <a:p>
          <a:endParaRPr lang="th-TH"/>
        </a:p>
      </dgm:t>
    </dgm:pt>
    <dgm:pt modelId="{9113F4E9-52E7-423E-BB2F-18FB235B6929}" type="pres">
      <dgm:prSet presAssocID="{29BBBC5F-A3D8-4DF0-A43E-4100BB76058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E09064C-531C-43C7-AB08-8C9FAC01576A}" type="presOf" srcId="{818E69B1-336E-4C21-BECE-56A417EFF631}" destId="{FDFDB907-85AC-4E24-A3E7-BBA3FAD5BA2E}" srcOrd="0" destOrd="0" presId="urn:microsoft.com/office/officeart/2009/3/layout/StepUpProcess"/>
    <dgm:cxn modelId="{E0499FA6-2084-434F-AF29-37BC9C959985}" type="presOf" srcId="{3E527D17-786A-442A-9CD2-97EFE175C76B}" destId="{7174A2AB-9839-4A01-8B69-204137F123D2}" srcOrd="0" destOrd="0" presId="urn:microsoft.com/office/officeart/2009/3/layout/StepUpProcess"/>
    <dgm:cxn modelId="{6D44EC0D-0396-4757-97AF-00CFA3CA2073}" type="presOf" srcId="{41DC39B7-3EA0-4B94-9632-1182C2B99748}" destId="{8C1873EB-2B1D-48A5-A6D1-574EA6DC375E}" srcOrd="0" destOrd="0" presId="urn:microsoft.com/office/officeart/2009/3/layout/StepUpProcess"/>
    <dgm:cxn modelId="{858065DF-B181-487B-99AF-5EDE06B5E6C6}" type="presOf" srcId="{CA64A979-1891-4F4F-932F-90DB2C23CDDB}" destId="{16D95B4E-A016-45B3-9118-CDECCB05107B}" srcOrd="0" destOrd="0" presId="urn:microsoft.com/office/officeart/2009/3/layout/StepUpProcess"/>
    <dgm:cxn modelId="{93990876-979C-4B18-B181-8CB6ABCDE5F1}" srcId="{41DC39B7-3EA0-4B94-9632-1182C2B99748}" destId="{29BBBC5F-A3D8-4DF0-A43E-4100BB760588}" srcOrd="4" destOrd="0" parTransId="{6CF99E32-CAA9-447E-9ED0-34A18673A432}" sibTransId="{D023D81F-CAE8-4C59-993E-44674F165E9B}"/>
    <dgm:cxn modelId="{598F46A9-B4DE-4F67-A522-17C535636808}" srcId="{41DC39B7-3EA0-4B94-9632-1182C2B99748}" destId="{65045610-83D1-4186-A722-39790C179BFD}" srcOrd="3" destOrd="0" parTransId="{DD88704B-03C5-4E7D-9A32-F49BDF30EEBE}" sibTransId="{3306C7ED-A1EF-4F84-857D-C7D3C469EAAD}"/>
    <dgm:cxn modelId="{9C582AAF-1448-4FC9-9621-7E3AAABC5F3F}" srcId="{41DC39B7-3EA0-4B94-9632-1182C2B99748}" destId="{3E527D17-786A-442A-9CD2-97EFE175C76B}" srcOrd="1" destOrd="0" parTransId="{88C6E891-D2D9-46F4-9636-29475B30E8E4}" sibTransId="{8C4264F6-D9DF-4FB5-B82D-3C027ABAE231}"/>
    <dgm:cxn modelId="{D5125149-03C0-4922-9930-490CD66F1084}" srcId="{41DC39B7-3EA0-4B94-9632-1182C2B99748}" destId="{818E69B1-336E-4C21-BECE-56A417EFF631}" srcOrd="2" destOrd="0" parTransId="{0CDB245E-222A-4F18-BC0B-2E9192D13047}" sibTransId="{FD656ADE-019F-4AD7-BA67-D356E72C0112}"/>
    <dgm:cxn modelId="{E0E151EA-18AC-46B0-8178-C4A61EBA4A64}" type="presOf" srcId="{29BBBC5F-A3D8-4DF0-A43E-4100BB760588}" destId="{9113F4E9-52E7-423E-BB2F-18FB235B6929}" srcOrd="0" destOrd="0" presId="urn:microsoft.com/office/officeart/2009/3/layout/StepUpProcess"/>
    <dgm:cxn modelId="{751D1155-524F-4381-BA56-3126D16B6059}" type="presOf" srcId="{65045610-83D1-4186-A722-39790C179BFD}" destId="{9A0AF97C-903E-425E-A012-C244A1F12B87}" srcOrd="0" destOrd="0" presId="urn:microsoft.com/office/officeart/2009/3/layout/StepUpProcess"/>
    <dgm:cxn modelId="{79328DF0-BA08-401A-816C-451F68006BD6}" srcId="{41DC39B7-3EA0-4B94-9632-1182C2B99748}" destId="{CA64A979-1891-4F4F-932F-90DB2C23CDDB}" srcOrd="0" destOrd="0" parTransId="{CAB32A95-969F-4DF4-9F2B-CFE3A62BE958}" sibTransId="{394458C1-8569-41AA-AABD-79EF9E2A43F5}"/>
    <dgm:cxn modelId="{7DBBDD05-0150-49FE-9E71-C453D2B7A17E}" type="presParOf" srcId="{8C1873EB-2B1D-48A5-A6D1-574EA6DC375E}" destId="{BB5088AA-F891-4724-B0FA-2971671AFD4E}" srcOrd="0" destOrd="0" presId="urn:microsoft.com/office/officeart/2009/3/layout/StepUpProcess"/>
    <dgm:cxn modelId="{6BFB4DB0-1A41-4460-B4E6-68D52802BAE9}" type="presParOf" srcId="{BB5088AA-F891-4724-B0FA-2971671AFD4E}" destId="{4AB3BD70-FBE4-48D6-9E14-617BED0EEB7C}" srcOrd="0" destOrd="0" presId="urn:microsoft.com/office/officeart/2009/3/layout/StepUpProcess"/>
    <dgm:cxn modelId="{12B5197D-5C9E-4E6E-9471-D27B99675EF6}" type="presParOf" srcId="{BB5088AA-F891-4724-B0FA-2971671AFD4E}" destId="{16D95B4E-A016-45B3-9118-CDECCB05107B}" srcOrd="1" destOrd="0" presId="urn:microsoft.com/office/officeart/2009/3/layout/StepUpProcess"/>
    <dgm:cxn modelId="{C8BB8816-53E1-4237-B397-20E774B94E73}" type="presParOf" srcId="{BB5088AA-F891-4724-B0FA-2971671AFD4E}" destId="{75E2672E-15AD-4203-91E1-2D032E038691}" srcOrd="2" destOrd="0" presId="urn:microsoft.com/office/officeart/2009/3/layout/StepUpProcess"/>
    <dgm:cxn modelId="{95C6DD39-1BCA-4E1D-AA0C-8032F409AA44}" type="presParOf" srcId="{8C1873EB-2B1D-48A5-A6D1-574EA6DC375E}" destId="{1CEFDD18-9392-4848-9424-1AE761861A59}" srcOrd="1" destOrd="0" presId="urn:microsoft.com/office/officeart/2009/3/layout/StepUpProcess"/>
    <dgm:cxn modelId="{0E7933F6-5AF7-4515-B5EF-77B0528E3A19}" type="presParOf" srcId="{1CEFDD18-9392-4848-9424-1AE761861A59}" destId="{0EE5F89D-17B5-43E1-819C-33D8BEFE8CC9}" srcOrd="0" destOrd="0" presId="urn:microsoft.com/office/officeart/2009/3/layout/StepUpProcess"/>
    <dgm:cxn modelId="{1B6538A1-717E-4BED-AF07-52C1E9188F03}" type="presParOf" srcId="{8C1873EB-2B1D-48A5-A6D1-574EA6DC375E}" destId="{8682405A-94A0-46E2-AB96-E6BF0C56560D}" srcOrd="2" destOrd="0" presId="urn:microsoft.com/office/officeart/2009/3/layout/StepUpProcess"/>
    <dgm:cxn modelId="{0E7EF875-472C-468D-A08F-C14C52FF7F98}" type="presParOf" srcId="{8682405A-94A0-46E2-AB96-E6BF0C56560D}" destId="{4A30C93E-613E-4053-8F9B-C958E6B23BFC}" srcOrd="0" destOrd="0" presId="urn:microsoft.com/office/officeart/2009/3/layout/StepUpProcess"/>
    <dgm:cxn modelId="{A191F04F-58E1-4819-98B2-2A6D6CBA682F}" type="presParOf" srcId="{8682405A-94A0-46E2-AB96-E6BF0C56560D}" destId="{7174A2AB-9839-4A01-8B69-204137F123D2}" srcOrd="1" destOrd="0" presId="urn:microsoft.com/office/officeart/2009/3/layout/StepUpProcess"/>
    <dgm:cxn modelId="{B58991CD-58AD-41CF-A626-8D242522FF13}" type="presParOf" srcId="{8682405A-94A0-46E2-AB96-E6BF0C56560D}" destId="{F9ABAEE8-874B-4EB2-89B6-A673C52B17DE}" srcOrd="2" destOrd="0" presId="urn:microsoft.com/office/officeart/2009/3/layout/StepUpProcess"/>
    <dgm:cxn modelId="{547976D5-2C9C-4BD6-82AD-A4C59F00B195}" type="presParOf" srcId="{8C1873EB-2B1D-48A5-A6D1-574EA6DC375E}" destId="{6A0BF695-9FCB-418E-BA65-CEAD714325B7}" srcOrd="3" destOrd="0" presId="urn:microsoft.com/office/officeart/2009/3/layout/StepUpProcess"/>
    <dgm:cxn modelId="{E1138EC0-5F51-4ADF-AD49-A1D21AFF3086}" type="presParOf" srcId="{6A0BF695-9FCB-418E-BA65-CEAD714325B7}" destId="{7EB6E038-93DA-4B0A-8151-61427AF3BC8B}" srcOrd="0" destOrd="0" presId="urn:microsoft.com/office/officeart/2009/3/layout/StepUpProcess"/>
    <dgm:cxn modelId="{DD08417B-E424-4D23-BF85-A467B4524FA5}" type="presParOf" srcId="{8C1873EB-2B1D-48A5-A6D1-574EA6DC375E}" destId="{83B05B61-4EE1-4B7B-8040-781D24636069}" srcOrd="4" destOrd="0" presId="urn:microsoft.com/office/officeart/2009/3/layout/StepUpProcess"/>
    <dgm:cxn modelId="{C1C24E3D-67A9-49EE-BA86-41C6F1BDD725}" type="presParOf" srcId="{83B05B61-4EE1-4B7B-8040-781D24636069}" destId="{F06B779C-0D04-4B23-93B4-69AA0993F680}" srcOrd="0" destOrd="0" presId="urn:microsoft.com/office/officeart/2009/3/layout/StepUpProcess"/>
    <dgm:cxn modelId="{35C92383-E056-4D51-A726-228A470D0F9B}" type="presParOf" srcId="{83B05B61-4EE1-4B7B-8040-781D24636069}" destId="{FDFDB907-85AC-4E24-A3E7-BBA3FAD5BA2E}" srcOrd="1" destOrd="0" presId="urn:microsoft.com/office/officeart/2009/3/layout/StepUpProcess"/>
    <dgm:cxn modelId="{E7B2EE08-FC9D-437D-9588-540501FB130F}" type="presParOf" srcId="{83B05B61-4EE1-4B7B-8040-781D24636069}" destId="{8FE32EE0-CC4A-47B1-AAD8-89A38B9A6B47}" srcOrd="2" destOrd="0" presId="urn:microsoft.com/office/officeart/2009/3/layout/StepUpProcess"/>
    <dgm:cxn modelId="{D8242C42-D304-449B-B778-321F98E3E544}" type="presParOf" srcId="{8C1873EB-2B1D-48A5-A6D1-574EA6DC375E}" destId="{9E5A31D1-17C8-4EB7-93B1-514F4E4E2983}" srcOrd="5" destOrd="0" presId="urn:microsoft.com/office/officeart/2009/3/layout/StepUpProcess"/>
    <dgm:cxn modelId="{AC039801-C5E0-4C1E-974D-371C9CB20FFC}" type="presParOf" srcId="{9E5A31D1-17C8-4EB7-93B1-514F4E4E2983}" destId="{F2DAEE9D-8F48-4B56-A189-F588EA06B9D6}" srcOrd="0" destOrd="0" presId="urn:microsoft.com/office/officeart/2009/3/layout/StepUpProcess"/>
    <dgm:cxn modelId="{415717C0-9B8C-45D7-9DA9-C67308DFC8BA}" type="presParOf" srcId="{8C1873EB-2B1D-48A5-A6D1-574EA6DC375E}" destId="{914F102B-610C-45AF-B4EB-922FA9CDBFBC}" srcOrd="6" destOrd="0" presId="urn:microsoft.com/office/officeart/2009/3/layout/StepUpProcess"/>
    <dgm:cxn modelId="{634A2154-A5C3-4D46-9673-7EDD829C3B51}" type="presParOf" srcId="{914F102B-610C-45AF-B4EB-922FA9CDBFBC}" destId="{662673EE-E2EE-4442-B901-8CFEC8DD4F87}" srcOrd="0" destOrd="0" presId="urn:microsoft.com/office/officeart/2009/3/layout/StepUpProcess"/>
    <dgm:cxn modelId="{C668F7F9-2741-4728-88FC-B9DF38FDFF41}" type="presParOf" srcId="{914F102B-610C-45AF-B4EB-922FA9CDBFBC}" destId="{9A0AF97C-903E-425E-A012-C244A1F12B87}" srcOrd="1" destOrd="0" presId="urn:microsoft.com/office/officeart/2009/3/layout/StepUpProcess"/>
    <dgm:cxn modelId="{EF6DD9A5-20FD-403A-9034-BF13E46F9AA6}" type="presParOf" srcId="{914F102B-610C-45AF-B4EB-922FA9CDBFBC}" destId="{1DEA6E54-6683-4DC2-B7CF-C9A25A930AAB}" srcOrd="2" destOrd="0" presId="urn:microsoft.com/office/officeart/2009/3/layout/StepUpProcess"/>
    <dgm:cxn modelId="{22903437-58E3-4273-A032-B678D69F93DF}" type="presParOf" srcId="{8C1873EB-2B1D-48A5-A6D1-574EA6DC375E}" destId="{42968A9F-F8AF-40D8-8639-310B68A3FAFE}" srcOrd="7" destOrd="0" presId="urn:microsoft.com/office/officeart/2009/3/layout/StepUpProcess"/>
    <dgm:cxn modelId="{CABA6D34-F2A0-4613-B71A-0D1FE0579B93}" type="presParOf" srcId="{42968A9F-F8AF-40D8-8639-310B68A3FAFE}" destId="{AAA030BD-4C2B-479F-BD64-D74B2553F161}" srcOrd="0" destOrd="0" presId="urn:microsoft.com/office/officeart/2009/3/layout/StepUpProcess"/>
    <dgm:cxn modelId="{3F981666-7305-40E0-89C9-31F7F21BE62B}" type="presParOf" srcId="{8C1873EB-2B1D-48A5-A6D1-574EA6DC375E}" destId="{8B3684D0-C9B4-4494-A838-623A9B1E3DE1}" srcOrd="8" destOrd="0" presId="urn:microsoft.com/office/officeart/2009/3/layout/StepUpProcess"/>
    <dgm:cxn modelId="{F96037B8-C603-4025-86DF-B39E99AB5FD8}" type="presParOf" srcId="{8B3684D0-C9B4-4494-A838-623A9B1E3DE1}" destId="{E000C485-2C25-4CAC-B6C7-F8059BF792E8}" srcOrd="0" destOrd="0" presId="urn:microsoft.com/office/officeart/2009/3/layout/StepUpProcess"/>
    <dgm:cxn modelId="{220D8273-AA31-44E1-8C3C-E38A844C28C6}" type="presParOf" srcId="{8B3684D0-C9B4-4494-A838-623A9B1E3DE1}" destId="{9113F4E9-52E7-423E-BB2F-18FB235B6929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10BE31-EBAE-4747-9F88-D41751AF64B8}">
      <dsp:nvSpPr>
        <dsp:cNvPr id="0" name=""/>
        <dsp:cNvSpPr/>
      </dsp:nvSpPr>
      <dsp:spPr>
        <a:xfrm>
          <a:off x="1919" y="0"/>
          <a:ext cx="2986970" cy="621508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t" anchorCtr="1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หลักการ</a:t>
          </a:r>
          <a:endParaRPr lang="th-TH" sz="32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ป้องกันผลกระทบต่อสุขภาพทางลบ และส่งเสริมผลกระทบทางบวก</a:t>
          </a:r>
          <a:endParaRPr lang="th-T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เน้นการมีส่วนร่วม จากทุกภาคส่วน (ในและนอกภาค </a:t>
          </a:r>
          <a:r>
            <a:rPr lang="th-TH" sz="1900" b="1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สธ.</a:t>
          </a:r>
          <a:r>
            <a:rPr lang="th-TH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) </a:t>
          </a:r>
          <a:endParaRPr lang="th-TH" sz="19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เชื่อมโยงกับแผนระดับชาติ และ นานาชาติ </a:t>
          </a:r>
          <a:endParaRPr lang="th-TH" sz="19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1919" y="2486032"/>
        <a:ext cx="2986970" cy="2486032"/>
      </dsp:txXfrm>
    </dsp:sp>
    <dsp:sp modelId="{27F3BA94-4C91-4748-AA93-C4CFE8FC621B}">
      <dsp:nvSpPr>
        <dsp:cNvPr id="0" name=""/>
        <dsp:cNvSpPr/>
      </dsp:nvSpPr>
      <dsp:spPr>
        <a:xfrm>
          <a:off x="433378" y="366737"/>
          <a:ext cx="2069622" cy="2069622"/>
        </a:xfrm>
        <a:prstGeom prst="ellipse">
          <a:avLst/>
        </a:prstGeom>
        <a:blipFill>
          <a:blip xmlns:r="http://schemas.openxmlformats.org/officeDocument/2006/relationships" r:embed="rId1">
            <a:extLst/>
          </a:blip>
          <a:srcRect/>
          <a:stretch>
            <a:fillRect l="-23000" r="-23000"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36A592-7CF2-4012-9147-FFE6289A2C7B}">
      <dsp:nvSpPr>
        <dsp:cNvPr id="0" name=""/>
        <dsp:cNvSpPr/>
      </dsp:nvSpPr>
      <dsp:spPr>
        <a:xfrm>
          <a:off x="3078498" y="0"/>
          <a:ext cx="2986970" cy="6215082"/>
        </a:xfrm>
        <a:prstGeom prst="roundRect">
          <a:avLst>
            <a:gd name="adj" fmla="val 10000"/>
          </a:avLst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t" anchorCtr="1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วัตถุประสงค์</a:t>
          </a:r>
          <a:endParaRPr lang="th-TH" sz="3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altLang="th-TH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เพื่อเตรียมความพร้อมของระบบสาธารณสุข </a:t>
          </a:r>
          <a:endParaRPr lang="th-TH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altLang="th-TH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เพื่อสร้างความรู้ ความเข้าใจต่อผลกระทบต่อสุขภาพจาก </a:t>
          </a:r>
          <a:r>
            <a:rPr lang="en-US" altLang="th-TH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CC </a:t>
          </a:r>
          <a:r>
            <a:rPr lang="th-TH" altLang="th-TH" sz="19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และสร้างความร่วมมือในการป้องกัน ลดผลกระทบ</a:t>
          </a:r>
        </a:p>
      </dsp:txBody>
      <dsp:txXfrm>
        <a:off x="3078498" y="2486032"/>
        <a:ext cx="2986970" cy="2486032"/>
      </dsp:txXfrm>
    </dsp:sp>
    <dsp:sp modelId="{2CCFA4E3-9D4F-489E-9237-CA11B9F28C95}">
      <dsp:nvSpPr>
        <dsp:cNvPr id="0" name=""/>
        <dsp:cNvSpPr/>
      </dsp:nvSpPr>
      <dsp:spPr>
        <a:xfrm>
          <a:off x="3537172" y="372904"/>
          <a:ext cx="2069622" cy="2069622"/>
        </a:xfrm>
        <a:prstGeom prst="ellipse">
          <a:avLst/>
        </a:prstGeom>
        <a:blipFill>
          <a:blip xmlns:r="http://schemas.openxmlformats.org/officeDocument/2006/relationships" r:embed="rId2">
            <a:extLst/>
          </a:blip>
          <a:srcRect/>
          <a:stretch>
            <a:fillRect t="-6000" b="-6000"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1FB0AB-F9FD-4AB3-AAC1-1B9CDE600815}">
      <dsp:nvSpPr>
        <dsp:cNvPr id="0" name=""/>
        <dsp:cNvSpPr/>
      </dsp:nvSpPr>
      <dsp:spPr>
        <a:xfrm>
          <a:off x="6155078" y="0"/>
          <a:ext cx="2986970" cy="6215082"/>
        </a:xfrm>
        <a:prstGeom prst="roundRect">
          <a:avLst>
            <a:gd name="adj" fmla="val 1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1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altLang="th-TH" sz="3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เป้าหมาย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ระบบสาธารณสุขมีความพร้อมรองรับผลกระทบด้านสุขภาพจากการ </a:t>
          </a:r>
          <a:r>
            <a:rPr lang="en-US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CC</a:t>
          </a:r>
          <a:endParaRPr lang="th-TH" altLang="th-TH" sz="2000" b="1" kern="1200" dirty="0" smtClean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ประชาชนมีความรู้ ความเข้าใจและพร้อมรับมือกับภัยคุกคามสุขภาพจาก </a:t>
          </a:r>
          <a:r>
            <a:rPr lang="en-US" sz="20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CC</a:t>
          </a:r>
          <a:endParaRPr lang="th-TH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155078" y="2486032"/>
        <a:ext cx="2986970" cy="2486032"/>
      </dsp:txXfrm>
    </dsp:sp>
    <dsp:sp modelId="{49C8AF7C-D002-4D1C-B845-9E47B042A027}">
      <dsp:nvSpPr>
        <dsp:cNvPr id="0" name=""/>
        <dsp:cNvSpPr/>
      </dsp:nvSpPr>
      <dsp:spPr>
        <a:xfrm>
          <a:off x="6622340" y="366737"/>
          <a:ext cx="2069622" cy="2069622"/>
        </a:xfrm>
        <a:prstGeom prst="ellipse">
          <a:avLst/>
        </a:prstGeom>
        <a:blipFill>
          <a:blip xmlns:r="http://schemas.openxmlformats.org/officeDocument/2006/relationships" r:embed="rId3">
            <a:extLst/>
          </a:blip>
          <a:srcRect/>
          <a:stretch>
            <a:fillRect l="-24000" r="-24000"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FC2D305-C81B-4193-A268-FA02E8DC234C}">
      <dsp:nvSpPr>
        <dsp:cNvPr id="0" name=""/>
        <dsp:cNvSpPr/>
      </dsp:nvSpPr>
      <dsp:spPr>
        <a:xfrm flipV="1">
          <a:off x="3424441" y="6169360"/>
          <a:ext cx="2443648" cy="45718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171CA-747E-40F5-92A0-83EF656F4E98}">
      <dsp:nvSpPr>
        <dsp:cNvPr id="0" name=""/>
        <dsp:cNvSpPr/>
      </dsp:nvSpPr>
      <dsp:spPr>
        <a:xfrm rot="16200000">
          <a:off x="1655572" y="-292836"/>
          <a:ext cx="2929230" cy="5351883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152400" rIns="13716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การปรับตัว</a:t>
          </a:r>
          <a:endParaRPr lang="th-TH" sz="2400" b="1" kern="1200" dirty="0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1</a:t>
          </a:r>
          <a:r>
            <a:rPr lang="en-US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: </a:t>
          </a: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พัฒนาระบบการสื่อสารให้ความรู้และความเข้าใจแก่ประชาชน</a:t>
          </a:r>
          <a:endParaRPr lang="th-TH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2</a:t>
          </a:r>
          <a:r>
            <a:rPr lang="en-US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: </a:t>
          </a: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พัฒนากลไกความร่วมมือระหว่างหน่วยงาน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3</a:t>
          </a:r>
          <a:r>
            <a:rPr lang="en-US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: </a:t>
          </a: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พัฒนาและเสริมสร้างขีดความสามารถของระบบสาธารณสุข</a:t>
          </a:r>
          <a:endParaRPr lang="th-TH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</a:t>
          </a:r>
          <a:r>
            <a:rPr lang="en-US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4: </a:t>
          </a: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พัฒนาระบบเฝ้าระวัง เตือนภัย การป้องกันความเสี่ยง</a:t>
          </a:r>
          <a:endParaRPr lang="th-TH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</a:t>
          </a:r>
          <a:r>
            <a:rPr lang="en-US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5: </a:t>
          </a: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พัฒนาองค์ความรู้ด้านสาธารณสุข</a:t>
          </a:r>
        </a:p>
      </dsp:txBody>
      <dsp:txXfrm rot="5400000">
        <a:off x="587265" y="1061509"/>
        <a:ext cx="5208864" cy="2643192"/>
      </dsp:txXfrm>
    </dsp:sp>
    <dsp:sp modelId="{8352C414-DEC3-43EE-AD82-8563BC517B4E}">
      <dsp:nvSpPr>
        <dsp:cNvPr id="0" name=""/>
        <dsp:cNvSpPr/>
      </dsp:nvSpPr>
      <dsp:spPr>
        <a:xfrm rot="5400000">
          <a:off x="6007826" y="707810"/>
          <a:ext cx="2982920" cy="3404277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-9887207"/>
            <a:satOff val="-12054"/>
            <a:lumOff val="1102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สนับสนุนการลดก๊าซเรือนกระจก</a:t>
          </a:r>
          <a:endParaRPr lang="th-TH" sz="2400" b="1" kern="1200" dirty="0">
            <a:solidFill>
              <a:srgbClr val="0000FF"/>
            </a:solidFill>
            <a:latin typeface="Tahoma" pitchFamily="34" charset="0"/>
            <a:ea typeface="Tahoma" pitchFamily="34" charset="0"/>
            <a:cs typeface="Tahoma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h-TH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ยุทธศาสตร์ที่ 6</a:t>
          </a:r>
          <a:r>
            <a:rPr lang="en-US" sz="1600" b="1" kern="12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: </a:t>
          </a: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ส่งเสริมให้</a:t>
          </a:r>
          <a:r>
            <a:rPr lang="th-TH" sz="1600" b="1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ภาคสธ</a:t>
          </a: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.ลด </a:t>
          </a:r>
          <a:r>
            <a:rPr lang="en-US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GHGs</a:t>
          </a:r>
          <a:r>
            <a:rPr lang="th-TH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และสนับสนุนชุมชนมีส่วนร่วมในการลด </a:t>
          </a:r>
          <a:r>
            <a:rPr lang="en-US" sz="1600" b="1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GHGs</a:t>
          </a:r>
          <a:endParaRPr lang="th-TH" sz="1600" b="1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 rot="-5400000">
        <a:off x="5797148" y="1064128"/>
        <a:ext cx="3258637" cy="2691640"/>
      </dsp:txXfrm>
    </dsp:sp>
    <dsp:sp modelId="{02CC21C7-96ED-419E-94A4-D120396C6616}">
      <dsp:nvSpPr>
        <dsp:cNvPr id="0" name=""/>
        <dsp:cNvSpPr/>
      </dsp:nvSpPr>
      <dsp:spPr>
        <a:xfrm>
          <a:off x="4211952" y="702463"/>
          <a:ext cx="1826423" cy="182633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rgbClr val="0000FF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43AAE-765E-45F0-9A30-0413467A5593}">
      <dsp:nvSpPr>
        <dsp:cNvPr id="0" name=""/>
        <dsp:cNvSpPr/>
      </dsp:nvSpPr>
      <dsp:spPr>
        <a:xfrm rot="10800000">
          <a:off x="5561661" y="2286639"/>
          <a:ext cx="1826423" cy="182633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bg2">
            <a:lumMod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259A-8210-4179-8E46-22A1992E673D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3083C-8F3E-4C6C-BD24-5F9ADCB6F6AD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80887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3083C-8F3E-4C6C-BD24-5F9ADCB6F6AD}" type="slidenum">
              <a:rPr lang="th-TH" smtClean="0"/>
              <a:pPr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0364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85738" algn="thaiDist"/>
            <a:r>
              <a:rPr lang="th-TH" sz="1000" b="0" dirty="0" smtClean="0">
                <a:solidFill>
                  <a:schemeClr val="bg2">
                    <a:lumMod val="10000"/>
                  </a:schemeClr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en-US" sz="1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COP 21: Paris Agreement</a:t>
            </a:r>
          </a:p>
          <a:p>
            <a:pPr marL="61913"/>
            <a:r>
              <a:rPr lang="en-US" sz="1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ควบคุมการเพิ่มขึ้นของอุณหภูมิเฉลี่ยของโลกให้ต่ำกว่า 2 </a:t>
            </a:r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 </a:t>
            </a:r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และพยายามควบคุมไม่ให้เกิน 1.5 </a:t>
            </a:r>
            <a:r>
              <a:rPr lang="en-US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endParaRPr lang="th-TH" sz="10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61913"/>
            <a:r>
              <a:rPr lang="th-TH" sz="1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เพิ่มขีดความสามารถในการปรับตัวต่อผลกระทบทางลบ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1000" b="0" dirty="0" smtClean="0">
              <a:solidFill>
                <a:schemeClr val="bg2">
                  <a:lumMod val="10000"/>
                </a:schemeClr>
              </a:solidFill>
              <a:latin typeface="Browallia New" pitchFamily="34" charset="-34"/>
              <a:cs typeface="Browallia New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sz="1000" b="0" dirty="0" smtClean="0">
              <a:solidFill>
                <a:schemeClr val="bg2">
                  <a:lumMod val="1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SDGs: 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เสริมภูมิต้านทานและขีดความสามารถ/</a:t>
            </a:r>
            <a:r>
              <a:rPr lang="th-TH" sz="1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การมาตรการด้านการเปลี่ยนแปลงสภาพภูมิอากาศในนโยบาย ยุทธศาสตร์ และการวางแผนระดับชาติ </a:t>
            </a:r>
            <a:r>
              <a:rPr lang="en-US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พัฒนาการศึกษา การสร้างความตระหนักรู้ และขีดความสามารถของมนุษย์และของสถาบันในเรื่องการลดปัญหาการเปลี่ยนแปลงสภาพภูมิอากาศ การปรับตัว การลดผลกระทบ การเตือนภัยล่วงหน้า</a:t>
            </a:r>
            <a:endParaRPr lang="en-US" sz="12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12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293DF-40F8-4544-8192-F3C78C1FB304}" type="slidenum">
              <a:rPr lang="th-TH" smtClean="0"/>
              <a:pPr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424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th-TH" altLang="th-TH" b="1" smtClean="0"/>
              <a:t>คำอธิบาย</a:t>
            </a:r>
          </a:p>
          <a:p>
            <a:r>
              <a:rPr lang="th-TH" altLang="th-TH" smtClean="0"/>
              <a:t>ในการพัฒนาแผนยุทธศาสตร์ ได้กำหนดหลักการ วัตถุประสงคืและเป้าหมายที่คาดว่าจะได้รับจากแผนยุทธศาสตร์ฉบับนี้ ดังนี้ </a:t>
            </a:r>
          </a:p>
          <a:p>
            <a:r>
              <a:rPr lang="th-TH" smtClean="0"/>
              <a:t>          </a:t>
            </a:r>
            <a:r>
              <a:rPr lang="th-TH" b="1" smtClean="0"/>
              <a:t>1. หลักการสำคัญ</a:t>
            </a:r>
            <a:r>
              <a:rPr lang="th-TH" smtClean="0"/>
              <a:t>ของการพัฒนาแผนยุทธศาสตร์คือ </a:t>
            </a:r>
            <a:endParaRPr lang="th-TH" sz="1000" smtClean="0"/>
          </a:p>
          <a:p>
            <a:r>
              <a:rPr lang="th-TH" sz="1000" smtClean="0"/>
              <a:t>	1.1 </a:t>
            </a:r>
            <a:r>
              <a:rPr lang="th-TH" smtClean="0"/>
              <a:t>คุ้มครอง ป้องกันผลกระทบต่อสุขภาพทางลบ และส่งเสริมผลต่อสุขภาพทางบวก ทั้งประชาชนทั่วไปและประชาชนกลุ่มเสี่ยงในพื้นที่ปกติและพื้นที่เสี่ยง	 </a:t>
            </a:r>
          </a:p>
          <a:p>
            <a:r>
              <a:rPr lang="th-TH" smtClean="0"/>
              <a:t>	1.2 เน้นการมีส่วนร่วมและบูรณาการการทำงานจากทุกภาคส่วน (ทั้งในและนอกภาคสาธารณสุข) </a:t>
            </a:r>
            <a:endParaRPr lang="en-US" smtClean="0"/>
          </a:p>
          <a:p>
            <a:r>
              <a:rPr lang="th-TH" smtClean="0"/>
              <a:t>	1.3 เชื่อมโยงกับแผนระดับชาติ และนานาชาติ </a:t>
            </a:r>
          </a:p>
          <a:p>
            <a:r>
              <a:rPr lang="th-TH" altLang="th-TH" b="1" smtClean="0"/>
              <a:t>          2. วัตถุประสงค์ </a:t>
            </a:r>
          </a:p>
          <a:p>
            <a:r>
              <a:rPr lang="th-TH" altLang="th-TH" b="1" smtClean="0"/>
              <a:t>	</a:t>
            </a:r>
            <a:r>
              <a:rPr lang="th-TH" altLang="th-TH" smtClean="0"/>
              <a:t>2.1 </a:t>
            </a:r>
            <a:r>
              <a:rPr lang="th-TH" smtClean="0"/>
              <a:t>เพื่อเตรียมความพร้อมของระบบสาธารณสุขรองรับผลกระทบจากความแปรปรวนและการเปลี่ยนแปลงสภาพภูมิอากาศ</a:t>
            </a:r>
          </a:p>
          <a:p>
            <a:r>
              <a:rPr lang="th-TH" smtClean="0"/>
              <a:t>	2.2 เพื่อสร้างความรู้ ความเข้าใจ และสร้างความร่วมมือระหว่างหน่วยงานที่เกี่ยวข้อง รวมถึงภาคประชาชนในการเตรียมการรองรับผลกระทบจากความแปรปรวนและการเปลี่ยนแปลงสภาพภูมิอากาศด้านสาธารณสุข</a:t>
            </a:r>
          </a:p>
          <a:p>
            <a:r>
              <a:rPr lang="th-TH" altLang="th-TH" b="1" smtClean="0"/>
              <a:t>          3. เป้าหมายหรือผลที่คาดว่าจะได้รับ </a:t>
            </a:r>
          </a:p>
          <a:p>
            <a:r>
              <a:rPr lang="th-TH" altLang="th-TH" b="1" smtClean="0"/>
              <a:t>	</a:t>
            </a:r>
            <a:r>
              <a:rPr lang="th-TH" altLang="th-TH" smtClean="0"/>
              <a:t>3.1 </a:t>
            </a:r>
            <a:r>
              <a:rPr lang="th-TH" smtClean="0"/>
              <a:t>ระบบสาธารณสุข (ส่งเสริม ป้องกัน รักษา ฟื้นฟู) มีความพร้อมในการรองรับผลกระทบต่อสุขภาพจากการเปลี่ยนแปลงสภาพภูมิอากาศ</a:t>
            </a:r>
            <a:endParaRPr lang="en-US" smtClean="0"/>
          </a:p>
          <a:p>
            <a:r>
              <a:rPr lang="th-TH" smtClean="0"/>
              <a:t>	3.2 ประชาชนมีความเข้าใจ ตระหนักและมีส่วนร่วมในการจัดการป้องกันหรือลดผลกระทบต่อสุขภาพจากการเปลี่ยนแปลงสภาพภูมิอากาศ</a:t>
            </a:r>
            <a:endParaRPr lang="th-TH" altLang="th-TH" b="1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97306B1-B52A-4647-8465-B0F73F089A38}" type="slidenum">
              <a:rPr lang="es-UY" altLang="th-TH" sz="1200" smtClean="0"/>
              <a:pPr/>
              <a:t>5</a:t>
            </a:fld>
            <a:endParaRPr lang="es-UY" altLang="th-TH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6A8F4E-BF5A-493D-BDD4-DAEACF3111E4}" type="slidenum">
              <a:rPr lang="th-TH" smtClean="0">
                <a:solidFill>
                  <a:prstClr val="black"/>
                </a:solidFill>
              </a:rPr>
              <a:pPr/>
              <a:t>6</a:t>
            </a:fld>
            <a:endParaRPr lang="th-T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7495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th-TH" dirty="0" err="1" smtClean="0"/>
              <a:t>อบก</a:t>
            </a:r>
            <a:r>
              <a:rPr lang="th-TH" dirty="0" smtClean="0"/>
              <a:t>. ตั้งภายใต้ </a:t>
            </a:r>
            <a:r>
              <a:rPr lang="th-TH" dirty="0" err="1" smtClean="0"/>
              <a:t>ทส</a:t>
            </a:r>
            <a:r>
              <a:rPr lang="th-TH" dirty="0" smtClean="0"/>
              <a:t>. เป็นองค์กรมหาชน แยกออกมา เพื่อดำเนินภารกิจในเรื่อง โครงการลดก๊าซเรือนกระจก เช่น โครงการ </a:t>
            </a:r>
            <a:r>
              <a:rPr lang="en-US" dirty="0" smtClean="0">
                <a:cs typeface="Cordia New" pitchFamily="34" charset="-34"/>
              </a:rPr>
              <a:t>CDM </a:t>
            </a:r>
            <a:r>
              <a:rPr lang="th-TH" dirty="0" smtClean="0"/>
              <a:t>เป็นต้น </a:t>
            </a: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997285-A28E-4734-8F44-D766B856A3C4}" type="slidenum">
              <a:rPr lang="th-TH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8" name="ตัวแทนวันที่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ตัวแทนท้ายกระดา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12" name="ตัวแทนหมายเลขภาพนิ่ง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ตัวแทนข้อความ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5" name="ตัวแทนข้อความ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สี่เหลี่ยมผืนผ้า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13" name="ตัวแทนหมายเลขภาพนิ่ง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ตัวแทนท้ายกระดา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90B598C-9AFC-495E-B93A-B2B91AAC8E0C}" type="datetimeFigureOut">
              <a:rPr lang="th-TH" smtClean="0"/>
              <a:pPr/>
              <a:t>24/05/59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F6606B-4C0A-422C-851C-D8650411DB91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23528" y="980728"/>
            <a:ext cx="8496944" cy="309634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182880" indent="0" algn="ctr">
              <a:buNone/>
            </a:pPr>
            <a:r>
              <a:rPr lang="th-TH" altLang="th-TH" sz="4000" b="1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(ร่าง) แผน</a:t>
            </a:r>
            <a:r>
              <a:rPr lang="th-TH" altLang="th-TH" sz="4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</a:t>
            </a:r>
            <a:r>
              <a:rPr lang="th-TH" altLang="th-TH" sz="4000" b="1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รองรับ      การ</a:t>
            </a:r>
            <a:r>
              <a:rPr lang="th-TH" altLang="th-TH" sz="4000" b="1" dirty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เปลี่ยนแปลงสภาพ</a:t>
            </a:r>
            <a:r>
              <a:rPr lang="th-TH" altLang="th-TH" sz="4000" b="1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ภูมิอากาศ ด้านสาธารณสุข </a:t>
            </a:r>
            <a:br>
              <a:rPr lang="th-TH" altLang="th-TH" sz="4000" b="1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th-TH" sz="4000" b="1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พ.ศ.</a:t>
            </a:r>
            <a:r>
              <a:rPr lang="th-TH" altLang="th-TH" sz="4000" b="1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2559-2563</a:t>
            </a:r>
            <a:br>
              <a:rPr lang="th-TH" altLang="th-TH" sz="4000" b="1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th-TH" altLang="th-TH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altLang="th-TH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ปรับเป็นปี </a:t>
            </a:r>
            <a:r>
              <a:rPr lang="en-US" altLang="th-TH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60-64</a:t>
            </a:r>
            <a:r>
              <a:rPr lang="th-TH" altLang="th-TH" sz="28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2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รอง 3"/>
          <p:cNvSpPr>
            <a:spLocks noGrp="1"/>
          </p:cNvSpPr>
          <p:nvPr>
            <p:ph type="subTitle" idx="1"/>
          </p:nvPr>
        </p:nvSpPr>
        <p:spPr>
          <a:xfrm>
            <a:off x="323528" y="4581128"/>
            <a:ext cx="8208912" cy="1170151"/>
          </a:xfrm>
        </p:spPr>
        <p:txBody>
          <a:bodyPr>
            <a:noAutofit/>
          </a:bodyPr>
          <a:lstStyle/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น.ส. สิริ</a:t>
            </a:r>
            <a:r>
              <a:rPr lang="th-TH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วรรณ</a:t>
            </a:r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จันทนจุลกะ </a:t>
            </a:r>
          </a:p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ผู้อำนวยการกองประเมินผลกระทบต่อสุขภาพ</a:t>
            </a:r>
          </a:p>
          <a:p>
            <a:pPr algn="ctr"/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วันอังคารที่ 24 พฤษภาคม 2559</a:t>
            </a:r>
            <a:endParaRPr lang="th-TH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215272" y="260648"/>
            <a:ext cx="2605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alt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เรื่องเพื่อ</a:t>
            </a:r>
            <a:r>
              <a:rPr lang="th-TH" alt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</a:t>
            </a:r>
            <a:endParaRPr lang="th-TH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98848" y="6090611"/>
            <a:ext cx="6565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 smtClean="0">
                <a:solidFill>
                  <a:schemeClr val="bg1">
                    <a:lumMod val="9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การประชุมการบริหารยุทธศาสตร์ กรมอนามัย ครั้งที่ 3/2559</a:t>
            </a:r>
            <a:endParaRPr lang="th-TH" sz="18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ห้องประชุมกำธร  สุวรรณกิจ ชั้น 1 อาคาร 1 กรม</a:t>
            </a:r>
            <a:r>
              <a:rPr lang="th-TH" sz="1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อนามัย</a:t>
            </a:r>
            <a:endParaRPr lang="th-TH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7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ชื่อเรื่อง 1"/>
          <p:cNvSpPr txBox="1">
            <a:spLocks/>
          </p:cNvSpPr>
          <p:nvPr/>
        </p:nvSpPr>
        <p:spPr>
          <a:xfrm>
            <a:off x="611560" y="216024"/>
            <a:ext cx="6192688" cy="83671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th-TH" sz="4000" dirty="0" smtClean="0"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ประเด็นเสนอเพื่อพิจารณา</a:t>
            </a:r>
            <a:endParaRPr lang="th-TH" sz="4000" dirty="0">
              <a:solidFill>
                <a:srgbClr val="0000FF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492463" y="1725860"/>
            <a:ext cx="8328009" cy="2769989"/>
          </a:xfrm>
          <a:prstGeom prst="rect">
            <a:avLst/>
          </a:prstGeom>
          <a:solidFill>
            <a:srgbClr val="B9E6E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/>
            <a:r>
              <a:rPr lang="th-TH" sz="22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เห็นชอบ</a:t>
            </a:r>
            <a:r>
              <a:rPr lang="th-TH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</a:t>
            </a:r>
          </a:p>
          <a:p>
            <a:pPr lvl="1" indent="-457200">
              <a:buAutoNum type="arabicPeriod"/>
              <a:tabLst>
                <a:tab pos="450850" algn="l"/>
              </a:tabLst>
            </a:pPr>
            <a:r>
              <a:rPr lang="th-TH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กรอบแผนยุทธศาสตร์และแผนการ</a:t>
            </a:r>
            <a:r>
              <a:rPr lang="th-TH" sz="22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ดำเนินการต่อไป </a:t>
            </a:r>
            <a:endParaRPr lang="th-TH" sz="22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lvl="1">
              <a:tabLst>
                <a:tab pos="450850" algn="l"/>
              </a:tabLst>
            </a:pPr>
            <a:endParaRPr lang="th-TH" sz="22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63538" lvl="1" indent="-363538"/>
            <a:r>
              <a:rPr lang="th-TH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ให้</a:t>
            </a:r>
            <a:r>
              <a:rPr lang="th-TH" sz="22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 </a:t>
            </a:r>
            <a:r>
              <a:rPr lang="th-TH" sz="2200" b="1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th-TH" sz="22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นโยบายฯ แห่งชาติ ด้านสาธารณสุข </a:t>
            </a:r>
            <a:r>
              <a:rPr lang="th-TH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เพื่อให้เกิด</a:t>
            </a:r>
            <a:r>
              <a:rPr lang="th-TH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การ ขับเคลื่อนและ</a:t>
            </a:r>
            <a:r>
              <a:rPr lang="th-TH" sz="22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lang="th-TH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การการดำเนินงานในทุกหน่วยงานที่เกี่ยวข้องกับด้านสาธารณสุขต่อไป</a:t>
            </a:r>
          </a:p>
          <a:p>
            <a:pPr marL="363538" lvl="1" indent="-363538"/>
            <a:r>
              <a:rPr lang="th-TH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ปลัด</a:t>
            </a:r>
            <a:r>
              <a:rPr lang="th-TH" sz="2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กสธ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 เป็นประธาน </a:t>
            </a:r>
          </a:p>
          <a:p>
            <a:pPr marL="363538" lvl="1" indent="-363538"/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- 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อธิบดีกรมอนามัยและอธิบดีกรมควบคุมโรค เป็น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เลขานุการ</a:t>
            </a:r>
            <a:endParaRPr lang="en-U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1" y="5805264"/>
            <a:ext cx="9361041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สี่เหลี่ยมผืนผ้า 4"/>
          <p:cNvSpPr/>
          <p:nvPr/>
        </p:nvSpPr>
        <p:spPr>
          <a:xfrm>
            <a:off x="492463" y="4747791"/>
            <a:ext cx="8328009" cy="769441"/>
          </a:xfrm>
          <a:prstGeom prst="rect">
            <a:avLst/>
          </a:prstGeom>
          <a:solidFill>
            <a:srgbClr val="B9E6EF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lvl="1">
              <a:tabLst>
                <a:tab pos="450850" algn="l"/>
              </a:tabLst>
            </a:pPr>
            <a:r>
              <a:rPr lang="th-TH" sz="2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มอบ</a:t>
            </a:r>
            <a:r>
              <a:rPr lang="th-TH" sz="22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กองประเมินผลกระทบต่อสุขภาพ ประสาน/จัดประชุม </a:t>
            </a:r>
            <a:r>
              <a:rPr lang="th-TH" sz="2200" b="1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th-TH" sz="22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.นโยบายฯ ด้านสาธารณสุข ฯ ภายในเดือนมิถุนายน 59 </a:t>
            </a:r>
            <a:endParaRPr lang="en-US" sz="22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th.jobsdb.com/th-th/wp-content/uploads/sites/3/2014/08/%E0%B8%82%E0%B8%AD%E0%B8%9A%E0%B8%84%E0%B8%B8%E0%B8%93%E0%B9%80%E0%B8%9B%E0%B9%87%E0%B8%99%E0%B8%A0%E0%B8%B2%E0%B8%A9%E0%B8%B2%E0%B8%AD%E0%B8%B1%E0%B8%87%E0%B8%81%E0%B8%A4%E0%B8%A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173"/>
            <a:ext cx="9118818" cy="6839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สี่เหลี่ยมผืนผ้า 32"/>
          <p:cNvSpPr/>
          <p:nvPr/>
        </p:nvSpPr>
        <p:spPr>
          <a:xfrm>
            <a:off x="5076056" y="1340768"/>
            <a:ext cx="4078560" cy="46085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0" y="1054477"/>
            <a:ext cx="4932040" cy="48716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21315" y="-15881"/>
            <a:ext cx="9122685" cy="49255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36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ความเป็นมา</a:t>
            </a:r>
            <a:endParaRPr lang="th-TH" sz="36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4" name="สี่เหลี่ยมผืนผ้า 33"/>
          <p:cNvSpPr/>
          <p:nvPr/>
        </p:nvSpPr>
        <p:spPr>
          <a:xfrm>
            <a:off x="179512" y="2009165"/>
            <a:ext cx="4541722" cy="55399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</a:t>
            </a:r>
            <a:r>
              <a:rPr lang="th-TH" alt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(51</a:t>
            </a:r>
            <a:r>
              <a:rPr lang="th-TH" alt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alt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alt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ประเทศสมาชิกมีมติให้ </a:t>
            </a:r>
            <a:r>
              <a:rPr lang="en-US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WHO 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พัฒนา </a:t>
            </a:r>
            <a:r>
              <a:rPr lang="en-US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Global Work Plan on </a:t>
            </a:r>
            <a:r>
              <a:rPr lang="en-US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Climate Change</a:t>
            </a:r>
            <a:endParaRPr lang="th-TH" sz="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179512" y="2762344"/>
            <a:ext cx="4541722" cy="7386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คณะรัฐมนตรี </a:t>
            </a:r>
            <a:r>
              <a:rPr lang="en-US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มีมติให้กระทรวงสาธารณสุขจัดทำแผนยุทธศาสตร์การเปลี่ยนแปลงสภาพภูมิอากาศด้านสาธารณสุข  (25 </a:t>
            </a:r>
            <a:r>
              <a:rPr lang="th-TH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ธค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.55)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7" name="สี่เหลี่ยมผืนผ้า 36"/>
          <p:cNvSpPr/>
          <p:nvPr/>
        </p:nvSpPr>
        <p:spPr>
          <a:xfrm>
            <a:off x="1259632" y="1484784"/>
            <a:ext cx="2543014" cy="400110"/>
          </a:xfrm>
          <a:prstGeom prst="rect">
            <a:avLst/>
          </a:prstGeom>
          <a:solidFill>
            <a:srgbClr val="FF9966"/>
          </a:solidFill>
        </p:spPr>
        <p:txBody>
          <a:bodyPr wrap="square">
            <a:spAutoFit/>
          </a:bodyPr>
          <a:lstStyle/>
          <a:p>
            <a:r>
              <a:rPr lang="th-TH" alt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นโยบายที่เกี่ยวข้อง</a:t>
            </a:r>
            <a:endParaRPr lang="th-TH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4860032" y="1412776"/>
            <a:ext cx="4211960" cy="400110"/>
          </a:xfrm>
          <a:prstGeom prst="rect">
            <a:avLst/>
          </a:prstGeom>
          <a:solidFill>
            <a:srgbClr val="00FFFF"/>
          </a:solidFill>
        </p:spPr>
        <p:txBody>
          <a:bodyPr wrap="square">
            <a:spAutoFit/>
          </a:bodyPr>
          <a:lstStyle/>
          <a:p>
            <a:r>
              <a:rPr lang="th-TH" altLang="th-TH" sz="20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สถานการณ์สำคัญในประเทศ</a:t>
            </a:r>
            <a:endParaRPr lang="th-TH" sz="20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สี่เหลี่ยมผืนผ้า 25"/>
          <p:cNvSpPr/>
          <p:nvPr/>
        </p:nvSpPr>
        <p:spPr>
          <a:xfrm>
            <a:off x="179512" y="3645024"/>
            <a:ext cx="4608512" cy="2092881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th-TH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แผนแม่บทรองรับการเปลี่ยนแปลงสภาพ</a:t>
            </a:r>
            <a:r>
              <a:rPr lang="th-TH" sz="1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ภูมิอากาศ 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พ.ศ. </a:t>
            </a:r>
            <a:r>
              <a:rPr lang="en-US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2556-2593</a:t>
            </a: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endParaRPr lang="th-TH" sz="1400" b="1" dirty="0" smtClean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แผนปฏิบัติการเพื่อรับมือกับผลกระทบจากการเปลี่ยนแปลงสภาพภูมิอากาศในทุกสาขา</a:t>
            </a:r>
            <a:endParaRPr lang="en-US" sz="1400" b="1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/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ยุทธศาสตร์ที่เกี่ยวข้อง</a:t>
            </a:r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  <a:r>
              <a:rPr lang="th-TH" sz="1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ปรับตัวต่อผลกระทบ</a:t>
            </a:r>
            <a:r>
              <a:rPr lang="th-TH" sz="14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จากการเปลี่ยนแปลงสภาพภูมิอากาศ (การเฝ้าระวังและป้องกันโรคและผลกระทบต่อสุขภาพจากการเปลี่ยนแปลงสภาพภูมิอากาศและการส่งเสริมการเข้าถึงบริการสาธารณสุขที่มีคุณภาพ)</a:t>
            </a:r>
          </a:p>
        </p:txBody>
      </p:sp>
      <p:sp>
        <p:nvSpPr>
          <p:cNvPr id="49" name="สี่เหลี่ยมผืนผ้า 48"/>
          <p:cNvSpPr/>
          <p:nvPr/>
        </p:nvSpPr>
        <p:spPr>
          <a:xfrm>
            <a:off x="132731" y="6093296"/>
            <a:ext cx="8831757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alt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ยุทธศาสตร์รองรับการเปลี่ยนแปลงสภาพภูมิอากาศด้านสาธารณสุข</a:t>
            </a:r>
          </a:p>
          <a:p>
            <a:pPr algn="ctr"/>
            <a:r>
              <a:rPr lang="th-TH" alt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พ.ศ.2559-2563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สี่เหลี่ยมผืนผ้า 1"/>
          <p:cNvSpPr/>
          <p:nvPr/>
        </p:nvSpPr>
        <p:spPr>
          <a:xfrm>
            <a:off x="4860032" y="1844824"/>
            <a:ext cx="4211960" cy="40164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3038" lvl="0" indent="-173038">
              <a:buFont typeface="Arial" pitchFamily="34" charset="0"/>
              <a:buChar char="•"/>
            </a:pP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มี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การคาดการณ์ว่าอีก 20-30 ปีข้างหน้า </a:t>
            </a: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วันที่อากาศร้อนเกิน 33 </a:t>
            </a:r>
            <a:r>
              <a:rPr lang="en-US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 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จะมาก</a:t>
            </a: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ขึ้น 3 เท่า</a:t>
            </a:r>
            <a:endParaRPr lang="en-US" sz="15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สถิติ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ปี 45 </a:t>
            </a:r>
            <a:r>
              <a:rPr lang="en-US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–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56 กลุ่มเสี่ยงจากโรคจาก</a:t>
            </a: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ความร้อน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ในประเทศไทย ได้แก่ ผู้สูงอายุ </a:t>
            </a: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กลุ่มผู้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มีอาชีพรับจ้าง มีโรคประจำตัว และดื่มเครื่องดื่มแอลกอฮอล์ </a:t>
            </a: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/ปี 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56 มีผู้เสียชีวิตด้วยโรคลมแดด 20 ราย ป่วย </a:t>
            </a:r>
            <a:r>
              <a:rPr lang="en-US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2742 </a:t>
            </a: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ราย 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  <a:r>
              <a:rPr lang="en-US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59 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มีผู้เสียชีวิตจากความร้อนแล้ว </a:t>
            </a:r>
            <a:r>
              <a:rPr lang="en-US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34 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 </a:t>
            </a:r>
          </a:p>
          <a:p>
            <a:pPr marL="173038" lvl="0" indent="-173038">
              <a:buFont typeface="Arial" pitchFamily="34" charset="0"/>
              <a:buChar char="•"/>
            </a:pP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ปีที่ผ่านมา สถิติ</a:t>
            </a: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น้ำท่วม ภัยแล้ง 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จำนวน 59 ครั้ง  มีความรุนแรงมาก</a:t>
            </a: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ขึ้น </a:t>
            </a:r>
          </a:p>
          <a:p>
            <a:pPr marL="173038" indent="-173038">
              <a:buFont typeface="Arial" pitchFamily="34" charset="0"/>
              <a:buChar char="•"/>
            </a:pP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โรคไข้</a:t>
            </a: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เลือดออก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มีความรุนแรงมากขึ้น </a:t>
            </a:r>
            <a:r>
              <a:rPr lang="en-US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ปี 51 พบผู้ป่วยและผู้ชีวิตจากโรคไข้เลือดออกเพิ่มขึ้นเป็น 2 เท่าจากปี 47 </a:t>
            </a:r>
            <a:endParaRPr lang="en-US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3038" indent="-173038">
              <a:buFont typeface="Arial" pitchFamily="34" charset="0"/>
              <a:buChar char="•"/>
            </a:pP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พื้นที่</a:t>
            </a: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ชายฝั่งถูกกัดเซาะ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ไปกว่า </a:t>
            </a:r>
            <a:r>
              <a:rPr lang="en-US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25 </a:t>
            </a: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เมตรต่อ</a:t>
            </a: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ปี โดยเฉพาะ จ.สมุทรปราการ  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สถานบริการสาธารณสุข/โรงเรียนถูกทำลาย  ปัญหาการเข้าถึง</a:t>
            </a: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บริการ/การ</a:t>
            </a: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ส่ง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</a:t>
            </a:r>
          </a:p>
        </p:txBody>
      </p:sp>
      <p:sp>
        <p:nvSpPr>
          <p:cNvPr id="21" name="ลูกศรขวา 20"/>
          <p:cNvSpPr/>
          <p:nvPr/>
        </p:nvSpPr>
        <p:spPr>
          <a:xfrm rot="5400000">
            <a:off x="2082038" y="5707589"/>
            <a:ext cx="429140" cy="489775"/>
          </a:xfrm>
          <a:prstGeom prst="rightArrow">
            <a:avLst/>
          </a:prstGeom>
          <a:solidFill>
            <a:srgbClr val="FF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>
                <a:solidFill>
                  <a:srgbClr val="FF0000"/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ลูกศรขวา 19"/>
          <p:cNvSpPr/>
          <p:nvPr/>
        </p:nvSpPr>
        <p:spPr>
          <a:xfrm rot="5400000">
            <a:off x="7004158" y="5743673"/>
            <a:ext cx="305737" cy="541006"/>
          </a:xfrm>
          <a:prstGeom prst="rightArrow">
            <a:avLst/>
          </a:prstGeom>
          <a:solidFill>
            <a:srgbClr val="FF0066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>
                <a:solidFill>
                  <a:srgbClr val="FF0000"/>
                </a:solidFill>
              </a:ln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0" y="476672"/>
            <a:ext cx="9144000" cy="93610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tabLst>
                <a:tab pos="87313" algn="l"/>
              </a:tabLst>
              <a:defRPr/>
            </a:pPr>
            <a:r>
              <a:rPr lang="th-TH" sz="1800" b="1" dirty="0" err="1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IPCC</a:t>
            </a:r>
            <a:r>
              <a:rPr lang="th-TH" sz="1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ชี้ว่า ความเข้มข้นของก๊าซเรือนกระจกในชั้นบรรยากาศเพิ่มขึ้น เกิดการเปลี่ยนแปลงสภาพภูมิอากาศ เป็นสาเหตุให้ระบบนิเวศวิทยา/ระบบธรรมชาติถูกทำลาย ทำให้มีผลกระทบต่อสุขภาพทั้งทางตรง/ทางอ้อม </a:t>
            </a:r>
            <a:endParaRPr lang="en-US" sz="1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1547664" y="1196752"/>
            <a:ext cx="432048" cy="288032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Down Arrow 23"/>
          <p:cNvSpPr/>
          <p:nvPr/>
        </p:nvSpPr>
        <p:spPr>
          <a:xfrm>
            <a:off x="7668344" y="1196752"/>
            <a:ext cx="432048" cy="288032"/>
          </a:xfrm>
          <a:prstGeom prst="downArrow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4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137988" y="4005064"/>
            <a:ext cx="8826500" cy="1815678"/>
          </a:xfrm>
          <a:prstGeom prst="rect">
            <a:avLst/>
          </a:prstGeom>
          <a:solidFill>
            <a:schemeClr val="accent2">
              <a:lumMod val="75000"/>
              <a:alpha val="1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508104" y="4174048"/>
            <a:ext cx="1944216" cy="1554479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 sz="1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657786" y="4149080"/>
            <a:ext cx="1227133" cy="15544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000" b="1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211960" y="4178776"/>
            <a:ext cx="1108728" cy="15544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843808" y="4178776"/>
            <a:ext cx="1105664" cy="15544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547664" y="4149080"/>
            <a:ext cx="1025230" cy="1554480"/>
          </a:xfrm>
          <a:prstGeom prst="rect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1406" y="1671717"/>
            <a:ext cx="9012233" cy="2093411"/>
          </a:xfrm>
          <a:prstGeom prst="rect">
            <a:avLst/>
          </a:prstGeom>
          <a:solidFill>
            <a:srgbClr val="66FFFF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6051" y="6021287"/>
            <a:ext cx="8826500" cy="720079"/>
          </a:xfrm>
          <a:prstGeom prst="rect">
            <a:avLst/>
          </a:prstGeom>
          <a:solidFill>
            <a:schemeClr val="accent1">
              <a:lumMod val="60000"/>
              <a:lumOff val="40000"/>
              <a:alpha val="1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03648" y="1772816"/>
            <a:ext cx="7585384" cy="642937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>
              <a:spcBef>
                <a:spcPts val="0"/>
              </a:spcBef>
              <a:buNone/>
              <a:defRPr/>
            </a:pPr>
            <a:r>
              <a:rPr lang="th-TH" altLang="ja-JP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กรอบแผนพัฒนา</a:t>
            </a:r>
            <a:r>
              <a:rPr lang="th-TH" altLang="ja-JP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เศรษฐกิจและสังคมแห่งชาติ ฉบับที่ </a:t>
            </a:r>
            <a:r>
              <a:rPr lang="en-US" altLang="ja-JP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(พ.ศ.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2560- 2564)</a:t>
            </a:r>
            <a:r>
              <a:rPr lang="th-TH" altLang="ja-JP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112" name="TextBox 5"/>
          <p:cNvSpPr txBox="1">
            <a:spLocks noChangeArrowheads="1"/>
          </p:cNvSpPr>
          <p:nvPr/>
        </p:nvSpPr>
        <p:spPr bwMode="auto">
          <a:xfrm>
            <a:off x="233845" y="2636912"/>
            <a:ext cx="4018943" cy="707886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แม่บทรองรับการเปลี่ยนแปลง</a:t>
            </a: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สภาพภูมิอากาศ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</a:t>
            </a:r>
            <a:r>
              <a:rPr lang="en-US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-93</a:t>
            </a: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113" name="TextBox 6"/>
          <p:cNvSpPr txBox="1">
            <a:spLocks noChangeArrowheads="1"/>
          </p:cNvSpPr>
          <p:nvPr/>
        </p:nvSpPr>
        <p:spPr bwMode="auto">
          <a:xfrm>
            <a:off x="5000628" y="2492896"/>
            <a:ext cx="4000138" cy="10156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ยุทธศาสตร์ประเทศ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(</a:t>
            </a:r>
            <a:r>
              <a:rPr lang="en-US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country strategy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ปี </a:t>
            </a:r>
          </a:p>
          <a:p>
            <a:pPr algn="ctr"/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(60 – 79)</a:t>
            </a:r>
            <a:endParaRPr lang="th-TH" sz="20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114" name="TextBox 7"/>
          <p:cNvSpPr txBox="1">
            <a:spLocks noChangeArrowheads="1"/>
          </p:cNvSpPr>
          <p:nvPr/>
        </p:nvSpPr>
        <p:spPr bwMode="auto">
          <a:xfrm>
            <a:off x="203330" y="1733907"/>
            <a:ext cx="1200318" cy="83099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</a:t>
            </a:r>
            <a:r>
              <a:rPr lang="th-TH" sz="24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ชาติ</a:t>
            </a:r>
          </a:p>
        </p:txBody>
      </p:sp>
      <p:sp>
        <p:nvSpPr>
          <p:cNvPr id="47115" name="TextBox 8"/>
          <p:cNvSpPr txBox="1">
            <a:spLocks noChangeArrowheads="1"/>
          </p:cNvSpPr>
          <p:nvPr/>
        </p:nvSpPr>
        <p:spPr bwMode="auto">
          <a:xfrm>
            <a:off x="219663" y="4157977"/>
            <a:ext cx="1328001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</a:t>
            </a:r>
            <a:r>
              <a:rPr lang="th-TH" sz="20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รายสาขา</a:t>
            </a:r>
          </a:p>
        </p:txBody>
      </p:sp>
      <p:sp>
        <p:nvSpPr>
          <p:cNvPr id="47117" name="TextBox 10"/>
          <p:cNvSpPr txBox="1">
            <a:spLocks noChangeArrowheads="1"/>
          </p:cNvSpPr>
          <p:nvPr/>
        </p:nvSpPr>
        <p:spPr bwMode="auto">
          <a:xfrm>
            <a:off x="1403648" y="4573470"/>
            <a:ext cx="1285875" cy="400110"/>
          </a:xfrm>
          <a:prstGeom prst="rect">
            <a:avLst/>
          </a:prstGeom>
          <a:noFill/>
          <a:ln w="19050">
            <a:noFill/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พลังงาน</a:t>
            </a:r>
            <a:endParaRPr lang="th-TH" sz="20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118" name="Rectangle 11"/>
          <p:cNvSpPr>
            <a:spLocks noChangeArrowheads="1"/>
          </p:cNvSpPr>
          <p:nvPr/>
        </p:nvSpPr>
        <p:spPr bwMode="auto">
          <a:xfrm>
            <a:off x="4139952" y="4539887"/>
            <a:ext cx="1214437" cy="707886"/>
          </a:xfrm>
          <a:prstGeom prst="rect">
            <a:avLst/>
          </a:prstGeom>
          <a:noFill/>
          <a:ln w="19050">
            <a:noFill/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</a:p>
          <a:p>
            <a:pPr algn="ctr"/>
            <a:r>
              <a:rPr lang="th-TH" sz="20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เกษตร</a:t>
            </a:r>
            <a:endParaRPr lang="th-TH" sz="20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7120" name="Rectangle 13"/>
          <p:cNvSpPr>
            <a:spLocks noChangeArrowheads="1"/>
          </p:cNvSpPr>
          <p:nvPr/>
        </p:nvSpPr>
        <p:spPr bwMode="auto">
          <a:xfrm>
            <a:off x="2881322" y="4674621"/>
            <a:ext cx="1057719" cy="461665"/>
          </a:xfrm>
          <a:prstGeom prst="rect">
            <a:avLst/>
          </a:prstGeom>
          <a:noFill/>
          <a:ln w="19050"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4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ขนส่ง</a:t>
            </a:r>
            <a:endParaRPr lang="th-TH" sz="24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49558" y="4646336"/>
            <a:ext cx="1280160" cy="646331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th-TH" sz="1800" b="1" spc="-31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อุตสาห</a:t>
            </a:r>
            <a:r>
              <a:rPr lang="th-TH" sz="1800" b="1" spc="-3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กรรม</a:t>
            </a:r>
            <a:endParaRPr lang="th-TH" sz="18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2123728" y="3645024"/>
            <a:ext cx="0" cy="36004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3410181" y="3653042"/>
            <a:ext cx="0" cy="34400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5" name="Rectangle 69"/>
          <p:cNvSpPr>
            <a:spLocks noChangeArrowheads="1"/>
          </p:cNvSpPr>
          <p:nvPr/>
        </p:nvSpPr>
        <p:spPr bwMode="auto">
          <a:xfrm>
            <a:off x="1619673" y="6115362"/>
            <a:ext cx="7167170" cy="400110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แผนปฏิบัติการ/แผนงาน/โครงการ</a:t>
            </a:r>
            <a:endParaRPr lang="th-TH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8" name="Left-Right Arrow 87"/>
          <p:cNvSpPr/>
          <p:nvPr/>
        </p:nvSpPr>
        <p:spPr>
          <a:xfrm>
            <a:off x="3923928" y="4700176"/>
            <a:ext cx="214313" cy="142875"/>
          </a:xfrm>
          <a:prstGeom prst="leftRightArrow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b="1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9" name="Left-Right Arrow 88"/>
          <p:cNvSpPr/>
          <p:nvPr/>
        </p:nvSpPr>
        <p:spPr>
          <a:xfrm>
            <a:off x="2622270" y="4700176"/>
            <a:ext cx="214312" cy="142875"/>
          </a:xfrm>
          <a:prstGeom prst="leftRightArrow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b="1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3059832" y="3429000"/>
            <a:ext cx="0" cy="216024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6656231" y="3645024"/>
            <a:ext cx="0" cy="296066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8123079" y="3645024"/>
            <a:ext cx="0" cy="335072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123728" y="3645024"/>
            <a:ext cx="599935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47112" idx="3"/>
            <a:endCxn id="47113" idx="1"/>
          </p:cNvCxnSpPr>
          <p:nvPr/>
        </p:nvCxnSpPr>
        <p:spPr>
          <a:xfrm>
            <a:off x="4252788" y="2990855"/>
            <a:ext cx="747840" cy="9873"/>
          </a:xfrm>
          <a:prstGeom prst="straightConnector1">
            <a:avLst/>
          </a:prstGeom>
          <a:ln w="28575">
            <a:solidFill>
              <a:schemeClr val="accent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4964903" y="3645024"/>
            <a:ext cx="5038" cy="380008"/>
          </a:xfrm>
          <a:prstGeom prst="straightConnector1">
            <a:avLst/>
          </a:prstGeom>
          <a:ln w="28575">
            <a:solidFill>
              <a:schemeClr val="accent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300192" y="5820742"/>
            <a:ext cx="0" cy="272554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4"/>
          <p:cNvCxnSpPr/>
          <p:nvPr/>
        </p:nvCxnSpPr>
        <p:spPr>
          <a:xfrm>
            <a:off x="0" y="620688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21" name="Rectangle 15"/>
          <p:cNvSpPr>
            <a:spLocks noChangeArrowheads="1"/>
          </p:cNvSpPr>
          <p:nvPr/>
        </p:nvSpPr>
        <p:spPr bwMode="auto">
          <a:xfrm>
            <a:off x="5436096" y="4255928"/>
            <a:ext cx="2016224" cy="1323439"/>
          </a:xfrm>
          <a:prstGeom prst="rect">
            <a:avLst/>
          </a:prstGeom>
          <a:noFill/>
          <a:ln w="19050">
            <a:noFill/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th-TH" sz="20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ด้านสาธารณสุข</a:t>
            </a:r>
          </a:p>
          <a:p>
            <a:pPr algn="ctr"/>
            <a:r>
              <a:rPr lang="th-TH" sz="18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20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 </a:t>
            </a:r>
            <a:r>
              <a:rPr lang="en-US" sz="20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CC </a:t>
            </a:r>
            <a:r>
              <a:rPr lang="th-TH" sz="2000" b="1" dirty="0" err="1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สธ</a:t>
            </a:r>
            <a:r>
              <a:rPr lang="th-TH" sz="1800" b="1" dirty="0" smtClean="0">
                <a:solidFill>
                  <a:schemeClr val="bg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th-TH" sz="1800" b="1" dirty="0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7" name="Left-Right Arrow 86"/>
          <p:cNvSpPr/>
          <p:nvPr/>
        </p:nvSpPr>
        <p:spPr>
          <a:xfrm>
            <a:off x="5292080" y="4700176"/>
            <a:ext cx="214313" cy="142875"/>
          </a:xfrm>
          <a:prstGeom prst="leftRightArrow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b="1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6" name="Left-Right Arrow 85"/>
          <p:cNvSpPr/>
          <p:nvPr/>
        </p:nvSpPr>
        <p:spPr>
          <a:xfrm>
            <a:off x="7452320" y="4823261"/>
            <a:ext cx="214313" cy="142875"/>
          </a:xfrm>
          <a:prstGeom prst="leftRightArrow">
            <a:avLst/>
          </a:prstGeom>
          <a:noFill/>
          <a:ln w="2857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sz="1800" b="1">
              <a:solidFill>
                <a:schemeClr val="bg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0" y="1"/>
            <a:ext cx="914400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3200" b="1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ความเชื่อมโยงนโยบายที่เกี่ยวข้อง</a:t>
            </a:r>
            <a:endParaRPr lang="th-TH" sz="3200" b="1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8" name="Rectangle 1"/>
          <p:cNvSpPr/>
          <p:nvPr/>
        </p:nvSpPr>
        <p:spPr>
          <a:xfrm>
            <a:off x="71405" y="779865"/>
            <a:ext cx="9012233" cy="77692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8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1" name="TextBox 7"/>
          <p:cNvSpPr txBox="1">
            <a:spLocks noChangeArrowheads="1"/>
          </p:cNvSpPr>
          <p:nvPr/>
        </p:nvSpPr>
        <p:spPr bwMode="auto">
          <a:xfrm>
            <a:off x="137988" y="764704"/>
            <a:ext cx="1547200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แผนระดับโลก</a:t>
            </a:r>
            <a:endParaRPr lang="th-TH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1478278" y="908720"/>
            <a:ext cx="2805690" cy="40011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Paris Agreement</a:t>
            </a:r>
            <a:endParaRPr lang="th-TH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Rectangle 69"/>
          <p:cNvSpPr>
            <a:spLocks noChangeArrowheads="1"/>
          </p:cNvSpPr>
          <p:nvPr/>
        </p:nvSpPr>
        <p:spPr bwMode="auto">
          <a:xfrm>
            <a:off x="4499992" y="908720"/>
            <a:ext cx="2587875" cy="40011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SDG</a:t>
            </a:r>
            <a:r>
              <a:rPr lang="en-US" sz="20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th-TH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(ตัวชี้วัดที่ 13)</a:t>
            </a:r>
            <a:endParaRPr lang="th-TH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Rectangle 69"/>
          <p:cNvSpPr>
            <a:spLocks noChangeArrowheads="1"/>
          </p:cNvSpPr>
          <p:nvPr/>
        </p:nvSpPr>
        <p:spPr bwMode="auto">
          <a:xfrm>
            <a:off x="7383778" y="908720"/>
            <a:ext cx="1580710" cy="40011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WHO</a:t>
            </a:r>
            <a:endParaRPr lang="th-TH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4644008" y="2492896"/>
            <a:ext cx="0" cy="5040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58"/>
          <p:cNvCxnSpPr/>
          <p:nvPr/>
        </p:nvCxnSpPr>
        <p:spPr>
          <a:xfrm flipV="1">
            <a:off x="2831544" y="1426602"/>
            <a:ext cx="0" cy="307305"/>
          </a:xfrm>
          <a:prstGeom prst="straightConnector1">
            <a:avLst/>
          </a:prstGeom>
          <a:ln w="63500">
            <a:solidFill>
              <a:schemeClr val="accent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58"/>
          <p:cNvCxnSpPr/>
          <p:nvPr/>
        </p:nvCxnSpPr>
        <p:spPr>
          <a:xfrm flipV="1">
            <a:off x="5724128" y="1412777"/>
            <a:ext cx="1" cy="321130"/>
          </a:xfrm>
          <a:prstGeom prst="straightConnector1">
            <a:avLst/>
          </a:prstGeom>
          <a:ln w="63500">
            <a:solidFill>
              <a:schemeClr val="accent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58"/>
          <p:cNvCxnSpPr/>
          <p:nvPr/>
        </p:nvCxnSpPr>
        <p:spPr>
          <a:xfrm flipH="1" flipV="1">
            <a:off x="8100392" y="1426602"/>
            <a:ext cx="22687" cy="307305"/>
          </a:xfrm>
          <a:prstGeom prst="straightConnector1">
            <a:avLst/>
          </a:prstGeom>
          <a:ln w="63500">
            <a:solidFill>
              <a:schemeClr val="accent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342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784976" cy="4896544"/>
          </a:xfr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54012" indent="0">
              <a:buNone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1. ยกร่างแผนยุทธศาสตร์ฯ (ทบทวนนโยบาย แผนงาน สถานการณ์ 	สัมภาษณ์ผู้เชี่ยวชาญ)</a:t>
            </a:r>
          </a:p>
          <a:p>
            <a:pPr marL="354012" indent="0">
              <a:buNone/>
            </a:pPr>
            <a:endParaRPr lang="th-TH" sz="105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54012" indent="0">
              <a:buNone/>
            </a:pP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2. </a:t>
            </a:r>
            <a:r>
              <a:rPr lang="th-TH" sz="20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.กำกับด้านวิชาการฯ ให้ข้อมูลประกอบ</a:t>
            </a:r>
            <a:r>
              <a:rPr lang="en-US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&amp; 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ข้อเสนอแนะ</a:t>
            </a:r>
          </a:p>
          <a:p>
            <a:pPr marL="354012" indent="0">
              <a:buNone/>
            </a:pPr>
            <a:r>
              <a:rPr lang="th-TH" sz="1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  <a:p>
            <a:pPr marL="354012" indent="0">
              <a:buNone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3. รับฟังความคิดเห็นจากผู้เชี่ยวชาญ/ทุกภาคส่วนที่เกี่ยวข้อง 	</a:t>
            </a:r>
            <a:r>
              <a:rPr lang="th-TH" sz="20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(ประชุม	รับฟังความ</a:t>
            </a:r>
            <a:r>
              <a:rPr lang="th-TH" sz="20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คิดเห็นและเวียนหนังสือ จาก</a:t>
            </a:r>
          </a:p>
          <a:p>
            <a:pPr marL="1397953" lvl="1" indent="-88900">
              <a:buFontTx/>
              <a:buAutoNum type="arabicPeriod"/>
              <a:defRPr/>
            </a:pP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คณะผู้เชี่ยวชาญ </a:t>
            </a:r>
          </a:p>
          <a:p>
            <a:pPr marL="1397953" lvl="1" indent="-88900">
              <a:buFontTx/>
              <a:buAutoNum type="arabicPeriod"/>
              <a:defRPr/>
            </a:pPr>
            <a:r>
              <a:rPr lang="th-TH" sz="18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หน่วยงานที่เกี่ยวข้อง</a:t>
            </a:r>
          </a:p>
          <a:p>
            <a:pPr marL="1397953" lvl="1" indent="-88900">
              <a:buFontTx/>
              <a:buAutoNum type="arabicPeriod"/>
              <a:defRPr/>
            </a:pPr>
            <a:r>
              <a:rPr lang="th-TH" sz="18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</a:t>
            </a:r>
            <a:r>
              <a:rPr lang="th-TH" sz="18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.กำกับวิชาการฯ</a:t>
            </a:r>
          </a:p>
          <a:p>
            <a:pPr marL="354012" indent="0">
              <a:buNone/>
            </a:pP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4. นำเสนอและได้รับ</a:t>
            </a: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การเห็นชอบจากผู้บริหารระดับสูงของ</a:t>
            </a:r>
            <a:r>
              <a:rPr lang="th-TH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กระทรวง	     สาธารณสุข (เมื่อวันที่ 2 กรกฎาคม 2558)  </a:t>
            </a:r>
          </a:p>
          <a:p>
            <a:pPr marL="1252538" indent="-898525">
              <a:buNone/>
            </a:pPr>
            <a:r>
              <a:rPr lang="th-TH" sz="1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เห็นชอบกรอบแผนฯ</a:t>
            </a:r>
          </a:p>
          <a:p>
            <a:pPr marL="1252538" indent="-898525">
              <a:buNone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 เห็นชอบให้แต่งตั้ง </a:t>
            </a:r>
            <a:r>
              <a:rPr lang="th-TH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คกก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.นโยบายด้านสาธารณสุข  (ประธาน</a:t>
            </a:r>
            <a:r>
              <a:rPr lang="en-US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ปลัด </a:t>
            </a:r>
            <a:r>
              <a:rPr lang="th-TH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กสธ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.)</a:t>
            </a:r>
            <a:endParaRPr lang="th-TH" sz="16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0" y="260648"/>
            <a:ext cx="9144000" cy="8367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th-TH" sz="4000" u="sng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</a:t>
            </a:r>
            <a:r>
              <a:rPr lang="th-TH" sz="3600" dirty="0" smtClean="0">
                <a:solidFill>
                  <a:schemeClr val="tx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จัดทำแผนยุทธศาสตร์</a:t>
            </a:r>
            <a:endParaRPr lang="th-TH" sz="3600" dirty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1628800"/>
            <a:ext cx="414613" cy="399497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597455"/>
            <a:ext cx="414613" cy="399497"/>
          </a:xfrm>
          <a:prstGeom prst="rect">
            <a:avLst/>
          </a:prstGeom>
        </p:spPr>
      </p:pic>
      <p:pic>
        <p:nvPicPr>
          <p:cNvPr id="8" name="รูปภาพ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98" y="3361545"/>
            <a:ext cx="414613" cy="399497"/>
          </a:xfrm>
          <a:prstGeom prst="rect">
            <a:avLst/>
          </a:prstGeom>
        </p:spPr>
      </p:pic>
      <p:pic>
        <p:nvPicPr>
          <p:cNvPr id="9" name="รูปภาพ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5085184"/>
            <a:ext cx="414613" cy="399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0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2" y="642918"/>
          <a:ext cx="9143968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r>
              <a:rPr lang="th-TH" sz="3600" b="1" u="sng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กรอบแนวคิด</a:t>
            </a:r>
            <a:r>
              <a:rPr lang="th-TH" sz="3200" b="1" dirty="0">
                <a:solidFill>
                  <a:srgbClr val="0033CC"/>
                </a:solidFill>
                <a:latin typeface="Tahoma" pitchFamily="34" charset="0"/>
                <a:cs typeface="Tahoma" pitchFamily="34" charset="0"/>
              </a:rPr>
              <a:t>ของการจัดทำแผนยุทธศาสตร์</a:t>
            </a:r>
          </a:p>
        </p:txBody>
      </p:sp>
    </p:spTree>
    <p:extLst>
      <p:ext uri="{BB962C8B-B14F-4D97-AF65-F5344CB8AC3E}">
        <p14:creationId xmlns:p14="http://schemas.microsoft.com/office/powerpoint/2010/main" val="31484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มุมมน 6"/>
          <p:cNvSpPr/>
          <p:nvPr/>
        </p:nvSpPr>
        <p:spPr>
          <a:xfrm>
            <a:off x="1583160" y="1851184"/>
            <a:ext cx="7453335" cy="186584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91435" tIns="45718" rIns="91435" bIns="45718" anchor="ctr"/>
          <a:lstStyle/>
          <a:p>
            <a:pPr>
              <a:defRPr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1. ระบบ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สาธารณสุข มี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ความพร้อมในการรองรับผลกระทบต่อสุขภาพจากการเปลี่ยนแปลงสภาพภูมิอากาศ</a:t>
            </a:r>
          </a:p>
          <a:p>
            <a:pPr>
              <a:defRPr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2. มีความร่วมมือระหว่างหน่วยงานในการเตรียมการรองรับผลกระทบจากการเปลี่ยนแปลงสภาพภูมิอากาศ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ทั้งในและนอกภาค </a:t>
            </a:r>
            <a:r>
              <a:rPr lang="th-TH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สธ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defRPr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3.ประชาชนมีความเข้าใจ ตระหนักและมีส่วนร่วมในการจัดการเพื่อป้องกันหรือลดผลกระทบจากการเปลี่ยนแปลงสภาพภูมิอากาศ</a:t>
            </a:r>
          </a:p>
        </p:txBody>
      </p:sp>
      <p:sp>
        <p:nvSpPr>
          <p:cNvPr id="5" name="วงรี 4"/>
          <p:cNvSpPr/>
          <p:nvPr/>
        </p:nvSpPr>
        <p:spPr>
          <a:xfrm>
            <a:off x="-72008" y="1844824"/>
            <a:ext cx="1691680" cy="72008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FFC000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th-TH" alt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(ร่าง) แผนยุทธศาสตร์</a:t>
            </a:r>
            <a:r>
              <a:rPr lang="th-TH" alt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รองรับการเปลี่ยนแปลงสภาพภูมิอากาศด้าน</a:t>
            </a:r>
            <a:r>
              <a:rPr lang="th-TH" altLang="th-TH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สาธารณสุขพ.ศ.</a:t>
            </a:r>
            <a:r>
              <a:rPr lang="th-TH" altLang="th-TH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2559-2563</a:t>
            </a:r>
            <a:endParaRPr lang="th-TH" sz="2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0" name="ตัวแทน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52176060"/>
              </p:ext>
            </p:extLst>
          </p:nvPr>
        </p:nvGraphicFramePr>
        <p:xfrm>
          <a:off x="-288032" y="2870549"/>
          <a:ext cx="9756576" cy="44468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สี่เหลี่ยมผืนผ้า 3"/>
          <p:cNvSpPr/>
          <p:nvPr/>
        </p:nvSpPr>
        <p:spPr>
          <a:xfrm>
            <a:off x="35496" y="1988840"/>
            <a:ext cx="16561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1" name="วงรี 40"/>
          <p:cNvSpPr/>
          <p:nvPr/>
        </p:nvSpPr>
        <p:spPr>
          <a:xfrm>
            <a:off x="35496" y="3471391"/>
            <a:ext cx="2195120" cy="53367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179512" y="3471391"/>
            <a:ext cx="2051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th-TH" sz="24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</a:t>
            </a:r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สี่เหลี่ยมผืนผ้ามุมมน 8"/>
          <p:cNvSpPr/>
          <p:nvPr/>
        </p:nvSpPr>
        <p:spPr>
          <a:xfrm>
            <a:off x="1403648" y="916136"/>
            <a:ext cx="7740352" cy="9286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ประเทศไทยมีภูมิคุ้มกัน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&amp;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มีความพร้อมด้านสาธารณสุขในการรองรับผลกระทบจากการเปลี่ยนแปลงสภาพภูมิอากาศ โดยการบูร</a:t>
            </a:r>
            <a:r>
              <a:rPr lang="th-TH" sz="16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ณา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การศักยภาพของทุกภาคส่วน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เพื่อให้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ประชาชนไทยดำรงชีวิตเป็นปกติสุข</a:t>
            </a:r>
            <a:r>
              <a:rPr lang="en-US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&amp;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มีสุขภาพดี</a:t>
            </a:r>
            <a:endParaRPr lang="th-TH" sz="1600" b="1" i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วงรี 10"/>
          <p:cNvSpPr/>
          <p:nvPr/>
        </p:nvSpPr>
        <p:spPr>
          <a:xfrm>
            <a:off x="-72008" y="716080"/>
            <a:ext cx="1655168" cy="56009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>
              <a:solidFill>
                <a:prstClr val="black"/>
              </a:solidFill>
            </a:endParaRPr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72008" y="796642"/>
            <a:ext cx="13316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th-TH" sz="20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วิสัยทัศน์</a:t>
            </a:r>
            <a:r>
              <a:rPr lang="th-TH" sz="1800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18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28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สี่เหลี่ยมมุมมน 10"/>
          <p:cNvSpPr/>
          <p:nvPr/>
        </p:nvSpPr>
        <p:spPr>
          <a:xfrm>
            <a:off x="107505" y="2924944"/>
            <a:ext cx="8822184" cy="352839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5363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1143000"/>
          </a:xfrm>
        </p:spPr>
        <p:txBody>
          <a:bodyPr/>
          <a:lstStyle/>
          <a:p>
            <a:r>
              <a:rPr lang="th-TH" sz="28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คณะกรรมการนโยบายรองรับการเปลี่ยนแปลงสภาพภูมิอากาศแห่งชาติ ด้านสาธารณสุข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0438" y="1268760"/>
            <a:ext cx="4572000" cy="708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คณะกรรมการนโยบายการเปลี่ยนแปลงสภาพภูมิอากาศแห่งชาติ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0750" y="1916832"/>
            <a:ext cx="2928938" cy="8302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ประธาน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นายกรัฐมนตรี</a:t>
            </a:r>
          </a:p>
          <a:p>
            <a:pPr>
              <a:defRPr/>
            </a:pP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เลขานุการ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ปลัดกระทรวงทรัพย์ฯ</a:t>
            </a:r>
          </a:p>
          <a:p>
            <a:pPr>
              <a:defRPr/>
            </a:pPr>
            <a:r>
              <a:rPr lang="th-TH" sz="1600" dirty="0" err="1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ปลัดก.สธ.</a:t>
            </a:r>
            <a:r>
              <a:rPr lang="th-TH" sz="1600" dirty="0">
                <a:solidFill>
                  <a:srgbClr val="0033CC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กรรมการ</a:t>
            </a:r>
            <a:r>
              <a:rPr lang="th-TH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528" y="2996952"/>
            <a:ext cx="8496944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คณะกรรมการนโยบายรองรับการเปลี่ยนแปลงสภาพ</a:t>
            </a: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ภูมิอากาศแห่งชาติ 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ด้านสาธารณสุข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6056" y="3764066"/>
            <a:ext cx="3744416" cy="21852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th-TH" sz="16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อำนาจหน้าที่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กำหนดนโยบาย มาตรการและกลไกการ ดำเนินงาน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ประสานความร่วมมือระหว่างหน่วยงานภาครัฐและเอกชน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จัดทำข้อเสนอเชิงนโยบาย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th-TH" sz="15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กำกับ ติดตามและประเมินผล </a:t>
            </a:r>
            <a:endParaRPr lang="th-TH" sz="1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th-TH" sz="15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ส่งเสริม สนับสนุนให้เกิดแผนงาน โครงการ</a:t>
            </a:r>
            <a:endParaRPr lang="th-TH" sz="15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32"/>
          <p:cNvSpPr txBox="1">
            <a:spLocks noChangeArrowheads="1"/>
          </p:cNvSpPr>
          <p:nvPr/>
        </p:nvSpPr>
        <p:spPr bwMode="auto">
          <a:xfrm>
            <a:off x="323528" y="3764647"/>
            <a:ext cx="4608512" cy="240065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ที่ปรึกษา</a:t>
            </a:r>
            <a:r>
              <a:rPr lang="en-US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5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นพ. เกษม </a:t>
            </a:r>
            <a:r>
              <a:rPr lang="th-TH" sz="15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วัฒน</a:t>
            </a:r>
            <a:r>
              <a:rPr lang="th-TH" sz="15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ชัย / รมต./ที่ปรึกษา</a:t>
            </a:r>
            <a:r>
              <a:rPr lang="th-TH" sz="15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รมต</a:t>
            </a:r>
            <a:endParaRPr lang="th-TH" sz="15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ประธาน</a:t>
            </a:r>
            <a:r>
              <a:rPr lang="en-US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5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ปลัดก.สธ</a:t>
            </a:r>
            <a:endParaRPr lang="th-TH" sz="15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รองประธาน</a:t>
            </a:r>
            <a:r>
              <a:rPr lang="en-US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5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รอง</a:t>
            </a:r>
            <a:r>
              <a:rPr lang="th-TH" sz="15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ปลัดก.สธ.</a:t>
            </a:r>
            <a:r>
              <a:rPr lang="th-TH" sz="15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>
              <a:defRPr/>
            </a:pPr>
            <a:r>
              <a:rPr lang="th-TH" sz="15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5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กลุ่มภารกิจพัฒนาการสาธารณสุข)</a:t>
            </a:r>
          </a:p>
          <a:p>
            <a:pPr>
              <a:defRPr/>
            </a:pP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เลขานุการ</a:t>
            </a:r>
            <a:r>
              <a:rPr lang="en-US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15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อธิบดีกรมอนามัย </a:t>
            </a:r>
          </a:p>
          <a:p>
            <a:pPr>
              <a:defRPr/>
            </a:pPr>
            <a:r>
              <a:rPr lang="th-TH" sz="15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 </a:t>
            </a:r>
            <a:r>
              <a:rPr lang="th-TH" sz="15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th-TH" sz="15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อธิบดีกรมควบคุม</a:t>
            </a:r>
            <a:r>
              <a:rPr lang="th-TH" sz="15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โรค</a:t>
            </a:r>
          </a:p>
          <a:p>
            <a:pPr>
              <a:defRPr/>
            </a:pP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ผู้ช่วยเลขานุการ </a:t>
            </a:r>
            <a:r>
              <a:rPr lang="en-US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endParaRPr lang="th-TH" sz="15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ผอ.กองประเมินผลกระทบต่อสุขภาพ </a:t>
            </a:r>
          </a:p>
          <a:p>
            <a:pPr>
              <a:defRPr/>
            </a:pP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ผอ. สำนักโรคติดต่อนำโดยแมลง</a:t>
            </a:r>
          </a:p>
          <a:p>
            <a:pPr>
              <a:defRPr/>
            </a:pPr>
            <a:r>
              <a:rPr lang="th-TH" sz="15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ผอ. </a:t>
            </a:r>
            <a:r>
              <a:rPr lang="th-TH" sz="15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สนย</a:t>
            </a:r>
            <a:r>
              <a:rPr lang="th-TH" sz="15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</a:p>
        </p:txBody>
      </p:sp>
      <p:cxnSp>
        <p:nvCxnSpPr>
          <p:cNvPr id="13" name="ตัวเชื่อมต่อหักมุม 12"/>
          <p:cNvCxnSpPr>
            <a:endCxn id="6" idx="1"/>
          </p:cNvCxnSpPr>
          <p:nvPr/>
        </p:nvCxnSpPr>
        <p:spPr>
          <a:xfrm flipV="1">
            <a:off x="2143125" y="1622773"/>
            <a:ext cx="1357313" cy="1354137"/>
          </a:xfrm>
          <a:prstGeom prst="bentConnector3">
            <a:avLst>
              <a:gd name="adj1" fmla="val -1767"/>
            </a:avLst>
          </a:prstGeom>
          <a:ln w="76200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ounded Rectangle 98"/>
          <p:cNvSpPr/>
          <p:nvPr/>
        </p:nvSpPr>
        <p:spPr>
          <a:xfrm>
            <a:off x="0" y="5185267"/>
            <a:ext cx="7992888" cy="175481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0" y="125909"/>
            <a:ext cx="7992888" cy="505935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73" name="Straight Connector 72"/>
          <p:cNvCxnSpPr/>
          <p:nvPr/>
        </p:nvCxnSpPr>
        <p:spPr>
          <a:xfrm>
            <a:off x="2844792" y="3053448"/>
            <a:ext cx="874712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2195513" y="1988840"/>
            <a:ext cx="1357312" cy="1588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203848" y="1340768"/>
            <a:ext cx="0" cy="257503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80288" y="1196975"/>
            <a:ext cx="0" cy="4301887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552825" y="1523822"/>
            <a:ext cx="3575394" cy="82732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065" tIns="36000" rIns="12065" bIns="12065" spcCol="1270"/>
          <a:lstStyle/>
          <a:p>
            <a:pPr algn="ctr" defTabSz="844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900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คณะอนุ</a:t>
            </a:r>
            <a:r>
              <a:rPr lang="th-TH" sz="1900" b="1" dirty="0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กรรมการฯ </a:t>
            </a:r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ด้าน</a:t>
            </a:r>
            <a:r>
              <a:rPr lang="th-TH" sz="2000" b="1" dirty="0">
                <a:latin typeface="Browallia New" pitchFamily="34" charset="-34"/>
                <a:cs typeface="Browallia New" pitchFamily="34" charset="-34"/>
              </a:rPr>
              <a:t>วิชาการและฐานข้อมูล </a:t>
            </a:r>
            <a:r>
              <a:rPr lang="en-US" sz="19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/>
            </a:r>
            <a:br>
              <a:rPr lang="en-US" sz="19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ประธาน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b="1" dirty="0" err="1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ปกท.ทส</a:t>
            </a:r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.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รอง</a:t>
            </a:r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ประธาน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รอง</a:t>
            </a:r>
            <a:r>
              <a:rPr lang="th-TH" sz="1600" b="1" dirty="0" err="1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ปกท</a:t>
            </a:r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.</a:t>
            </a: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พน.</a:t>
            </a:r>
          </a:p>
          <a:p>
            <a:pPr algn="ctr" defTabSz="844550">
              <a:defRPr/>
            </a:pPr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เลขา 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เลขาคณะกรรมการนโยบายฯ</a:t>
            </a:r>
          </a:p>
          <a:p>
            <a:pPr algn="ctr" defTabSz="844550" fontAlgn="auto">
              <a:spcBef>
                <a:spcPts val="0"/>
              </a:spcBef>
              <a:spcAft>
                <a:spcPts val="0"/>
              </a:spcAft>
              <a:defRPr/>
            </a:pPr>
            <a:endParaRPr lang="th-TH" sz="1600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595" y="1484784"/>
            <a:ext cx="2973237" cy="1094725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2065" tIns="36000" rIns="12065" bIns="12065" spcCol="1270"/>
          <a:lstStyle/>
          <a:p>
            <a:pPr algn="ctr" defTabSz="844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9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คณะอนุกรรมการฯ</a:t>
            </a:r>
            <a:br>
              <a:rPr lang="th-TH" sz="19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</a:br>
            <a:r>
              <a:rPr lang="th-TH" sz="19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ด้านการบูร</a:t>
            </a:r>
            <a:r>
              <a:rPr lang="th-TH" sz="1900" b="1" dirty="0" err="1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ณา</a:t>
            </a:r>
            <a:r>
              <a:rPr lang="th-TH" sz="19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การนโยบายและแผนงาน </a:t>
            </a:r>
            <a:endParaRPr lang="en-US" sz="19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 defTabSz="844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ประธาน</a:t>
            </a:r>
            <a:r>
              <a:rPr lang="en-US" sz="1600" b="1" dirty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b="1" dirty="0" err="1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ปกท.ทส</a:t>
            </a: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.</a:t>
            </a:r>
            <a:endParaRPr lang="en-US" sz="1600" b="1" dirty="0" smtClean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  <a:p>
            <a:pPr algn="ctr" defTabSz="844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เลขา </a:t>
            </a:r>
            <a:r>
              <a:rPr lang="en-US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เลขาคณะกรรมการนโยบายฯ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3569" y="3472264"/>
            <a:ext cx="3797944" cy="6461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กระทรวงทรัพยากรธรรมชาติและสิ่งแวดล้อม </a:t>
            </a:r>
            <a:endParaRPr lang="th-TH" sz="1800" b="1" dirty="0" smtClean="0">
              <a:latin typeface="Browallia New" pitchFamily="34" charset="-34"/>
              <a:cs typeface="Browallia New" pitchFamily="34" charset="-34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 smtClean="0">
                <a:latin typeface="Browallia New" pitchFamily="34" charset="-34"/>
                <a:cs typeface="Browallia New" pitchFamily="34" charset="-34"/>
              </a:rPr>
              <a:t>(ฝ่ายเลขานุการ) (</a:t>
            </a:r>
            <a:r>
              <a:rPr lang="th-TH" sz="1800" b="1" dirty="0">
                <a:latin typeface="Browallia New" pitchFamily="34" charset="-34"/>
                <a:cs typeface="Browallia New" pitchFamily="34" charset="-34"/>
              </a:rPr>
              <a:t>ปกท.ทส.)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40520" y="4308900"/>
            <a:ext cx="1911971" cy="83099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latin typeface="Browallia New" pitchFamily="34" charset="-34"/>
                <a:cs typeface="Browallia New" pitchFamily="34" charset="-34"/>
              </a:rPr>
              <a:t>องค์การบริหารจัดการก๊าซเรือนกระจก (องค์การมหาชน) (อบก.)</a:t>
            </a:r>
          </a:p>
        </p:txBody>
      </p:sp>
      <p:sp>
        <p:nvSpPr>
          <p:cNvPr id="22541" name="TextBox 21"/>
          <p:cNvSpPr txBox="1">
            <a:spLocks noChangeArrowheads="1"/>
          </p:cNvSpPr>
          <p:nvPr/>
        </p:nvSpPr>
        <p:spPr bwMode="auto">
          <a:xfrm>
            <a:off x="107504" y="4308901"/>
            <a:ext cx="5104923" cy="8309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 b="1" dirty="0">
                <a:latin typeface="Browallia New" pitchFamily="34" charset="-34"/>
                <a:cs typeface="Browallia New" pitchFamily="34" charset="-34"/>
              </a:rPr>
              <a:t>สำนักงานนโยบายและแผนทรัพยากรธรรมชาติและสิ่งแวดล้อม (</a:t>
            </a:r>
            <a:r>
              <a:rPr lang="th-TH" sz="1600" b="1" dirty="0" err="1">
                <a:latin typeface="Browallia New" pitchFamily="34" charset="-34"/>
                <a:cs typeface="Browallia New" pitchFamily="34" charset="-34"/>
              </a:rPr>
              <a:t>สผ</a:t>
            </a:r>
            <a:r>
              <a:rPr lang="th-TH" sz="1600" b="1" dirty="0">
                <a:latin typeface="Browallia New" pitchFamily="34" charset="-34"/>
                <a:cs typeface="Browallia New" pitchFamily="34" charset="-34"/>
              </a:rPr>
              <a:t>.)/</a:t>
            </a:r>
            <a:br>
              <a:rPr lang="th-TH" sz="1600" b="1" dirty="0">
                <a:latin typeface="Browallia New" pitchFamily="34" charset="-34"/>
                <a:cs typeface="Browallia New" pitchFamily="34" charset="-34"/>
              </a:rPr>
            </a:br>
            <a:r>
              <a:rPr lang="th-TH" sz="1600" b="1" dirty="0">
                <a:latin typeface="Browallia New" pitchFamily="34" charset="-34"/>
                <a:cs typeface="Browallia New" pitchFamily="34" charset="-34"/>
              </a:rPr>
              <a:t>สำนักงานประสานการจัดการการเปลี่ยนแปลงสภาพภูมิอากาศ (</a:t>
            </a:r>
            <a:r>
              <a:rPr lang="th-TH" sz="1600" b="1" dirty="0" err="1">
                <a:latin typeface="Browallia New" pitchFamily="34" charset="-34"/>
                <a:cs typeface="Browallia New" pitchFamily="34" charset="-34"/>
              </a:rPr>
              <a:t>สปอ</a:t>
            </a:r>
            <a:r>
              <a:rPr lang="th-TH" sz="1600" b="1" dirty="0">
                <a:latin typeface="Browallia New" pitchFamily="34" charset="-34"/>
                <a:cs typeface="Browallia New" pitchFamily="34" charset="-34"/>
              </a:rPr>
              <a:t>.</a:t>
            </a: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)</a:t>
            </a:r>
          </a:p>
          <a:p>
            <a:pPr algn="ctr" eaLnBrk="1" hangingPunct="1"/>
            <a:r>
              <a:rPr lang="en-US" sz="1600" b="1" dirty="0" smtClean="0">
                <a:latin typeface="Browallia New" pitchFamily="34" charset="-34"/>
                <a:cs typeface="Browallia New" pitchFamily="34" charset="-34"/>
              </a:rPr>
              <a:t>(Policy formulation and National Focal Point)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grpSp>
        <p:nvGrpSpPr>
          <p:cNvPr id="2" name="Group 57"/>
          <p:cNvGrpSpPr>
            <a:grpSpLocks/>
          </p:cNvGrpSpPr>
          <p:nvPr/>
        </p:nvGrpSpPr>
        <p:grpSpPr bwMode="auto">
          <a:xfrm>
            <a:off x="190500" y="610497"/>
            <a:ext cx="6613525" cy="771380"/>
            <a:chOff x="2161958" y="140813"/>
            <a:chExt cx="6323262" cy="758298"/>
          </a:xfrm>
        </p:grpSpPr>
        <p:sp>
          <p:nvSpPr>
            <p:cNvPr id="59" name="Rectangle 58"/>
            <p:cNvSpPr/>
            <p:nvPr/>
          </p:nvSpPr>
          <p:spPr>
            <a:xfrm>
              <a:off x="2161958" y="140813"/>
              <a:ext cx="6323262" cy="758298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0" name="Rectangle 59"/>
            <p:cNvSpPr/>
            <p:nvPr/>
          </p:nvSpPr>
          <p:spPr>
            <a:xfrm>
              <a:off x="2161958" y="270629"/>
              <a:ext cx="6323262" cy="628481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4605" tIns="14605" rIns="14605" bIns="14605" spcCol="1270" anchor="ctr"/>
            <a:lstStyle/>
            <a:p>
              <a:pPr algn="ctr" defTabSz="1022350" fontAlgn="auto">
                <a:spcAft>
                  <a:spcPts val="0"/>
                </a:spcAft>
                <a:defRPr/>
              </a:pPr>
              <a:r>
                <a:rPr lang="th-TH" sz="2300" b="1" dirty="0">
                  <a:solidFill>
                    <a:prstClr val="white"/>
                  </a:solidFill>
                  <a:latin typeface="Browallia New" pitchFamily="34" charset="-34"/>
                  <a:cs typeface="Browallia New" pitchFamily="34" charset="-34"/>
                </a:rPr>
                <a:t>คณะกรรมการนโยบายการเปลี่ยนแปลงสภาพภูมิอากาศแห่งชาติ</a:t>
              </a:r>
            </a:p>
            <a:p>
              <a:pPr algn="ctr" defTabSz="1022350" fontAlgn="auto">
                <a:spcAft>
                  <a:spcPts val="0"/>
                </a:spcAft>
                <a:defRPr/>
              </a:pPr>
              <a:r>
                <a:rPr lang="en-US" sz="23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(</a:t>
              </a:r>
              <a:r>
                <a:rPr lang="th-TH" sz="23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ประธาน</a:t>
              </a:r>
              <a:r>
                <a:rPr lang="en-US" sz="23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: </a:t>
              </a:r>
              <a:r>
                <a:rPr lang="th-TH" sz="23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นายกรัฐมนตรี, รองประธาน</a:t>
              </a:r>
              <a:r>
                <a:rPr lang="en-US" sz="23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: </a:t>
              </a:r>
              <a:r>
                <a:rPr lang="th-TH" sz="23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รมว.ทส., รมว.กต.)</a:t>
              </a:r>
              <a:endParaRPr lang="th-TH" sz="23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3497262" y="2533984"/>
            <a:ext cx="3755231" cy="751000"/>
            <a:chOff x="-134520" y="433111"/>
            <a:chExt cx="5125288" cy="913328"/>
          </a:xfrm>
        </p:grpSpPr>
        <p:sp>
          <p:nvSpPr>
            <p:cNvPr id="62" name="Rectangle 61"/>
            <p:cNvSpPr/>
            <p:nvPr/>
          </p:nvSpPr>
          <p:spPr>
            <a:xfrm>
              <a:off x="-134520" y="433111"/>
              <a:ext cx="5125286" cy="913328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</p:sp>
        <p:sp>
          <p:nvSpPr>
            <p:cNvPr id="63" name="Rectangle 62"/>
            <p:cNvSpPr/>
            <p:nvPr/>
          </p:nvSpPr>
          <p:spPr>
            <a:xfrm>
              <a:off x="-58685" y="503207"/>
              <a:ext cx="5049453" cy="761956"/>
            </a:xfrm>
            <a:prstGeom prst="rect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14400" tIns="13335" rIns="13335" bIns="13335" spcCol="1270" anchor="ctr"/>
            <a:lstStyle/>
            <a:p>
              <a:pPr algn="ctr" defTabSz="933450" fontAlgn="auto">
                <a:spcAft>
                  <a:spcPts val="0"/>
                </a:spcAft>
                <a:defRPr/>
              </a:pPr>
              <a:r>
                <a:rPr lang="th-TH" sz="1600" b="1" dirty="0" smtClean="0">
                  <a:solidFill>
                    <a:prstClr val="white"/>
                  </a:solidFill>
                  <a:latin typeface="Browallia New" pitchFamily="34" charset="-34"/>
                  <a:cs typeface="Browallia New" pitchFamily="34" charset="-34"/>
                </a:rPr>
                <a:t>    ผู้</a:t>
              </a:r>
              <a:r>
                <a:rPr lang="th-TH" sz="1600" b="1" dirty="0">
                  <a:solidFill>
                    <a:prstClr val="white"/>
                  </a:solidFill>
                  <a:latin typeface="Browallia New" pitchFamily="34" charset="-34"/>
                  <a:cs typeface="Browallia New" pitchFamily="34" charset="-34"/>
                </a:rPr>
                <a:t>ประสานงานด้านการเปลี่ยนแปลง</a:t>
              </a:r>
              <a:r>
                <a:rPr lang="th-TH" sz="1600" b="1" dirty="0" smtClean="0">
                  <a:solidFill>
                    <a:prstClr val="white"/>
                  </a:solidFill>
                  <a:latin typeface="Browallia New" pitchFamily="34" charset="-34"/>
                  <a:cs typeface="Browallia New" pitchFamily="34" charset="-34"/>
                </a:rPr>
                <a:t>สภาภูมิอากาศ</a:t>
              </a:r>
              <a:r>
                <a:rPr lang="en-US" sz="1600" b="1" dirty="0" smtClean="0">
                  <a:solidFill>
                    <a:prstClr val="white"/>
                  </a:solidFill>
                  <a:latin typeface="Browallia New" pitchFamily="34" charset="-34"/>
                  <a:cs typeface="Browallia New" pitchFamily="34" charset="-34"/>
                </a:rPr>
                <a:t>(CCCO)</a:t>
              </a:r>
              <a:r>
                <a:rPr lang="en-US" sz="1600" b="1" dirty="0">
                  <a:solidFill>
                    <a:prstClr val="black"/>
                  </a:solidFill>
                  <a:latin typeface="Browallia New" pitchFamily="34" charset="-34"/>
                  <a:cs typeface="Browallia New" pitchFamily="34" charset="-34"/>
                </a:rPr>
                <a:t/>
              </a:r>
              <a:br>
                <a:rPr lang="en-US" sz="1600" b="1" dirty="0">
                  <a:solidFill>
                    <a:prstClr val="black"/>
                  </a:solidFill>
                  <a:latin typeface="Browallia New" pitchFamily="34" charset="-34"/>
                  <a:cs typeface="Browallia New" pitchFamily="34" charset="-34"/>
                </a:rPr>
              </a:br>
              <a:r>
                <a:rPr lang="en-US" sz="1600" b="1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Browallia New" pitchFamily="34" charset="-34"/>
                  <a:cs typeface="Browallia New" pitchFamily="34" charset="-34"/>
                </a:rPr>
                <a:t> </a:t>
              </a:r>
              <a:r>
                <a:rPr lang="en-US" sz="16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(</a:t>
              </a:r>
              <a:r>
                <a:rPr lang="th-TH" sz="16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30 หน่วยงาน :: 19 กระทรวง + 11 หน่วยงานภายใต้</a:t>
              </a:r>
              <a:br>
                <a:rPr lang="th-TH" sz="16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</a:br>
              <a:r>
                <a:rPr lang="th-TH" sz="16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สำนักนายกรัฐมนตรี</a:t>
              </a:r>
              <a:r>
                <a:rPr lang="en-US" sz="1600" b="1" dirty="0">
                  <a:solidFill>
                    <a:schemeClr val="tx1"/>
                  </a:solidFill>
                  <a:latin typeface="Browallia New" pitchFamily="34" charset="-34"/>
                  <a:cs typeface="Browallia New" pitchFamily="34" charset="-34"/>
                </a:rPr>
                <a:t>)</a:t>
              </a:r>
              <a:endParaRPr lang="th-TH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34" name="สี่เหลี่ยมผืนผ้า 122"/>
          <p:cNvSpPr/>
          <p:nvPr/>
        </p:nvSpPr>
        <p:spPr>
          <a:xfrm>
            <a:off x="7667625" y="6564313"/>
            <a:ext cx="1476375" cy="293687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solidFill>
                  <a:schemeClr val="tx1"/>
                </a:solidFill>
              </a:rPr>
              <a:t>มีผู้แทน</a:t>
            </a:r>
            <a:r>
              <a:rPr lang="th-TH" sz="1800" b="1" dirty="0" err="1" smtClean="0">
                <a:solidFill>
                  <a:schemeClr val="tx1"/>
                </a:solidFill>
              </a:rPr>
              <a:t>กสธ</a:t>
            </a:r>
            <a:r>
              <a:rPr lang="th-TH" sz="1800" b="1" dirty="0" smtClean="0">
                <a:solidFill>
                  <a:schemeClr val="tx1"/>
                </a:solidFill>
              </a:rPr>
              <a:t>.</a:t>
            </a:r>
            <a:endParaRPr lang="th-TH" sz="1800" b="1" baseline="30000" dirty="0">
              <a:solidFill>
                <a:schemeClr val="tx1"/>
              </a:solidFill>
            </a:endParaRPr>
          </a:p>
        </p:txBody>
      </p:sp>
      <p:sp>
        <p:nvSpPr>
          <p:cNvPr id="33" name="วงรี 121"/>
          <p:cNvSpPr/>
          <p:nvPr/>
        </p:nvSpPr>
        <p:spPr>
          <a:xfrm>
            <a:off x="7775575" y="6619875"/>
            <a:ext cx="158750" cy="1222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5" name="วงรี 121"/>
          <p:cNvSpPr/>
          <p:nvPr/>
        </p:nvSpPr>
        <p:spPr>
          <a:xfrm flipV="1">
            <a:off x="6558180" y="1124744"/>
            <a:ext cx="144463" cy="14446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6" name="วงรี 121"/>
          <p:cNvSpPr/>
          <p:nvPr/>
        </p:nvSpPr>
        <p:spPr>
          <a:xfrm>
            <a:off x="6780002" y="3068960"/>
            <a:ext cx="158750" cy="1222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37" name="วงรี 121"/>
          <p:cNvSpPr/>
          <p:nvPr/>
        </p:nvSpPr>
        <p:spPr>
          <a:xfrm>
            <a:off x="2807716" y="2420888"/>
            <a:ext cx="158750" cy="1222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6859377" y="1196975"/>
            <a:ext cx="520911" cy="0"/>
          </a:xfrm>
          <a:prstGeom prst="straightConnector1">
            <a:avLst/>
          </a:prstGeom>
          <a:ln w="34925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481512" y="3795320"/>
            <a:ext cx="181499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สี่เหลี่ยมผืนผ้า 22"/>
          <p:cNvSpPr/>
          <p:nvPr/>
        </p:nvSpPr>
        <p:spPr>
          <a:xfrm>
            <a:off x="1374923" y="5301208"/>
            <a:ext cx="3024336" cy="39530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กระทรวงสาธารณสุข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7704137" y="1862078"/>
            <a:ext cx="1475656" cy="258532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องค์กรระหว่างประเทศ </a:t>
            </a:r>
            <a:endParaRPr lang="th-TH" sz="18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เช่น 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- </a:t>
            </a: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UNFCCC</a:t>
            </a:r>
            <a:endParaRPr lang="en-US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UNEP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WHO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ASEAN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GEF</a:t>
            </a:r>
            <a:endParaRPr lang="th-TH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1" name="Right Arrow 100"/>
          <p:cNvSpPr/>
          <p:nvPr/>
        </p:nvSpPr>
        <p:spPr>
          <a:xfrm>
            <a:off x="7451725" y="1484313"/>
            <a:ext cx="504825" cy="417671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cxnSp>
        <p:nvCxnSpPr>
          <p:cNvPr id="4" name="ลูกศรเชื่อมต่อแบบตรง 3"/>
          <p:cNvCxnSpPr/>
          <p:nvPr/>
        </p:nvCxnSpPr>
        <p:spPr>
          <a:xfrm>
            <a:off x="2847823" y="4118377"/>
            <a:ext cx="10697" cy="28935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67"/>
          <p:cNvCxnSpPr/>
          <p:nvPr/>
        </p:nvCxnSpPr>
        <p:spPr>
          <a:xfrm flipV="1">
            <a:off x="4399259" y="5498862"/>
            <a:ext cx="3666888" cy="1837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94"/>
          <p:cNvCxnSpPr/>
          <p:nvPr/>
        </p:nvCxnSpPr>
        <p:spPr>
          <a:xfrm>
            <a:off x="2853171" y="5661248"/>
            <a:ext cx="5350" cy="29401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8028384" y="5229200"/>
            <a:ext cx="107553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latin typeface="Browallia New" pitchFamily="34" charset="-34"/>
                <a:cs typeface="Browallia New" pitchFamily="34" charset="-34"/>
              </a:rPr>
              <a:t>WHO</a:t>
            </a:r>
            <a:endParaRPr lang="th-TH" sz="32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51" name="TextBox 21"/>
          <p:cNvSpPr txBox="1">
            <a:spLocks noChangeArrowheads="1"/>
          </p:cNvSpPr>
          <p:nvPr/>
        </p:nvSpPr>
        <p:spPr bwMode="auto">
          <a:xfrm>
            <a:off x="323528" y="5788878"/>
            <a:ext cx="5173833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 algn="ctr" eaLnBrk="1" hangingPunct="1"/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คณะกรรมการนโยบายการเปลี่ยนแปลงสภาพภูมิอากาศแห่งชาติ ด้านสาธารณสุข(ประธาน </a:t>
            </a:r>
            <a:r>
              <a:rPr lang="en-US" sz="1600" b="1" dirty="0" smtClean="0"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ปลัด</a:t>
            </a:r>
            <a:r>
              <a:rPr lang="th-TH" sz="1600" b="1" dirty="0" err="1" smtClean="0">
                <a:latin typeface="Browallia New" pitchFamily="34" charset="-34"/>
                <a:cs typeface="Browallia New" pitchFamily="34" charset="-34"/>
              </a:rPr>
              <a:t>กสธ</a:t>
            </a: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. เลขา </a:t>
            </a:r>
            <a:r>
              <a:rPr lang="en-US" sz="1600" b="1" dirty="0" smtClean="0">
                <a:latin typeface="Browallia New" pitchFamily="34" charset="-34"/>
                <a:cs typeface="Browallia New" pitchFamily="34" charset="-34"/>
              </a:rPr>
              <a:t>:</a:t>
            </a: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 อธิบดีกรมอนามัย กรมควบคุมโรค)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cxnSp>
        <p:nvCxnSpPr>
          <p:cNvPr id="54" name="Straight Connector 94"/>
          <p:cNvCxnSpPr/>
          <p:nvPr/>
        </p:nvCxnSpPr>
        <p:spPr>
          <a:xfrm>
            <a:off x="2853171" y="6373653"/>
            <a:ext cx="5350" cy="30734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601216" y="6524581"/>
            <a:ext cx="2571750" cy="33855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ผู้แทนจากกรมต่างๆใน </a:t>
            </a:r>
            <a:r>
              <a:rPr lang="th-TH" sz="1600" b="1" dirty="0" err="1" smtClean="0">
                <a:latin typeface="Browallia New" pitchFamily="34" charset="-34"/>
                <a:cs typeface="Browallia New" pitchFamily="34" charset="-34"/>
              </a:rPr>
              <a:t>กสธ</a:t>
            </a: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.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cxnSp>
        <p:nvCxnSpPr>
          <p:cNvPr id="57" name="Straight Connector 67"/>
          <p:cNvCxnSpPr/>
          <p:nvPr/>
        </p:nvCxnSpPr>
        <p:spPr>
          <a:xfrm>
            <a:off x="2915816" y="6453336"/>
            <a:ext cx="2653623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669527" y="6093296"/>
            <a:ext cx="1926809" cy="83099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ผู้แทนจากหน่วยงาน </a:t>
            </a:r>
            <a:r>
              <a:rPr lang="th-TH" sz="1600" b="1" dirty="0" err="1" smtClean="0">
                <a:latin typeface="Browallia New" pitchFamily="34" charset="-34"/>
                <a:cs typeface="Browallia New" pitchFamily="34" charset="-34"/>
              </a:rPr>
              <a:t>สพฉ</a:t>
            </a: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./</a:t>
            </a:r>
            <a:r>
              <a:rPr lang="th-TH" sz="1600" b="1" dirty="0" err="1" smtClean="0">
                <a:latin typeface="Browallia New" pitchFamily="34" charset="-34"/>
                <a:cs typeface="Browallia New" pitchFamily="34" charset="-34"/>
              </a:rPr>
              <a:t>สธ</a:t>
            </a:r>
            <a:r>
              <a:rPr lang="th-TH" sz="1600" b="1" dirty="0" smtClean="0">
                <a:latin typeface="Browallia New" pitchFamily="34" charset="-34"/>
                <a:cs typeface="Browallia New" pitchFamily="34" charset="-34"/>
              </a:rPr>
              <a:t>.ฉุกเฉิน/สถาบันวิจัย/สถาบันการศึกษา</a:t>
            </a:r>
            <a:endParaRPr lang="th-TH" sz="1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39" name="ชื่อเรื่อง 1"/>
          <p:cNvSpPr txBox="1">
            <a:spLocks/>
          </p:cNvSpPr>
          <p:nvPr/>
        </p:nvSpPr>
        <p:spPr>
          <a:xfrm>
            <a:off x="-22487" y="-27384"/>
            <a:ext cx="9144000" cy="48458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lt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th-TH" sz="2300" dirty="0" smtClean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FF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sz="23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กลไกการ</a:t>
            </a:r>
            <a:r>
              <a:rPr lang="th-TH" sz="23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ดำเนินงานด้านการเปลี่ยนแปลงสภาพ</a:t>
            </a:r>
            <a:r>
              <a:rPr lang="th-TH" sz="23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ภูมิอากาศของประเทศ</a:t>
            </a:r>
            <a:endParaRPr lang="th-TH" sz="23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FF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2300" dirty="0">
              <a:solidFill>
                <a:schemeClr val="tx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2" name="Rectangle 15"/>
          <p:cNvSpPr/>
          <p:nvPr/>
        </p:nvSpPr>
        <p:spPr>
          <a:xfrm>
            <a:off x="90002" y="2790412"/>
            <a:ext cx="2941177" cy="56658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12065" tIns="36000" rIns="12065" bIns="12065" spcCol="1270"/>
          <a:lstStyle/>
          <a:p>
            <a:pPr algn="ctr" defTabSz="844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900" b="1" dirty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คณะอนุกรรมการ</a:t>
            </a:r>
            <a:r>
              <a:rPr lang="th-TH" sz="1900" b="1" dirty="0" smtClean="0">
                <a:solidFill>
                  <a:schemeClr val="bg1"/>
                </a:solidFill>
                <a:latin typeface="Browallia New" pitchFamily="34" charset="-34"/>
                <a:cs typeface="Browallia New" pitchFamily="34" charset="-34"/>
              </a:rPr>
              <a:t>ฯด้าน</a:t>
            </a:r>
            <a:r>
              <a:rPr lang="th-TH" sz="2000" b="1" dirty="0" smtClean="0">
                <a:latin typeface="Browallia New" pitchFamily="34" charset="-34"/>
                <a:cs typeface="Browallia New" pitchFamily="34" charset="-34"/>
              </a:rPr>
              <a:t>การเจรจาฯ</a:t>
            </a:r>
            <a:endParaRPr lang="en-US" sz="2000" b="1" dirty="0">
              <a:latin typeface="Browallia New" pitchFamily="34" charset="-34"/>
              <a:cs typeface="Browallia New" pitchFamily="34" charset="-34"/>
            </a:endParaRPr>
          </a:p>
          <a:p>
            <a:pPr algn="ctr" defTabSz="844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ประธาน</a:t>
            </a:r>
            <a:r>
              <a:rPr lang="en-US" sz="1600" b="1" dirty="0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: </a:t>
            </a:r>
            <a:r>
              <a:rPr lang="th-TH" sz="1600" b="1" dirty="0" err="1" smtClean="0">
                <a:solidFill>
                  <a:schemeClr val="tx1"/>
                </a:solidFill>
                <a:latin typeface="Browallia New" pitchFamily="34" charset="-34"/>
                <a:cs typeface="Browallia New" pitchFamily="34" charset="-34"/>
              </a:rPr>
              <a:t>กต</a:t>
            </a:r>
            <a:endParaRPr lang="th-TH" sz="1600" b="1" dirty="0">
              <a:solidFill>
                <a:schemeClr val="tx1"/>
              </a:solidFill>
              <a:latin typeface="Browallia New" pitchFamily="34" charset="-34"/>
              <a:cs typeface="Browallia New" pitchFamily="34" charset="-34"/>
            </a:endParaRPr>
          </a:p>
        </p:txBody>
      </p:sp>
      <p:cxnSp>
        <p:nvCxnSpPr>
          <p:cNvPr id="10" name="ลูกศรเชื่อมต่อแบบตรง 9"/>
          <p:cNvCxnSpPr/>
          <p:nvPr/>
        </p:nvCxnSpPr>
        <p:spPr>
          <a:xfrm>
            <a:off x="6296505" y="3795320"/>
            <a:ext cx="0" cy="46773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วงรี 121"/>
          <p:cNvSpPr/>
          <p:nvPr/>
        </p:nvSpPr>
        <p:spPr>
          <a:xfrm>
            <a:off x="6876256" y="2204864"/>
            <a:ext cx="158750" cy="122237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th-TH"/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90002" y="457203"/>
            <a:ext cx="6748252" cy="1027110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4" name="สี่เหลี่ยมผืนผ้ามุมมน 43"/>
          <p:cNvSpPr/>
          <p:nvPr/>
        </p:nvSpPr>
        <p:spPr>
          <a:xfrm>
            <a:off x="-22487" y="1395258"/>
            <a:ext cx="3226335" cy="1313662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สี่เหลี่ยมผืนผ้ามุมมน 45"/>
          <p:cNvSpPr/>
          <p:nvPr/>
        </p:nvSpPr>
        <p:spPr>
          <a:xfrm>
            <a:off x="190500" y="5661248"/>
            <a:ext cx="5378939" cy="792088"/>
          </a:xfrm>
          <a:prstGeom prst="round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199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20" name="ไดอะแกรม 9219"/>
          <p:cNvGraphicFramePr/>
          <p:nvPr>
            <p:extLst>
              <p:ext uri="{D42A27DB-BD31-4B8C-83A1-F6EECF244321}">
                <p14:modId xmlns:p14="http://schemas.microsoft.com/office/powerpoint/2010/main" val="1825781054"/>
              </p:ext>
            </p:extLst>
          </p:nvPr>
        </p:nvGraphicFramePr>
        <p:xfrm>
          <a:off x="0" y="3436410"/>
          <a:ext cx="9042076" cy="3664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8" name="ชื่อเรื่อง 1"/>
          <p:cNvSpPr>
            <a:spLocks noGrp="1"/>
          </p:cNvSpPr>
          <p:nvPr>
            <p:ph type="title"/>
          </p:nvPr>
        </p:nvSpPr>
        <p:spPr>
          <a:xfrm>
            <a:off x="407764" y="260648"/>
            <a:ext cx="8472488" cy="511175"/>
          </a:xfrm>
        </p:spPr>
        <p:txBody>
          <a:bodyPr>
            <a:noAutofit/>
          </a:bodyPr>
          <a:lstStyle/>
          <a:p>
            <a:pPr algn="l"/>
            <a:r>
              <a:rPr lang="th-TH" sz="3600" b="1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แผนการดำเนินงานต่อไป</a:t>
            </a:r>
          </a:p>
        </p:txBody>
      </p:sp>
      <p:sp>
        <p:nvSpPr>
          <p:cNvPr id="41" name="สี่เหลี่ยมผืนผ้ามุมมน 40"/>
          <p:cNvSpPr/>
          <p:nvPr/>
        </p:nvSpPr>
        <p:spPr>
          <a:xfrm>
            <a:off x="3713061" y="1556792"/>
            <a:ext cx="1651027" cy="1584176"/>
          </a:xfrm>
          <a:prstGeom prst="roundRect">
            <a:avLst>
              <a:gd name="adj" fmla="val 3135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เสนอขอความ</a:t>
            </a:r>
            <a:r>
              <a:rPr lang="th-TH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เห้นช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อบต่อ </a:t>
            </a:r>
            <a:r>
              <a:rPr lang="th-TH" sz="18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</a:t>
            </a:r>
            <a: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8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นโยบายฯ </a:t>
            </a:r>
            <a: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ระดับชาติ</a:t>
            </a:r>
          </a:p>
          <a:p>
            <a:pPr algn="ctr" eaLnBrk="1" hangingPunct="1"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(ประธาน</a:t>
            </a:r>
            <a:r>
              <a:rPr lang="en-US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r>
              <a:rPr lang="th-TH" sz="16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นายกรัฐมนตรี)</a:t>
            </a:r>
            <a:endParaRPr lang="th-TH" sz="16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1619672" y="1916832"/>
            <a:ext cx="1944216" cy="2376264"/>
          </a:xfrm>
          <a:prstGeom prst="roundRect">
            <a:avLst>
              <a:gd name="adj" fmla="val 5135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เสนอ </a:t>
            </a:r>
            <a:r>
              <a:rPr lang="th-TH" sz="18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</a:t>
            </a:r>
            <a: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นโยบาย ด้าน </a:t>
            </a:r>
            <a:r>
              <a:rPr lang="th-TH" sz="18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สธ</a:t>
            </a:r>
            <a: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8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เพื่อพิจารณาแผนยุทธศาสตร์ และ</a:t>
            </a:r>
            <a:r>
              <a:rPr lang="th-TH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กลไกค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กก.แห่งชาติ</a:t>
            </a:r>
            <a:r>
              <a:rPr lang="th-TH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ด้านสธ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เพื่อขับเคลื่อนนโยบายและแผน</a:t>
            </a:r>
            <a:r>
              <a:rPr lang="th-TH" sz="16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ด้านสธ</a:t>
            </a: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th-TH" sz="1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06" name="ตัวเชื่อมต่อตรง 105"/>
          <p:cNvCxnSpPr/>
          <p:nvPr/>
        </p:nvCxnSpPr>
        <p:spPr>
          <a:xfrm flipH="1">
            <a:off x="4565276" y="3212976"/>
            <a:ext cx="1588" cy="1210857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ตัวเชื่อมต่อตรง 110"/>
          <p:cNvCxnSpPr/>
          <p:nvPr/>
        </p:nvCxnSpPr>
        <p:spPr>
          <a:xfrm>
            <a:off x="6660232" y="2348880"/>
            <a:ext cx="1" cy="157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ตัวเชื่อมต่อตรง 27"/>
          <p:cNvCxnSpPr/>
          <p:nvPr/>
        </p:nvCxnSpPr>
        <p:spPr>
          <a:xfrm>
            <a:off x="2771229" y="4352395"/>
            <a:ext cx="0" cy="518476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วงรี 87"/>
          <p:cNvSpPr/>
          <p:nvPr/>
        </p:nvSpPr>
        <p:spPr>
          <a:xfrm>
            <a:off x="2699792" y="4870871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89" name="วงรี 88"/>
          <p:cNvSpPr/>
          <p:nvPr/>
        </p:nvSpPr>
        <p:spPr>
          <a:xfrm>
            <a:off x="6588795" y="3897642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90" name="วงรี 89"/>
          <p:cNvSpPr/>
          <p:nvPr/>
        </p:nvSpPr>
        <p:spPr>
          <a:xfrm>
            <a:off x="4501133" y="4280958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34" name="สี่เหลี่ยมผืนผ้ามุมมน 33"/>
          <p:cNvSpPr/>
          <p:nvPr/>
        </p:nvSpPr>
        <p:spPr>
          <a:xfrm>
            <a:off x="5580112" y="1052737"/>
            <a:ext cx="1656184" cy="1224135"/>
          </a:xfrm>
          <a:prstGeom prst="roundRect">
            <a:avLst>
              <a:gd name="adj" fmla="val 3135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เสนอต่อ </a:t>
            </a:r>
            <a:r>
              <a:rPr lang="th-TH" sz="1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ครม.</a:t>
            </a:r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เห็นชอบแผนยุทธศาสตร์ฯ</a:t>
            </a:r>
          </a:p>
        </p:txBody>
      </p:sp>
      <p:sp>
        <p:nvSpPr>
          <p:cNvPr id="35" name="สี่เหลี่ยมผืนผ้ามุมมน 34"/>
          <p:cNvSpPr/>
          <p:nvPr/>
        </p:nvSpPr>
        <p:spPr>
          <a:xfrm>
            <a:off x="7317137" y="260648"/>
            <a:ext cx="1791367" cy="1285875"/>
          </a:xfrm>
          <a:prstGeom prst="roundRect">
            <a:avLst>
              <a:gd name="adj" fmla="val 3135"/>
            </a:avLst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lvl="0" algn="ctr"/>
            <a:r>
              <a:rPr lang="th-TH" sz="16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เผยแพร่และชี้แจงหน่วยงานที่เกี่ยวข้อง เพื่อนำแผนไปสู่การปฏิบัติ </a:t>
            </a:r>
          </a:p>
        </p:txBody>
      </p:sp>
      <p:cxnSp>
        <p:nvCxnSpPr>
          <p:cNvPr id="39" name="ตัวเชื่อมต่อตรง 38"/>
          <p:cNvCxnSpPr>
            <a:endCxn id="40" idx="0"/>
          </p:cNvCxnSpPr>
          <p:nvPr/>
        </p:nvCxnSpPr>
        <p:spPr>
          <a:xfrm>
            <a:off x="8316987" y="1628800"/>
            <a:ext cx="0" cy="1873349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วงรี 39"/>
          <p:cNvSpPr/>
          <p:nvPr/>
        </p:nvSpPr>
        <p:spPr>
          <a:xfrm>
            <a:off x="8245549" y="3502149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  <p:sp>
        <p:nvSpPr>
          <p:cNvPr id="17" name="สี่เหลี่ยมผืนผ้ามุมมน 16"/>
          <p:cNvSpPr/>
          <p:nvPr/>
        </p:nvSpPr>
        <p:spPr>
          <a:xfrm>
            <a:off x="107504" y="3263073"/>
            <a:ext cx="1368152" cy="1335773"/>
          </a:xfrm>
          <a:prstGeom prst="roundRect">
            <a:avLst>
              <a:gd name="adj" fmla="val 5135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th-TH" sz="1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เสนอคณะ บริหารยุทธศาสตร์ กรมอนามัย</a:t>
            </a:r>
            <a:endParaRPr lang="th-TH" sz="16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8" name="ตัวเชื่อมต่อตรง 17"/>
          <p:cNvCxnSpPr/>
          <p:nvPr/>
        </p:nvCxnSpPr>
        <p:spPr>
          <a:xfrm rot="5400000">
            <a:off x="362322" y="4919521"/>
            <a:ext cx="641350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วงรี 18"/>
          <p:cNvSpPr/>
          <p:nvPr/>
        </p:nvSpPr>
        <p:spPr>
          <a:xfrm>
            <a:off x="611560" y="5240196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1467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ตรงกลาง">
  <a:themeElements>
    <a:clrScheme name="ตรงกลาง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ตรงกลาง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ตรงกลาง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702</TotalTime>
  <Words>1295</Words>
  <Application>Microsoft Office PowerPoint</Application>
  <PresentationFormat>นำเสนอทางหน้าจอ (4:3)</PresentationFormat>
  <Paragraphs>179</Paragraphs>
  <Slides>11</Slides>
  <Notes>5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ตรงกลาง</vt:lpstr>
      <vt:lpstr>(ร่าง) แผนยุทธศาสตร์รองรับ      การเปลี่ยนแปลงสภาพภูมิอากาศ ด้านสาธารณสุข  พ.ศ.2559-2563 (ปรับเป็นปี 60-64)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(ร่าง) แผนยุทธศาสตร์รองรับการเปลี่ยนแปลงสภาพภูมิอากาศด้านสาธารณสุขพ.ศ.2559-2563</vt:lpstr>
      <vt:lpstr>คณะกรรมการนโยบายรองรับการเปลี่ยนแปลงสภาพภูมิอากาศแห่งชาติ ด้านสาธารณสุข</vt:lpstr>
      <vt:lpstr>งานนำเสนอ PowerPoint</vt:lpstr>
      <vt:lpstr>แผนการดำเนินงานต่อไป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Kamonwan</dc:creator>
  <cp:lastModifiedBy>OSC</cp:lastModifiedBy>
  <cp:revision>51</cp:revision>
  <cp:lastPrinted>2016-05-23T12:31:42Z</cp:lastPrinted>
  <dcterms:created xsi:type="dcterms:W3CDTF">2016-04-27T03:11:25Z</dcterms:created>
  <dcterms:modified xsi:type="dcterms:W3CDTF">2016-05-24T05:17:09Z</dcterms:modified>
</cp:coreProperties>
</file>