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60" r:id="rId3"/>
    <p:sldId id="257" r:id="rId4"/>
    <p:sldId id="259" r:id="rId5"/>
    <p:sldId id="261" r:id="rId6"/>
    <p:sldId id="262" r:id="rId7"/>
    <p:sldId id="264" r:id="rId8"/>
  </p:sldIdLst>
  <p:sldSz cx="9906000" cy="6858000" type="A4"/>
  <p:notesSz cx="6807200" cy="9939338"/>
  <p:defaultTextStyle>
    <a:defPPr>
      <a:defRPr lang="th-TH"/>
    </a:defPPr>
    <a:lvl1pPr marL="0" algn="l" defTabSz="9578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6600"/>
    <a:srgbClr val="FF9933"/>
    <a:srgbClr val="006600"/>
    <a:srgbClr val="FFCC00"/>
    <a:srgbClr val="FF6699"/>
    <a:srgbClr val="008000"/>
    <a:srgbClr val="FF9966"/>
    <a:srgbClr val="9999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96625" autoAdjust="0"/>
  </p:normalViewPr>
  <p:slideViewPr>
    <p:cSldViewPr>
      <p:cViewPr>
        <p:scale>
          <a:sx n="100" d="100"/>
          <a:sy n="100" d="100"/>
        </p:scale>
        <p:origin x="-288" y="9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h-TH" smtClean="0"/>
              <a:t>เอกสารแนบ 2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A166E-E0F5-48E9-A400-852F5C4CFE10}" type="datetimeFigureOut">
              <a:rPr lang="th-TH" smtClean="0"/>
              <a:t>25/04/59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77FE5-1800-406A-9683-C61A660EF1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944251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h-TH" smtClean="0"/>
              <a:t>เอกสารแนบ 2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4949-23BC-4204-BBFF-A7C897DFBB72}" type="datetimeFigureOut">
              <a:rPr lang="th-TH" smtClean="0"/>
              <a:t>25/04/59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13EB6-675A-4491-9F52-F97E2B5024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845902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ัวกระดาษ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h-TH" smtClean="0"/>
              <a:t>เอกสารแนบ 2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6148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ัวกระดาษ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h-TH" smtClean="0"/>
              <a:t>เอกสารแนบ 2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9851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ัวกระดาษ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h-TH" smtClean="0"/>
              <a:t>เอกสารแนบ 2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9851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ัวกระดาษ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h-TH" smtClean="0"/>
              <a:t>เอกสารแนบ 2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9851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ัวกระดาษ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h-TH" smtClean="0"/>
              <a:t>เอกสารแนบ 2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9851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ัวกระดาษ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h-TH" smtClean="0"/>
              <a:t>เอกสารแนบ 2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9851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BEF3-1BB5-4FF0-BCE3-D6649EC03ABA}" type="datetime1">
              <a:rPr lang="th-TH" smtClean="0"/>
              <a:t>25/04/59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030E-F999-43ED-9333-4F86187DA0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566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4E23-ED7D-46FF-A564-3A232CB6A54D}" type="datetime1">
              <a:rPr lang="th-TH" smtClean="0"/>
              <a:t>25/04/59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030E-F999-43ED-9333-4F86187DA0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531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10055623" y="384175"/>
            <a:ext cx="3119702" cy="819308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93077" y="384175"/>
            <a:ext cx="9197447" cy="819308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7D1-E215-4CC1-B32B-80D0EABB94AC}" type="datetime1">
              <a:rPr lang="th-TH" smtClean="0"/>
              <a:t>25/04/59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030E-F999-43ED-9333-4F86187DA0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636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5AFB-A1D4-4821-8BB2-EF1FBD4E535D}" type="datetime1">
              <a:rPr lang="th-TH" smtClean="0"/>
              <a:t>25/04/59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030E-F999-43ED-9333-4F86187DA0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930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F90B-A466-4EB3-B53E-679AC0AF56EC}" type="datetime1">
              <a:rPr lang="th-TH" smtClean="0"/>
              <a:t>25/04/59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030E-F999-43ED-9333-4F86187DA0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741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93078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DC622-81ED-4EAB-9E8D-3B9BA4066D14}" type="datetime1">
              <a:rPr lang="th-TH" smtClean="0"/>
              <a:t>25/04/59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030E-F999-43ED-9333-4F86187DA0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134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F538B-5DE7-48E5-A5D9-B0BEDD28C39A}" type="datetime1">
              <a:rPr lang="th-TH" smtClean="0"/>
              <a:t>25/04/59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030E-F999-43ED-9333-4F86187DA0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00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4214E-FB80-4BCA-95CD-15E07CB95EC8}" type="datetime1">
              <a:rPr lang="th-TH" smtClean="0"/>
              <a:t>25/04/59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030E-F999-43ED-9333-4F86187DA0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859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021FC-F3B5-4003-8746-258853BEB3DF}" type="datetime1">
              <a:rPr lang="th-TH" smtClean="0"/>
              <a:t>25/04/59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030E-F999-43ED-9333-4F86187DA0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910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20AF-B027-4FC9-A86F-928AF74D9CD6}" type="datetime1">
              <a:rPr lang="th-TH" smtClean="0"/>
              <a:t>25/04/59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030E-F999-43ED-9333-4F86187DA0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080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7015-A2B0-4621-BC58-0AA639D87F3B}" type="datetime1">
              <a:rPr lang="th-TH" smtClean="0"/>
              <a:t>25/04/59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030E-F999-43ED-9333-4F86187DA0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480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687F2-DD5E-4FC4-9F03-447CFFC9D308}" type="datetime1">
              <a:rPr lang="th-TH" smtClean="0"/>
              <a:t>25/04/59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8030E-F999-43ED-9333-4F86187DA0F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432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5781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8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70"/>
            <a:ext cx="9906000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0488"/>
            <a:r>
              <a:rPr lang="th-TH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จัดทำแผนยุทธศาสตร์การพัฒนาระบบส่งเสริมสุขภาพและอนามัย</a:t>
            </a:r>
            <a:r>
              <a:rPr lang="th-TH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สิ่งแวดล้อม </a:t>
            </a:r>
          </a:p>
          <a:p>
            <a:pPr marL="90488"/>
            <a:r>
              <a:rPr lang="th-TH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ตามแผนพัฒนา</a:t>
            </a:r>
            <a:r>
              <a:rPr lang="th-TH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สุขภาพแห่งชาติในช่วงแผนพัฒนาเศรษฐกิจและสังคมแห่งชาติ ฉบับที่ 12 พ.ศ. 2560-2564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706800" y="2708920"/>
            <a:ext cx="7188819" cy="1477328"/>
          </a:xfrm>
          <a:prstGeom prst="rect">
            <a:avLst/>
          </a:prstGeom>
          <a:solidFill>
            <a:srgbClr val="CCFF66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4625">
              <a:tabLst>
                <a:tab pos="6821488" algn="l"/>
              </a:tabLst>
            </a:pPr>
            <a:r>
              <a:rPr lang="th-TH" sz="18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พันธ</a:t>
            </a: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กิจ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4625">
              <a:tabLst>
                <a:tab pos="6821488" algn="l"/>
              </a:tabLst>
            </a:pP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ทำหน้าที่ในการสังเคราะห์ ใช้ความรู้ และดูภาพรวม เพื่อกำหนดนโยบายและออกแบบระบบส่งเสริมสุขภาพและอนามัยสิ่งแวดล้อม โดยการประสานงาน สร้างความร่วมมือและกำกับดูแลเพื่อให้เกิดความรับผิดชอบต่อการดำเนินงาน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44688" y="4452750"/>
            <a:ext cx="7761312" cy="2031325"/>
          </a:xfrm>
          <a:prstGeom prst="rect">
            <a:avLst/>
          </a:prstGeom>
          <a:solidFill>
            <a:srgbClr val="FFCC6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4625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ค่านิยม </a:t>
            </a:r>
            <a:r>
              <a:rPr lang="en-US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HEALTH</a:t>
            </a:r>
            <a:endParaRPr lang="th-TH" sz="18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4625"/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 = Health Model (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เป็นต้นแบบสุขภาพ) </a:t>
            </a:r>
            <a:endPara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4625"/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Ethics (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มีจริยธรรม) </a:t>
            </a:r>
            <a:endPara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4625"/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Achievement (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มุ่งผลสัมฤทธิ์) </a:t>
            </a:r>
            <a:endPara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4625"/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Learning (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เรียนรู้ ร่วมกัน) </a:t>
            </a:r>
            <a:endPara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4625"/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Trust (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เคารพและเชื่อมั่น) </a:t>
            </a:r>
            <a:endParaRPr lang="en-US" sz="18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4625"/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n-US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Harmony (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เป็นอันหนึ่งอันเดียวกัน)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152800" y="1569566"/>
            <a:ext cx="6745483" cy="923330"/>
          </a:xfrm>
          <a:prstGeom prst="rect">
            <a:avLst/>
          </a:prstGeom>
          <a:solidFill>
            <a:srgbClr val="99C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80975"/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วิสัยทัศน์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/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กรม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อนามัยเป็นองค์กรหลักของประเทศในการอภิบาลระบบส่งเสริมสุขภาพและระบบอนามัยสิ่งแวดล้อมเพื่อสุขภาพ</a:t>
            </a:r>
            <a:r>
              <a:rPr lang="th-TH" sz="1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568" y="4653136"/>
            <a:ext cx="2304256" cy="187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298726"/>
            <a:ext cx="2437444" cy="2165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>
          <a:xfrm>
            <a:off x="495300" y="6448251"/>
            <a:ext cx="2311400" cy="365125"/>
          </a:xfrm>
        </p:spPr>
        <p:txBody>
          <a:bodyPr/>
          <a:lstStyle/>
          <a:p>
            <a:fld id="{3FF814DD-76B3-48CE-904A-4BFC895CD656}" type="datetime1">
              <a:rPr lang="th-TH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25/04/59</a:t>
            </a:fld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>
          <a:xfrm>
            <a:off x="7099300" y="6448251"/>
            <a:ext cx="2311400" cy="365125"/>
          </a:xfrm>
        </p:spPr>
        <p:txBody>
          <a:bodyPr/>
          <a:lstStyle/>
          <a:p>
            <a:fld id="{5BD8030E-F999-43ED-9333-4F86187DA0F2}" type="slidenum">
              <a:rPr lang="th-TH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fld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4893" y="13152"/>
            <a:ext cx="1632915" cy="292388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pPr algn="r"/>
            <a:r>
              <a:rPr lang="th-TH" sz="1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เอกสารหมายเลข </a:t>
            </a:r>
            <a:r>
              <a:rPr lang="th-TH" sz="13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th-TH" sz="13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964043"/>
              </p:ext>
            </p:extLst>
          </p:nvPr>
        </p:nvGraphicFramePr>
        <p:xfrm>
          <a:off x="85443" y="3481691"/>
          <a:ext cx="8490852" cy="514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142"/>
                <a:gridCol w="1415142"/>
                <a:gridCol w="1415142"/>
                <a:gridCol w="1415142"/>
                <a:gridCol w="1415142"/>
                <a:gridCol w="1415142"/>
              </a:tblGrid>
              <a:tr h="514342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มี.ค.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เม.ย.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พ.ค.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มิ.ย.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ก.ค.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ส.ค.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074857" y="48"/>
            <a:ext cx="7831144" cy="3199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42574" tIns="21287" rIns="42574" bIns="21287" rtlCol="0">
            <a:spAutoFit/>
          </a:bodyPr>
          <a:lstStyle/>
          <a:p>
            <a:pPr marL="629747" algn="ctr"/>
            <a:r>
              <a:rPr lang="en-US" sz="9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Timeline </a:t>
            </a:r>
            <a:r>
              <a:rPr lang="th-TH" sz="9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การจัดทำแผนยุทธศาสตร์การพัฒนาระบบส่งเสริมสุขภาพและอนามัยสิ่งแวดล้อม</a:t>
            </a:r>
          </a:p>
          <a:p>
            <a:pPr marL="629747" algn="ctr"/>
            <a:r>
              <a:rPr lang="th-TH" sz="9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ตามแผนพัฒนาสุขภาพแห่งชาติในช่วงแผนพัฒนาเศรษฐกิจและสังคมแห่งชาติ ฉบับที่ 12 พ.ศ. 2560-2564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775680" y="6658630"/>
            <a:ext cx="3058503" cy="243045"/>
          </a:xfrm>
          <a:prstGeom prst="rect">
            <a:avLst/>
          </a:prstGeom>
          <a:noFill/>
        </p:spPr>
        <p:txBody>
          <a:bodyPr wrap="square" lIns="42574" tIns="21287" rIns="42574" bIns="21287" rtlCol="0">
            <a:spAutoFit/>
          </a:bodyPr>
          <a:lstStyle/>
          <a:p>
            <a:pPr algn="r"/>
            <a:r>
              <a:rPr lang="th-TH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พ.ศ.</a:t>
            </a:r>
            <a:r>
              <a:rPr lang="en-U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2559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8" name="กลุ่ม 17"/>
          <p:cNvGrpSpPr/>
          <p:nvPr/>
        </p:nvGrpSpPr>
        <p:grpSpPr>
          <a:xfrm>
            <a:off x="85508" y="4001010"/>
            <a:ext cx="8219423" cy="2821077"/>
            <a:chOff x="155393" y="9359415"/>
            <a:chExt cx="14937221" cy="6664795"/>
          </a:xfrm>
        </p:grpSpPr>
        <p:sp>
          <p:nvSpPr>
            <p:cNvPr id="6" name="ลูกศรขึ้น 5"/>
            <p:cNvSpPr/>
            <p:nvPr/>
          </p:nvSpPr>
          <p:spPr>
            <a:xfrm rot="10800000">
              <a:off x="2207680" y="9368993"/>
              <a:ext cx="540000" cy="538076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4843" y="10117237"/>
              <a:ext cx="2256815" cy="2835778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ประชุม คอก.และ </a:t>
              </a:r>
              <a:r>
                <a:rPr lang="th-TH" sz="800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คทง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.นำเสนอ</a:t>
              </a:r>
            </a:p>
            <a:p>
              <a:pPr marL="87219" indent="-87219">
                <a:buFontTx/>
                <a:buChar char="-"/>
              </a:pP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กรอบความเชื่อมโยงของแผน</a:t>
              </a:r>
            </a:p>
            <a:p>
              <a:pPr marL="87219" indent="-87219">
                <a:buFontTx/>
                <a:buChar char="-"/>
              </a:pP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กรอบแนวทางการจัดทำแผนยุทธศาสตร์ฯ</a:t>
              </a:r>
            </a:p>
            <a:p>
              <a:pPr marL="87219" indent="-87219">
                <a:buFontTx/>
                <a:buChar char="-"/>
              </a:pP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แผนต่างๆ ที่มีอยู่ภายในหน่วยงาน</a:t>
              </a:r>
            </a:p>
            <a:p>
              <a:pPr algn="ctr"/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(29 มี.ค.59)</a:t>
              </a:r>
            </a:p>
          </p:txBody>
        </p:sp>
        <p:sp>
          <p:nvSpPr>
            <p:cNvPr id="34" name="ดาว 7 แฉก 33"/>
            <p:cNvSpPr/>
            <p:nvPr/>
          </p:nvSpPr>
          <p:spPr>
            <a:xfrm>
              <a:off x="155393" y="9397156"/>
              <a:ext cx="1012613" cy="810000"/>
            </a:xfrm>
            <a:prstGeom prst="star7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th-TH" sz="13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750670" y="9879349"/>
              <a:ext cx="2472629" cy="1672381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ประชุมผู้เกี่ยวข้อง 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(Working </a:t>
              </a:r>
              <a:r>
                <a:rPr lang="en-US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Group)</a:t>
              </a:r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หารือ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แนวทาง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วิธีการ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เครื่องมือในการวิเคราะห์</a:t>
              </a:r>
              <a:r>
                <a:rPr lang="th-TH" sz="800" spc="-3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เพื่อจัดทำแผนยุทธศาสตร์</a:t>
              </a:r>
              <a:r>
                <a:rPr lang="th-TH" sz="800" spc="-3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ฯ </a:t>
              </a:r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(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เม.ย.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59)</a:t>
              </a:r>
              <a:endParaRPr lang="th-TH" sz="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33938" y="11636232"/>
              <a:ext cx="2464264" cy="1672381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ชี้แจงกรอบแนวทางการจัดทำแผนยุทธศาสตร์ในที่ประชุมกรมอนามัยเพื่อให้หน่วยงานเตรียมการวางแผน</a:t>
              </a:r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รองรับ </a:t>
              </a:r>
              <a:r>
                <a:rPr lang="en-US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(11</a:t>
              </a:r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เม.ย.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59)</a:t>
              </a:r>
              <a:endParaRPr lang="th-TH" sz="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ดาว 7 แฉก 64"/>
            <p:cNvSpPr/>
            <p:nvPr/>
          </p:nvSpPr>
          <p:spPr>
            <a:xfrm>
              <a:off x="4847349" y="12014912"/>
              <a:ext cx="1012613" cy="810000"/>
            </a:xfrm>
            <a:prstGeom prst="star7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  <a:endParaRPr lang="th-TH" sz="13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33938" y="13431267"/>
              <a:ext cx="2464264" cy="1090684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ประชุม </a:t>
              </a:r>
              <a:r>
                <a:rPr lang="th-TH" sz="800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คทง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. ติดตามความคืบหน้าการจัดทำร่างแผนยุทธศาสตร์ฯ </a:t>
              </a:r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(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12 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เม.ย.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59)</a:t>
              </a:r>
              <a:endParaRPr lang="th-TH" sz="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7" name="ดาว 7 แฉก 66"/>
            <p:cNvSpPr/>
            <p:nvPr/>
          </p:nvSpPr>
          <p:spPr>
            <a:xfrm>
              <a:off x="4847854" y="13571606"/>
              <a:ext cx="1012613" cy="810000"/>
            </a:xfrm>
            <a:prstGeom prst="star7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6</a:t>
              </a:r>
              <a:endParaRPr lang="th-TH" sz="13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" name="ดาว 7 แฉก 35"/>
            <p:cNvSpPr/>
            <p:nvPr/>
          </p:nvSpPr>
          <p:spPr>
            <a:xfrm>
              <a:off x="4828705" y="10367598"/>
              <a:ext cx="1012613" cy="810000"/>
            </a:xfrm>
            <a:prstGeom prst="star7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endParaRPr lang="th-TH" sz="13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ลูกศรขึ้น 70"/>
            <p:cNvSpPr/>
            <p:nvPr/>
          </p:nvSpPr>
          <p:spPr>
            <a:xfrm rot="10800000">
              <a:off x="3033007" y="9368993"/>
              <a:ext cx="540000" cy="538076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136658" y="10159684"/>
              <a:ext cx="1795598" cy="2544928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ประชุม คอก. และ </a:t>
              </a:r>
              <a:r>
                <a:rPr lang="th-TH" sz="800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คทง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.ติดตามความก้าวหน้าและพิจารณาให้ความเห็นต่อร่างแผนยุทธศาสตร์ฯ (ร่าง 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2)</a:t>
              </a:r>
            </a:p>
            <a:p>
              <a:pPr algn="ctr"/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(24 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พ.ค.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59)</a:t>
              </a:r>
              <a:endParaRPr lang="th-TH" sz="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" name="ลูกศรขึ้น 102"/>
            <p:cNvSpPr/>
            <p:nvPr/>
          </p:nvSpPr>
          <p:spPr>
            <a:xfrm rot="10800000">
              <a:off x="6925188" y="9368993"/>
              <a:ext cx="540000" cy="538076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4" name="ดาว 7 แฉก 103"/>
            <p:cNvSpPr/>
            <p:nvPr/>
          </p:nvSpPr>
          <p:spPr>
            <a:xfrm>
              <a:off x="7500210" y="9397156"/>
              <a:ext cx="1316679" cy="1098031"/>
            </a:xfrm>
            <a:prstGeom prst="star7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11</a:t>
              </a:r>
              <a:endParaRPr lang="th-TH" sz="13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8" name="ลูกศรขึ้น 117"/>
            <p:cNvSpPr/>
            <p:nvPr/>
          </p:nvSpPr>
          <p:spPr>
            <a:xfrm rot="10800000">
              <a:off x="9621620" y="9359415"/>
              <a:ext cx="540000" cy="1643258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704783" y="11115187"/>
              <a:ext cx="1625958" cy="2544928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ประชุม คอก. และ </a:t>
              </a:r>
              <a:r>
                <a:rPr lang="th-TH" sz="800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คทง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.ติดตามความก้าวหน้าและพิจารณาให้ความเห็นต่อร่างแผนยุทธศาสตร์ฯ (ร่าง 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3)</a:t>
              </a:r>
            </a:p>
            <a:p>
              <a:pPr algn="ctr"/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(21 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มิ.ย.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59)</a:t>
              </a:r>
              <a:endParaRPr lang="th-TH" sz="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0" name="ดาว 7 แฉก 119"/>
            <p:cNvSpPr/>
            <p:nvPr/>
          </p:nvSpPr>
          <p:spPr>
            <a:xfrm>
              <a:off x="8617412" y="10333259"/>
              <a:ext cx="1259060" cy="810087"/>
            </a:xfrm>
            <a:prstGeom prst="star7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13</a:t>
              </a:r>
              <a:endParaRPr lang="th-TH" sz="13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2" name="ลูกศรขึ้น 131"/>
            <p:cNvSpPr/>
            <p:nvPr/>
          </p:nvSpPr>
          <p:spPr>
            <a:xfrm rot="10800000">
              <a:off x="10945341" y="9367748"/>
              <a:ext cx="540000" cy="1643258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0411893" y="11219721"/>
              <a:ext cx="1991609" cy="1381531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ประชุม </a:t>
              </a:r>
              <a:r>
                <a:rPr lang="th-TH" sz="800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คทง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. ติดตามความคืบหน้าการจัดทำร่างแผนยุทธศาสตร์ฯ (ร่าง 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4)</a:t>
              </a:r>
              <a:endParaRPr lang="th-TH" sz="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0378596" y="14642679"/>
              <a:ext cx="2098420" cy="1381531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ประชุม คอก. ติดตามความคืบหน้าการจัดทำร่างแผนยุทธศาสตร์ฯ </a:t>
              </a:r>
            </a:p>
            <a:p>
              <a:pPr algn="ctr"/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(ร่าง 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5)</a:t>
              </a:r>
              <a:endParaRPr lang="th-TH" sz="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6" name="ดาว 7 แฉก 145"/>
            <p:cNvSpPr/>
            <p:nvPr/>
          </p:nvSpPr>
          <p:spPr>
            <a:xfrm>
              <a:off x="11425723" y="10600420"/>
              <a:ext cx="1229267" cy="810000"/>
            </a:xfrm>
            <a:prstGeom prst="star7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15</a:t>
              </a:r>
              <a:endParaRPr lang="th-TH" sz="13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7" name="ดาว 7 แฉก 146"/>
            <p:cNvSpPr/>
            <p:nvPr/>
          </p:nvSpPr>
          <p:spPr>
            <a:xfrm>
              <a:off x="12141781" y="14982917"/>
              <a:ext cx="1218703" cy="875450"/>
            </a:xfrm>
            <a:prstGeom prst="star7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17</a:t>
              </a:r>
              <a:endParaRPr lang="th-TH" sz="13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12612776" y="11517098"/>
              <a:ext cx="1818742" cy="1381531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ประชุม คอก. และ </a:t>
              </a:r>
              <a:r>
                <a:rPr lang="th-TH" sz="800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คทง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.พิจารณาร่างแผนยุทธศาสตร์ฯ (ฉบับสมบูรณ์</a:t>
              </a:r>
              <a:r>
                <a:rPr lang="en-US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</a:p>
          </p:txBody>
        </p:sp>
        <p:sp>
          <p:nvSpPr>
            <p:cNvPr id="161" name="ลูกศรขึ้น 160"/>
            <p:cNvSpPr/>
            <p:nvPr/>
          </p:nvSpPr>
          <p:spPr>
            <a:xfrm rot="10800000">
              <a:off x="13202438" y="9367637"/>
              <a:ext cx="540000" cy="2081953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2" name="ดาว 7 แฉก 161"/>
            <p:cNvSpPr/>
            <p:nvPr/>
          </p:nvSpPr>
          <p:spPr>
            <a:xfrm>
              <a:off x="13696071" y="10819405"/>
              <a:ext cx="1396543" cy="1021781"/>
            </a:xfrm>
            <a:prstGeom prst="star7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20</a:t>
              </a:r>
              <a:endParaRPr lang="th-TH" sz="13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1" name="ลูกศรขึ้น 170"/>
            <p:cNvSpPr/>
            <p:nvPr/>
          </p:nvSpPr>
          <p:spPr>
            <a:xfrm rot="10800000">
              <a:off x="11078338" y="14132322"/>
              <a:ext cx="540000" cy="538076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2" name="ดาว 7 แฉก 171"/>
            <p:cNvSpPr/>
            <p:nvPr/>
          </p:nvSpPr>
          <p:spPr>
            <a:xfrm>
              <a:off x="12097467" y="13225113"/>
              <a:ext cx="1259064" cy="906659"/>
            </a:xfrm>
            <a:prstGeom prst="star7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16</a:t>
              </a:r>
              <a:endParaRPr lang="th-TH" sz="13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729148" y="14625395"/>
              <a:ext cx="2464264" cy="1381531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ประชุม </a:t>
              </a:r>
              <a:r>
                <a:rPr lang="th-TH" sz="800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คทง</a:t>
              </a:r>
              <a:r>
                <a:rPr lang="th-TH" sz="8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. </a:t>
              </a:r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+ </a:t>
              </a:r>
              <a:r>
                <a:rPr lang="en-US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Cluster </a:t>
              </a:r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พิจารณาข้อเสนอประเด็นยุทธศาสตร์ของแต่ละ </a:t>
              </a:r>
              <a:r>
                <a:rPr lang="en-US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Cluster </a:t>
              </a:r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(22 เม.ย.59)</a:t>
              </a:r>
              <a:endParaRPr lang="th-TH" sz="8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2" name="ดาว 7 แฉก 121"/>
            <p:cNvSpPr/>
            <p:nvPr/>
          </p:nvSpPr>
          <p:spPr>
            <a:xfrm>
              <a:off x="4847347" y="14928442"/>
              <a:ext cx="1012613" cy="810000"/>
            </a:xfrm>
            <a:prstGeom prst="star7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7</a:t>
              </a:r>
              <a:endParaRPr lang="th-TH" sz="13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" name="ลูกศรขึ้น 4"/>
          <p:cNvSpPr/>
          <p:nvPr/>
        </p:nvSpPr>
        <p:spPr>
          <a:xfrm>
            <a:off x="79316" y="3224584"/>
            <a:ext cx="297143" cy="205737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68470" y="2130269"/>
            <a:ext cx="947247" cy="78165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แต่งตั้งคณะจัดทำแผนยุทธศาสตร์ สส. และ อวล.กรมอนามัย พ.ศ.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2560-2564</a:t>
            </a:r>
          </a:p>
          <a:p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คำสั่งที่ 205/2559 </a:t>
            </a:r>
          </a:p>
          <a:p>
            <a:r>
              <a:rPr lang="th-TH" sz="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ลว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 4 มี.ค.59)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85550" y="1774127"/>
            <a:ext cx="1038980" cy="90476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ประชุม คอก. และ </a:t>
            </a:r>
            <a:r>
              <a:rPr lang="th-TH" sz="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.ติดตามความก้าวหน้าและพิจารณาให้ความเห็นต่อร่างแผนยุทธศาสตร์ฯ (ร่าง 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1)</a:t>
            </a:r>
          </a:p>
          <a:p>
            <a:pPr algn="ctr"/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(26 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เม.ย.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59)</a:t>
            </a:r>
            <a:endParaRPr lang="th-TH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5607" y="2923348"/>
            <a:ext cx="1123039" cy="41232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ปรับปรุง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จัดทำร่าง</a:t>
            </a:r>
          </a:p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แผนยุทธศาสตร์ฯ </a:t>
            </a:r>
            <a:endParaRPr lang="th-TH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ร่าง 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2)</a:t>
            </a:r>
            <a:endParaRPr lang="th-TH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85093" y="2249169"/>
            <a:ext cx="1542324" cy="1661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จัดสัมมนาประชาพิจารณ์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41472" y="1756335"/>
            <a:ext cx="1627951" cy="252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ประกาศและสื่อสารแผนยุทธศาสตร์ฯ</a:t>
            </a:r>
          </a:p>
        </p:txBody>
      </p:sp>
      <p:sp>
        <p:nvSpPr>
          <p:cNvPr id="29" name="ลูกศรขึ้น 28"/>
          <p:cNvSpPr/>
          <p:nvPr/>
        </p:nvSpPr>
        <p:spPr>
          <a:xfrm>
            <a:off x="8305171" y="3185454"/>
            <a:ext cx="297143" cy="282899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endParaRPr lang="th-TH"/>
          </a:p>
        </p:txBody>
      </p:sp>
      <p:sp>
        <p:nvSpPr>
          <p:cNvPr id="30" name="TextBox 29"/>
          <p:cNvSpPr txBox="1"/>
          <p:nvPr/>
        </p:nvSpPr>
        <p:spPr>
          <a:xfrm>
            <a:off x="8338376" y="2401567"/>
            <a:ext cx="1492025" cy="78165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หน่วยงานนำแผนยุทธศาสตร์ฯ สู่การปฏิบัติ</a:t>
            </a:r>
          </a:p>
          <a:p>
            <a:pPr marL="133045" indent="-133045">
              <a:buFontTx/>
              <a:buChar char="-"/>
            </a:pP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ถ่ายทอดตัวชี้วัด</a:t>
            </a:r>
          </a:p>
          <a:p>
            <a:pPr marL="133045" indent="-133045">
              <a:buFontTx/>
              <a:buChar char="-"/>
            </a:pP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จัดทำ 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Action Plan</a:t>
            </a:r>
          </a:p>
          <a:p>
            <a:pPr marL="133045" indent="-133045">
              <a:buFontTx/>
              <a:buChar char="-"/>
            </a:pP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บริหารความเสี่ยงโครงการสำคัญ</a:t>
            </a:r>
          </a:p>
        </p:txBody>
      </p:sp>
      <p:sp>
        <p:nvSpPr>
          <p:cNvPr id="33" name="ดาว 7 แฉก 32"/>
          <p:cNvSpPr/>
          <p:nvPr/>
        </p:nvSpPr>
        <p:spPr>
          <a:xfrm>
            <a:off x="79317" y="1816395"/>
            <a:ext cx="557205" cy="342857"/>
          </a:xfrm>
          <a:prstGeom prst="star7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r>
              <a:rPr lang="en-U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ดาว 7 แฉก 34"/>
          <p:cNvSpPr/>
          <p:nvPr/>
        </p:nvSpPr>
        <p:spPr>
          <a:xfrm>
            <a:off x="451705" y="1187361"/>
            <a:ext cx="557205" cy="342857"/>
          </a:xfrm>
          <a:prstGeom prst="star7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r>
              <a:rPr lang="en-U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ลูกศรขึ้น 25"/>
          <p:cNvSpPr/>
          <p:nvPr/>
        </p:nvSpPr>
        <p:spPr>
          <a:xfrm rot="10800000" flipV="1">
            <a:off x="7766265" y="2029987"/>
            <a:ext cx="297143" cy="1419456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endParaRPr lang="th-TH"/>
          </a:p>
        </p:txBody>
      </p:sp>
      <p:sp>
        <p:nvSpPr>
          <p:cNvPr id="57" name="TextBox 56"/>
          <p:cNvSpPr txBox="1"/>
          <p:nvPr/>
        </p:nvSpPr>
        <p:spPr>
          <a:xfrm>
            <a:off x="913885" y="1178057"/>
            <a:ext cx="1167141" cy="90476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แต่งตั้งคณะจัดทำแผนยุทธศาสตร์การพัฒนาระบบ สส. และ อวล.ตามแผนพัฒนาสุขภาพแห่งชาติฯ </a:t>
            </a:r>
            <a:endParaRPr lang="en-US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คำสั่งที่ 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345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/2559 </a:t>
            </a:r>
          </a:p>
          <a:p>
            <a:r>
              <a:rPr lang="th-TH" sz="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ลว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 เม.ย.59)</a:t>
            </a:r>
          </a:p>
        </p:txBody>
      </p:sp>
      <p:sp>
        <p:nvSpPr>
          <p:cNvPr id="58" name="ลูกศรขึ้น 57"/>
          <p:cNvSpPr/>
          <p:nvPr/>
        </p:nvSpPr>
        <p:spPr>
          <a:xfrm>
            <a:off x="1373302" y="2057419"/>
            <a:ext cx="297143" cy="137803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endParaRPr lang="th-TH"/>
          </a:p>
        </p:txBody>
      </p:sp>
      <p:sp>
        <p:nvSpPr>
          <p:cNvPr id="70" name="ลูกศรขึ้น 69"/>
          <p:cNvSpPr/>
          <p:nvPr/>
        </p:nvSpPr>
        <p:spPr>
          <a:xfrm>
            <a:off x="2502383" y="2759740"/>
            <a:ext cx="297143" cy="66284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1340671" y="3048666"/>
            <a:ext cx="1468372" cy="28921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จัดทำร่าง</a:t>
            </a:r>
          </a:p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แผนยุทธศาสตร์ฯ (ร่าง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1)</a:t>
            </a:r>
            <a:endParaRPr lang="th-TH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9" name="กลุ่ม 18"/>
          <p:cNvGrpSpPr/>
          <p:nvPr/>
        </p:nvGrpSpPr>
        <p:grpSpPr>
          <a:xfrm>
            <a:off x="3096889" y="3327008"/>
            <a:ext cx="792469" cy="110865"/>
            <a:chOff x="5628001" y="7767086"/>
            <a:chExt cx="1440160" cy="261918"/>
          </a:xfrm>
        </p:grpSpPr>
        <p:cxnSp>
          <p:nvCxnSpPr>
            <p:cNvPr id="86" name="ลูกศรเชื่อมต่อแบบตรง 85"/>
            <p:cNvCxnSpPr/>
            <p:nvPr/>
          </p:nvCxnSpPr>
          <p:spPr>
            <a:xfrm flipH="1" flipV="1">
              <a:off x="5628001" y="7777004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ลูกศรเชื่อมต่อแบบตรง 86"/>
            <p:cNvCxnSpPr/>
            <p:nvPr/>
          </p:nvCxnSpPr>
          <p:spPr>
            <a:xfrm flipH="1" flipV="1">
              <a:off x="5841320" y="7773385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ลูกศรเชื่อมต่อแบบตรง 87"/>
            <p:cNvCxnSpPr/>
            <p:nvPr/>
          </p:nvCxnSpPr>
          <p:spPr>
            <a:xfrm flipH="1" flipV="1">
              <a:off x="6015675" y="7770705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ลูกศรเชื่อมต่อแบบตรง 88"/>
            <p:cNvCxnSpPr/>
            <p:nvPr/>
          </p:nvCxnSpPr>
          <p:spPr>
            <a:xfrm flipH="1" flipV="1">
              <a:off x="6206770" y="7767086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ลูกศรเชื่อมต่อแบบตรง 89"/>
            <p:cNvCxnSpPr/>
            <p:nvPr/>
          </p:nvCxnSpPr>
          <p:spPr>
            <a:xfrm flipH="1" flipV="1">
              <a:off x="6417384" y="7770705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ลูกศรเชื่อมต่อแบบตรง 90"/>
            <p:cNvCxnSpPr/>
            <p:nvPr/>
          </p:nvCxnSpPr>
          <p:spPr>
            <a:xfrm flipH="1" flipV="1">
              <a:off x="6633408" y="7767086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ลูกศรเชื่อมต่อแบบตรง 91"/>
            <p:cNvCxnSpPr/>
            <p:nvPr/>
          </p:nvCxnSpPr>
          <p:spPr>
            <a:xfrm flipH="1" flipV="1">
              <a:off x="6849432" y="7770705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ลูกศรเชื่อมต่อแบบตรง 92"/>
            <p:cNvCxnSpPr/>
            <p:nvPr/>
          </p:nvCxnSpPr>
          <p:spPr>
            <a:xfrm flipH="1" flipV="1">
              <a:off x="7065456" y="7767086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" name="กลุ่ม 12"/>
          <p:cNvGrpSpPr/>
          <p:nvPr/>
        </p:nvGrpSpPr>
        <p:grpSpPr>
          <a:xfrm>
            <a:off x="1710069" y="3320162"/>
            <a:ext cx="744844" cy="114660"/>
            <a:chOff x="3107721" y="7750890"/>
            <a:chExt cx="1353610" cy="270883"/>
          </a:xfrm>
        </p:grpSpPr>
        <p:cxnSp>
          <p:nvCxnSpPr>
            <p:cNvPr id="95" name="ลูกศรเชื่อมต่อแบบตรง 94"/>
            <p:cNvCxnSpPr/>
            <p:nvPr/>
          </p:nvCxnSpPr>
          <p:spPr>
            <a:xfrm flipH="1" flipV="1">
              <a:off x="3107721" y="7750890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ลูกศรเชื่อมต่อแบบตรง 95"/>
            <p:cNvCxnSpPr/>
            <p:nvPr/>
          </p:nvCxnSpPr>
          <p:spPr>
            <a:xfrm flipH="1" flipV="1">
              <a:off x="3321040" y="7769773"/>
              <a:ext cx="2704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ลูกศรเชื่อมต่อแบบตรง 96"/>
            <p:cNvCxnSpPr/>
            <p:nvPr/>
          </p:nvCxnSpPr>
          <p:spPr>
            <a:xfrm flipH="1" flipV="1">
              <a:off x="3495395" y="7767094"/>
              <a:ext cx="2704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ลูกศรเชื่อมต่อแบบตรง 97"/>
            <p:cNvCxnSpPr/>
            <p:nvPr/>
          </p:nvCxnSpPr>
          <p:spPr>
            <a:xfrm flipH="1" flipV="1">
              <a:off x="3686490" y="7763475"/>
              <a:ext cx="2704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ลูกศรเชื่อมต่อแบบตรง 98"/>
            <p:cNvCxnSpPr/>
            <p:nvPr/>
          </p:nvCxnSpPr>
          <p:spPr>
            <a:xfrm flipH="1" flipV="1">
              <a:off x="3897103" y="7767094"/>
              <a:ext cx="2704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ลูกศรเชื่อมต่อแบบตรง 99"/>
            <p:cNvCxnSpPr/>
            <p:nvPr/>
          </p:nvCxnSpPr>
          <p:spPr>
            <a:xfrm flipH="1" flipV="1">
              <a:off x="4078509" y="7763475"/>
              <a:ext cx="2704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ลูกศรเชื่อมต่อแบบตรง 100"/>
            <p:cNvCxnSpPr/>
            <p:nvPr/>
          </p:nvCxnSpPr>
          <p:spPr>
            <a:xfrm flipH="1" flipV="1">
              <a:off x="4277222" y="7757954"/>
              <a:ext cx="2704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ลูกศรเชื่อมต่อแบบตรง 101"/>
            <p:cNvCxnSpPr/>
            <p:nvPr/>
          </p:nvCxnSpPr>
          <p:spPr>
            <a:xfrm flipH="1" flipV="1">
              <a:off x="4458627" y="7763475"/>
              <a:ext cx="2704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" name="กลุ่ม 11"/>
          <p:cNvGrpSpPr/>
          <p:nvPr/>
        </p:nvGrpSpPr>
        <p:grpSpPr>
          <a:xfrm>
            <a:off x="4298382" y="3327008"/>
            <a:ext cx="792469" cy="110865"/>
            <a:chOff x="7811483" y="7767086"/>
            <a:chExt cx="1440160" cy="261918"/>
          </a:xfrm>
        </p:grpSpPr>
        <p:cxnSp>
          <p:nvCxnSpPr>
            <p:cNvPr id="107" name="ลูกศรเชื่อมต่อแบบตรง 106"/>
            <p:cNvCxnSpPr/>
            <p:nvPr/>
          </p:nvCxnSpPr>
          <p:spPr>
            <a:xfrm flipH="1" flipV="1">
              <a:off x="7811483" y="7777004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ลูกศรเชื่อมต่อแบบตรง 107"/>
            <p:cNvCxnSpPr/>
            <p:nvPr/>
          </p:nvCxnSpPr>
          <p:spPr>
            <a:xfrm flipH="1" flipV="1">
              <a:off x="8024802" y="7773385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ลูกศรเชื่อมต่อแบบตรง 108"/>
            <p:cNvCxnSpPr/>
            <p:nvPr/>
          </p:nvCxnSpPr>
          <p:spPr>
            <a:xfrm flipH="1" flipV="1">
              <a:off x="8199157" y="7770705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ลูกศรเชื่อมต่อแบบตรง 109"/>
            <p:cNvCxnSpPr/>
            <p:nvPr/>
          </p:nvCxnSpPr>
          <p:spPr>
            <a:xfrm flipH="1" flipV="1">
              <a:off x="8390252" y="7767086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ลูกศรเชื่อมต่อแบบตรง 110"/>
            <p:cNvCxnSpPr/>
            <p:nvPr/>
          </p:nvCxnSpPr>
          <p:spPr>
            <a:xfrm flipH="1" flipV="1">
              <a:off x="8600866" y="7770705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ลูกศรเชื่อมต่อแบบตรง 111"/>
            <p:cNvCxnSpPr/>
            <p:nvPr/>
          </p:nvCxnSpPr>
          <p:spPr>
            <a:xfrm flipH="1" flipV="1">
              <a:off x="8816890" y="7767086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ลูกศรเชื่อมต่อแบบตรง 112"/>
            <p:cNvCxnSpPr/>
            <p:nvPr/>
          </p:nvCxnSpPr>
          <p:spPr>
            <a:xfrm flipH="1" flipV="1">
              <a:off x="9032914" y="7770705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ลูกศรเชื่อมต่อแบบตรง 113"/>
            <p:cNvCxnSpPr/>
            <p:nvPr/>
          </p:nvCxnSpPr>
          <p:spPr>
            <a:xfrm flipH="1" flipV="1">
              <a:off x="9248938" y="7767086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2" name="ดาว 7 แฉก 71"/>
          <p:cNvSpPr/>
          <p:nvPr/>
        </p:nvSpPr>
        <p:spPr>
          <a:xfrm>
            <a:off x="1549100" y="2759740"/>
            <a:ext cx="557205" cy="342857"/>
          </a:xfrm>
          <a:prstGeom prst="star7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r>
              <a:rPr lang="en-U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5" name="ดาว 7 แฉก 114"/>
          <p:cNvSpPr/>
          <p:nvPr/>
        </p:nvSpPr>
        <p:spPr>
          <a:xfrm>
            <a:off x="2303183" y="1472301"/>
            <a:ext cx="557205" cy="342857"/>
          </a:xfrm>
          <a:prstGeom prst="star7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r>
              <a:rPr lang="en-U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6" name="ดาว 7 แฉก 115"/>
          <p:cNvSpPr/>
          <p:nvPr/>
        </p:nvSpPr>
        <p:spPr>
          <a:xfrm>
            <a:off x="3255385" y="2614924"/>
            <a:ext cx="557205" cy="342857"/>
          </a:xfrm>
          <a:prstGeom prst="star7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ดาว 7 แฉก 116"/>
          <p:cNvSpPr/>
          <p:nvPr/>
        </p:nvSpPr>
        <p:spPr>
          <a:xfrm>
            <a:off x="4404465" y="2631051"/>
            <a:ext cx="613570" cy="342857"/>
          </a:xfrm>
          <a:prstGeom prst="star7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1" name="ดาว 7 แฉก 130"/>
          <p:cNvSpPr/>
          <p:nvPr/>
        </p:nvSpPr>
        <p:spPr>
          <a:xfrm>
            <a:off x="5513921" y="2638633"/>
            <a:ext cx="613570" cy="342857"/>
          </a:xfrm>
          <a:prstGeom prst="star7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ลูกศรขึ้น 23"/>
          <p:cNvSpPr/>
          <p:nvPr/>
        </p:nvSpPr>
        <p:spPr>
          <a:xfrm>
            <a:off x="6422840" y="2418992"/>
            <a:ext cx="297143" cy="1047902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endParaRPr lang="th-TH"/>
          </a:p>
        </p:txBody>
      </p:sp>
      <p:sp>
        <p:nvSpPr>
          <p:cNvPr id="135" name="TextBox 134"/>
          <p:cNvSpPr txBox="1"/>
          <p:nvPr/>
        </p:nvSpPr>
        <p:spPr>
          <a:xfrm>
            <a:off x="4103034" y="2938846"/>
            <a:ext cx="1123039" cy="41232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ปรับปรุง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จัดทำร่าง</a:t>
            </a:r>
          </a:p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แผนยุทธศาสตร์ฯ </a:t>
            </a:r>
            <a:endParaRPr lang="th-TH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ร่าง 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3)</a:t>
            </a:r>
            <a:endParaRPr lang="th-TH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60138" y="2938846"/>
            <a:ext cx="1123039" cy="41232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ปรับปรุง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จัดทำร่าง</a:t>
            </a:r>
          </a:p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แผนยุทธศาสตร์ฯ </a:t>
            </a:r>
            <a:endParaRPr lang="th-TH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ร่าง 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4)</a:t>
            </a:r>
            <a:endParaRPr lang="th-TH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" name="กลุ่ม 8"/>
          <p:cNvGrpSpPr/>
          <p:nvPr/>
        </p:nvGrpSpPr>
        <p:grpSpPr>
          <a:xfrm>
            <a:off x="5434673" y="3340145"/>
            <a:ext cx="792469" cy="110865"/>
            <a:chOff x="9876473" y="7798122"/>
            <a:chExt cx="1440160" cy="261918"/>
          </a:xfrm>
        </p:grpSpPr>
        <p:cxnSp>
          <p:nvCxnSpPr>
            <p:cNvPr id="138" name="ลูกศรเชื่อมต่อแบบตรง 137"/>
            <p:cNvCxnSpPr/>
            <p:nvPr/>
          </p:nvCxnSpPr>
          <p:spPr>
            <a:xfrm flipH="1" flipV="1">
              <a:off x="9876473" y="7808040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ลูกศรเชื่อมต่อแบบตรง 138"/>
            <p:cNvCxnSpPr/>
            <p:nvPr/>
          </p:nvCxnSpPr>
          <p:spPr>
            <a:xfrm flipH="1" flipV="1">
              <a:off x="10089792" y="7804421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ลูกศรเชื่อมต่อแบบตรง 139"/>
            <p:cNvCxnSpPr/>
            <p:nvPr/>
          </p:nvCxnSpPr>
          <p:spPr>
            <a:xfrm flipH="1" flipV="1">
              <a:off x="10264147" y="7801741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1" name="ลูกศรเชื่อมต่อแบบตรง 140"/>
            <p:cNvCxnSpPr/>
            <p:nvPr/>
          </p:nvCxnSpPr>
          <p:spPr>
            <a:xfrm flipH="1" flipV="1">
              <a:off x="10455242" y="7798122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2" name="ลูกศรเชื่อมต่อแบบตรง 141"/>
            <p:cNvCxnSpPr/>
            <p:nvPr/>
          </p:nvCxnSpPr>
          <p:spPr>
            <a:xfrm flipH="1" flipV="1">
              <a:off x="10665856" y="7801741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3" name="ลูกศรเชื่อมต่อแบบตรง 142"/>
            <p:cNvCxnSpPr/>
            <p:nvPr/>
          </p:nvCxnSpPr>
          <p:spPr>
            <a:xfrm flipH="1" flipV="1">
              <a:off x="10881880" y="7798122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" name="ลูกศรเชื่อมต่อแบบตรง 143"/>
            <p:cNvCxnSpPr/>
            <p:nvPr/>
          </p:nvCxnSpPr>
          <p:spPr>
            <a:xfrm flipH="1" flipV="1">
              <a:off x="11097904" y="7801741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5" name="ลูกศรเชื่อมต่อแบบตรง 144"/>
            <p:cNvCxnSpPr/>
            <p:nvPr/>
          </p:nvCxnSpPr>
          <p:spPr>
            <a:xfrm flipH="1" flipV="1">
              <a:off x="11313928" y="7798122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8" name="ดาว 7 แฉก 147"/>
          <p:cNvSpPr/>
          <p:nvPr/>
        </p:nvSpPr>
        <p:spPr>
          <a:xfrm>
            <a:off x="6238059" y="1906312"/>
            <a:ext cx="613570" cy="342857"/>
          </a:xfrm>
          <a:prstGeom prst="star7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6695948" y="2950199"/>
            <a:ext cx="1123039" cy="41232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ปรับปรุง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จัดทำร่าง</a:t>
            </a:r>
          </a:p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แผนยุทธศาสตร์ฯ </a:t>
            </a:r>
            <a:endParaRPr lang="th-TH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ฉบับสมบูรณ์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2"/>
          <p:cNvGrpSpPr/>
          <p:nvPr/>
        </p:nvGrpSpPr>
        <p:grpSpPr>
          <a:xfrm>
            <a:off x="6870483" y="3351497"/>
            <a:ext cx="319965" cy="110865"/>
            <a:chOff x="12485782" y="7824943"/>
            <a:chExt cx="581474" cy="261918"/>
          </a:xfrm>
        </p:grpSpPr>
        <p:cxnSp>
          <p:nvCxnSpPr>
            <p:cNvPr id="151" name="ลูกศรเชื่อมต่อแบบตรง 150"/>
            <p:cNvCxnSpPr/>
            <p:nvPr/>
          </p:nvCxnSpPr>
          <p:spPr>
            <a:xfrm flipH="1" flipV="1">
              <a:off x="12485782" y="7834861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2" name="ลูกศรเชื่อมต่อแบบตรง 151"/>
            <p:cNvCxnSpPr/>
            <p:nvPr/>
          </p:nvCxnSpPr>
          <p:spPr>
            <a:xfrm flipH="1" flipV="1">
              <a:off x="12699101" y="7831242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3" name="ลูกศรเชื่อมต่อแบบตรง 152"/>
            <p:cNvCxnSpPr/>
            <p:nvPr/>
          </p:nvCxnSpPr>
          <p:spPr>
            <a:xfrm flipH="1" flipV="1">
              <a:off x="12873456" y="7828562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4" name="ลูกศรเชื่อมต่อแบบตรง 153"/>
            <p:cNvCxnSpPr/>
            <p:nvPr/>
          </p:nvCxnSpPr>
          <p:spPr>
            <a:xfrm flipH="1" flipV="1">
              <a:off x="13064551" y="7824943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59" name="ดาว 7 แฉก 158"/>
          <p:cNvSpPr/>
          <p:nvPr/>
        </p:nvSpPr>
        <p:spPr>
          <a:xfrm>
            <a:off x="6908993" y="2637439"/>
            <a:ext cx="613570" cy="342857"/>
          </a:xfrm>
          <a:prstGeom prst="star7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" name="ดาว 7 แฉก 162"/>
          <p:cNvSpPr/>
          <p:nvPr/>
        </p:nvSpPr>
        <p:spPr>
          <a:xfrm>
            <a:off x="6681192" y="1577404"/>
            <a:ext cx="613570" cy="342857"/>
          </a:xfrm>
          <a:prstGeom prst="star7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4" name="ดาว 7 แฉก 163"/>
          <p:cNvSpPr/>
          <p:nvPr/>
        </p:nvSpPr>
        <p:spPr>
          <a:xfrm>
            <a:off x="8620715" y="2096771"/>
            <a:ext cx="613570" cy="342857"/>
          </a:xfrm>
          <a:prstGeom prst="star7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r>
              <a:rPr lang="en-US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กลุ่ม 1"/>
          <p:cNvGrpSpPr/>
          <p:nvPr/>
        </p:nvGrpSpPr>
        <p:grpSpPr>
          <a:xfrm>
            <a:off x="6059480" y="5454359"/>
            <a:ext cx="319965" cy="112392"/>
            <a:chOff x="11011939" y="12935245"/>
            <a:chExt cx="581474" cy="265526"/>
          </a:xfrm>
        </p:grpSpPr>
        <p:cxnSp>
          <p:nvCxnSpPr>
            <p:cNvPr id="166" name="ลูกศรเชื่อมต่อแบบตรง 165"/>
            <p:cNvCxnSpPr/>
            <p:nvPr/>
          </p:nvCxnSpPr>
          <p:spPr>
            <a:xfrm flipH="1">
              <a:off x="11011939" y="12939020"/>
              <a:ext cx="2704" cy="251999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7" name="ลูกศรเชื่อมต่อแบบตรง 166"/>
            <p:cNvCxnSpPr/>
            <p:nvPr/>
          </p:nvCxnSpPr>
          <p:spPr>
            <a:xfrm flipH="1">
              <a:off x="11225258" y="12946091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8" name="ลูกศรเชื่อมต่อแบบตรง 167"/>
            <p:cNvCxnSpPr/>
            <p:nvPr/>
          </p:nvCxnSpPr>
          <p:spPr>
            <a:xfrm flipH="1">
              <a:off x="11399613" y="12948771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9" name="ลูกศรเชื่อมต่อแบบตรง 168"/>
            <p:cNvCxnSpPr/>
            <p:nvPr/>
          </p:nvCxnSpPr>
          <p:spPr>
            <a:xfrm flipH="1">
              <a:off x="11590708" y="12935245"/>
              <a:ext cx="2705" cy="25200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70" name="TextBox 169"/>
          <p:cNvSpPr txBox="1"/>
          <p:nvPr/>
        </p:nvSpPr>
        <p:spPr>
          <a:xfrm>
            <a:off x="5729296" y="5568666"/>
            <a:ext cx="1099589" cy="41232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ปรับปรุง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จัดทำร่าง</a:t>
            </a:r>
          </a:p>
          <a:p>
            <a:pPr algn="ctr"/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แผนยุทธศาสตร์ฯ </a:t>
            </a:r>
            <a:endParaRPr lang="th-TH" sz="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ร่าง 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5)</a:t>
            </a:r>
            <a:endParaRPr lang="th-TH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ลูกศรขวา 15"/>
          <p:cNvSpPr/>
          <p:nvPr/>
        </p:nvSpPr>
        <p:spPr>
          <a:xfrm>
            <a:off x="8610232" y="3224584"/>
            <a:ext cx="1124247" cy="1005714"/>
          </a:xfrm>
          <a:prstGeom prst="rightArrow">
            <a:avLst>
              <a:gd name="adj1" fmla="val 50000"/>
              <a:gd name="adj2" fmla="val 429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574" tIns="21287" rIns="42574" bIns="21287" rtlCol="0" anchor="ctr"/>
          <a:lstStyle/>
          <a:p>
            <a:pPr algn="ctr"/>
            <a:endParaRPr lang="th-TH"/>
          </a:p>
        </p:txBody>
      </p:sp>
      <p:sp>
        <p:nvSpPr>
          <p:cNvPr id="174" name="สี่เหลี่ยมผืนผ้า 173"/>
          <p:cNvSpPr/>
          <p:nvPr/>
        </p:nvSpPr>
        <p:spPr>
          <a:xfrm>
            <a:off x="3215760" y="661346"/>
            <a:ext cx="6686660" cy="4584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42574" tIns="21287" rIns="42574" bIns="21287">
            <a:spAutoFit/>
          </a:bodyPr>
          <a:lstStyle/>
          <a:p>
            <a:r>
              <a:rPr lang="th-TH" sz="9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พันธ</a:t>
            </a:r>
            <a:r>
              <a:rPr lang="th-TH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กิจ</a:t>
            </a:r>
            <a:endParaRPr lang="en-US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ทำหน้าที่ในการสังเคราะห์ ใช้ความรู้ และดูภาพรวม เพื่อกำหนดนโยบายและออกแบบระบบส่งเสริมสุขภาพและอนามัยสิ่งแวดล้อม โดยการประสานงาน สร้างความร่วมมือและกำกับดูแลเพื่อให้เกิดความรับผิดชอบต่อการดำเนินงาน</a:t>
            </a:r>
            <a:endParaRPr lang="th-TH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5" name="สี่เหลี่ยมผืนผ้า 174"/>
          <p:cNvSpPr/>
          <p:nvPr/>
        </p:nvSpPr>
        <p:spPr>
          <a:xfrm>
            <a:off x="3585029" y="1166690"/>
            <a:ext cx="6324132" cy="41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42574" tIns="21287" rIns="42574" bIns="21287">
            <a:spAutoFit/>
          </a:bodyPr>
          <a:lstStyle/>
          <a:p>
            <a:r>
              <a:rPr lang="th-TH" sz="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ค่านิยม </a:t>
            </a:r>
            <a:r>
              <a:rPr lang="en-US" sz="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HEALTH</a:t>
            </a:r>
            <a:endParaRPr lang="th-TH" sz="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H = Health Model (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เป็นต้นแบบสุขภาพ) 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E = Ethics (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มีจริยธรรม) 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 = Achievement (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มุ่งผลสัมฤทธิ์) </a:t>
            </a:r>
            <a:endParaRPr lang="en-US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L = Learning (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เรียนรู้ ร่วมกัน) 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T = Trust (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เคารพและเชื่อมั่น) 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H = Harmony (</a:t>
            </a:r>
            <a:r>
              <a:rPr lang="th-TH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เป็นอันหนึ่งอันเดียวกัน)</a:t>
            </a:r>
          </a:p>
        </p:txBody>
      </p:sp>
      <p:sp>
        <p:nvSpPr>
          <p:cNvPr id="173" name="สี่เหลี่ยมผืนผ้า 172"/>
          <p:cNvSpPr/>
          <p:nvPr/>
        </p:nvSpPr>
        <p:spPr>
          <a:xfrm>
            <a:off x="2778664" y="300063"/>
            <a:ext cx="7131354" cy="3199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42574" tIns="21287" rIns="42574" bIns="21287">
            <a:spAutoFit/>
          </a:bodyPr>
          <a:lstStyle/>
          <a:p>
            <a:pPr marL="212872"/>
            <a:r>
              <a:rPr lang="th-TH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วิสัยทัศน์</a:t>
            </a:r>
            <a:endParaRPr lang="en-US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12872"/>
            <a:r>
              <a:rPr lang="th-TH" sz="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รมอนามัยเป็นองค์กรหลักของประเทศในการอภิบาลระบบส่งเสริมสุขภาพและระบบอนามัยสิ่งแวดล้อมเพื่อสุขภาพประชาชน</a:t>
            </a:r>
            <a:endParaRPr lang="en-US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0" name="กลุ่ม 9"/>
          <p:cNvGrpSpPr/>
          <p:nvPr/>
        </p:nvGrpSpPr>
        <p:grpSpPr>
          <a:xfrm>
            <a:off x="320816" y="680733"/>
            <a:ext cx="1264191" cy="251990"/>
            <a:chOff x="-71883" y="2016349"/>
            <a:chExt cx="2297424" cy="661475"/>
          </a:xfrm>
        </p:grpSpPr>
        <p:sp>
          <p:nvSpPr>
            <p:cNvPr id="20" name="เครื่องหมายบั้ง 19"/>
            <p:cNvSpPr/>
            <p:nvPr/>
          </p:nvSpPr>
          <p:spPr>
            <a:xfrm>
              <a:off x="-71883" y="2016421"/>
              <a:ext cx="756000" cy="648000"/>
            </a:xfrm>
            <a:prstGeom prst="chevro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24" name="เครื่องหมายบั้ง 123"/>
            <p:cNvSpPr/>
            <p:nvPr/>
          </p:nvSpPr>
          <p:spPr>
            <a:xfrm>
              <a:off x="451223" y="2016349"/>
              <a:ext cx="756000" cy="648000"/>
            </a:xfrm>
            <a:prstGeom prst="chevro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25" name="เครื่องหมายบั้ง 124"/>
            <p:cNvSpPr/>
            <p:nvPr/>
          </p:nvSpPr>
          <p:spPr>
            <a:xfrm>
              <a:off x="965940" y="2029824"/>
              <a:ext cx="756000" cy="648000"/>
            </a:xfrm>
            <a:prstGeom prst="chevr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26" name="เครื่องหมายบั้ง 125"/>
            <p:cNvSpPr/>
            <p:nvPr/>
          </p:nvSpPr>
          <p:spPr>
            <a:xfrm>
              <a:off x="1469541" y="2029639"/>
              <a:ext cx="756000" cy="648000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schemeClr val="tx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pic>
        <p:nvPicPr>
          <p:cNvPr id="12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112" y="0"/>
            <a:ext cx="1634056" cy="86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240" y="125895"/>
            <a:ext cx="1449211" cy="102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ตัวแทนหมายเลขภาพนิ่ง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030E-F999-43ED-9333-4F86187DA0F2}" type="slidenum">
              <a:rPr lang="th-TH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fld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ลูกศรลง 84"/>
          <p:cNvSpPr/>
          <p:nvPr/>
        </p:nvSpPr>
        <p:spPr>
          <a:xfrm flipV="1">
            <a:off x="3224808" y="2294295"/>
            <a:ext cx="216024" cy="2340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152"/>
            <a:ext cx="9906000" cy="7200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0488" algn="r"/>
            <a:r>
              <a:rPr lang="en-US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Timeline 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การจัดทำแผนยุทธศาสตร์การพัฒนาระบบส่งเสริมสุขภาพ</a:t>
            </a: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และอนามัยสิ่งแวดล้อม ตาม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แผนพัฒนาสุขภาพแห่งชาติในช่วงแผนพัฒนาเศรษฐกิจและสังคมแห่งชาติ ฉบับที่ </a:t>
            </a: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พ.ศ. 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2560-2564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31498" y="5660087"/>
            <a:ext cx="1518723" cy="73866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นำข้อมูลจาก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hange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มากำหนด</a:t>
            </a:r>
            <a:r>
              <a:rPr lang="th-TH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ปดย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92" y="2708920"/>
            <a:ext cx="720080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ประชุม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(1/59)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ลูกศรลง 10"/>
          <p:cNvSpPr/>
          <p:nvPr/>
        </p:nvSpPr>
        <p:spPr>
          <a:xfrm flipV="1">
            <a:off x="128464" y="2528920"/>
            <a:ext cx="216024" cy="180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92" y="1340768"/>
            <a:ext cx="1611940" cy="116955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88900" indent="-88900">
              <a:buFont typeface="Arial" pitchFamily="34" charset="0"/>
              <a:buChar char="•"/>
            </a:pPr>
            <a:r>
              <a:rPr lang="en-US" sz="1400" spc="-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Timeline</a:t>
            </a:r>
            <a:endParaRPr lang="en-US" sz="1400" spc="-5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th-TH" sz="1400" spc="-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กระบวนการกำหนด </a:t>
            </a:r>
            <a:r>
              <a:rPr lang="th-TH" sz="1400" spc="-5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ปดย</a:t>
            </a:r>
            <a:r>
              <a:rPr lang="th-TH" sz="1400" spc="-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(6+2)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th-TH" sz="1400" spc="-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กรอบเนื้อหาแผนยุทธศาสตร์ฯ</a:t>
            </a:r>
            <a:endParaRPr lang="th-TH" sz="1400" spc="-5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2688" y="3643863"/>
            <a:ext cx="1307944" cy="738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ปรับ </a:t>
            </a:r>
            <a:r>
              <a:rPr lang="en-US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Timeine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แจ้งเวียน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cluster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th-TH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ปดย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8456" y="2564904"/>
            <a:ext cx="1376292" cy="738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รวบรวม+สรุป ประเด็นสำคัญ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นครสวรรค์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4688" y="3349441"/>
            <a:ext cx="1080120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spc="-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ชี้แจงกรอบแนวทางจัดทำแผนในที่ประชุมกรม+ แจ้ง ศอ. ทำแผนรองรับ</a:t>
            </a:r>
            <a:endParaRPr lang="th-TH" sz="1200" spc="-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4688" y="1520497"/>
            <a:ext cx="2440132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ประชุม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(2/59) </a:t>
            </a: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ติดตามความคืบหน้า </a:t>
            </a: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(ปรับกระบวนการ +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Timeline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9166" y="2598003"/>
            <a:ext cx="1917890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กำหนดแบบฟอร์ม</a:t>
            </a:r>
          </a:p>
          <a:p>
            <a:pPr marL="171450" indent="-171450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แจ้งเวียน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cluster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กำหนด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ปดย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./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ปปส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./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ตชว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ร่างกรอบเนื้อหาบทที่ 1-3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51226" y="5679832"/>
            <a:ext cx="1905830" cy="52322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Cluster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กำหนด</a:t>
            </a:r>
            <a:r>
              <a:rPr lang="th-TH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ปดย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ส่งกผ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20 เม.ย.59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83588" y="3606115"/>
            <a:ext cx="1181580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รวบรวมข้อมูลจาก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cluster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ดำเนินการกำหนด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ปดย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57056" y="1520497"/>
            <a:ext cx="222421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ประชุม </a:t>
            </a:r>
            <a:r>
              <a:rPr lang="th-TH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/59) พิจารณา</a:t>
            </a:r>
            <a:r>
              <a:rPr lang="th-TH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ปดย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./</a:t>
            </a:r>
            <a:r>
              <a:rPr lang="th-TH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ปปส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./</a:t>
            </a:r>
            <a:r>
              <a:rPr lang="th-TH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ตชว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87648" y="3662447"/>
            <a:ext cx="1261696" cy="738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88900" indent="-88900">
              <a:buFont typeface="Arial" pitchFamily="34" charset="0"/>
              <a:buChar char="•"/>
            </a:pP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ปรับข้อมูล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เตรียมข้อมูลนำเสนอ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29847" y="2598003"/>
            <a:ext cx="174496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ประชุม คอก. และ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(2/59) พิจารณา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ปดย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./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ปปส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./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ตชว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และกรอบเนื้อหาบทที่ 1-3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00" name="กลุ่ม 99"/>
          <p:cNvGrpSpPr/>
          <p:nvPr/>
        </p:nvGrpSpPr>
        <p:grpSpPr>
          <a:xfrm>
            <a:off x="0" y="4692109"/>
            <a:ext cx="9906000" cy="540000"/>
            <a:chOff x="0" y="4134326"/>
            <a:chExt cx="9906000" cy="540000"/>
          </a:xfrm>
        </p:grpSpPr>
        <p:sp>
          <p:nvSpPr>
            <p:cNvPr id="99" name="รูปห้าเหลี่ยม 98"/>
            <p:cNvSpPr/>
            <p:nvPr/>
          </p:nvSpPr>
          <p:spPr>
            <a:xfrm>
              <a:off x="0" y="4134326"/>
              <a:ext cx="9906000" cy="54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28692" y="4221088"/>
              <a:ext cx="432048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1540860" y="4221221"/>
              <a:ext cx="900000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8-9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2540784" y="4221221"/>
              <a:ext cx="468000" cy="3600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11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3063890" y="4221221"/>
              <a:ext cx="468000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12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3603898" y="4221221"/>
              <a:ext cx="1800000" cy="35990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13-19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5457144" y="4221088"/>
              <a:ext cx="792000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20-21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" name="สี่เหลี่ยมผืนผ้า 21"/>
            <p:cNvSpPr/>
            <p:nvPr/>
          </p:nvSpPr>
          <p:spPr>
            <a:xfrm>
              <a:off x="6285200" y="4223374"/>
              <a:ext cx="468000" cy="3600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22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สี่เหลี่ยมผืนผ้า 23"/>
            <p:cNvSpPr/>
            <p:nvPr/>
          </p:nvSpPr>
          <p:spPr>
            <a:xfrm>
              <a:off x="508365" y="4221088"/>
              <a:ext cx="963868" cy="3646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5-7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5" name="สี่เหลี่ยมผืนผ้า 24"/>
            <p:cNvSpPr/>
            <p:nvPr/>
          </p:nvSpPr>
          <p:spPr>
            <a:xfrm>
              <a:off x="6762725" y="4223374"/>
              <a:ext cx="1260000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22-25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7" name="สี่เหลี่ยมผืนผ้า 26"/>
            <p:cNvSpPr/>
            <p:nvPr/>
          </p:nvSpPr>
          <p:spPr>
            <a:xfrm>
              <a:off x="8070886" y="4223374"/>
              <a:ext cx="468000" cy="35775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26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" name="รูปห้าเหลี่ยม 35"/>
            <p:cNvSpPr/>
            <p:nvPr/>
          </p:nvSpPr>
          <p:spPr>
            <a:xfrm>
              <a:off x="8575030" y="4221088"/>
              <a:ext cx="1260000" cy="360040"/>
            </a:xfrm>
            <a:prstGeom prst="homePlat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27-30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553400" y="3573016"/>
            <a:ext cx="1116000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ปรับรายละเอียด</a:t>
            </a: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ตามข้อเสนอที่ประชุม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ลูกศรลง 83"/>
          <p:cNvSpPr/>
          <p:nvPr/>
        </p:nvSpPr>
        <p:spPr>
          <a:xfrm flipV="1">
            <a:off x="2648744" y="4382527"/>
            <a:ext cx="216024" cy="25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6" name="ลูกศรลง 85"/>
          <p:cNvSpPr/>
          <p:nvPr/>
        </p:nvSpPr>
        <p:spPr>
          <a:xfrm flipV="1">
            <a:off x="1856656" y="3321136"/>
            <a:ext cx="216024" cy="133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ลูกศรลง 86"/>
          <p:cNvSpPr/>
          <p:nvPr/>
        </p:nvSpPr>
        <p:spPr>
          <a:xfrm flipV="1">
            <a:off x="4376936" y="3446423"/>
            <a:ext cx="216024" cy="1188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ลูกศรลง 87"/>
          <p:cNvSpPr/>
          <p:nvPr/>
        </p:nvSpPr>
        <p:spPr>
          <a:xfrm flipV="1">
            <a:off x="6479876" y="2294295"/>
            <a:ext cx="216024" cy="2340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ลูกศรลง 88"/>
          <p:cNvSpPr/>
          <p:nvPr/>
        </p:nvSpPr>
        <p:spPr>
          <a:xfrm flipV="1">
            <a:off x="8193360" y="3417063"/>
            <a:ext cx="216024" cy="1224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ลูกศรลง 89"/>
          <p:cNvSpPr/>
          <p:nvPr/>
        </p:nvSpPr>
        <p:spPr>
          <a:xfrm>
            <a:off x="1849858" y="5262298"/>
            <a:ext cx="216024" cy="360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1" name="ดาว 7 แฉก 100"/>
          <p:cNvSpPr/>
          <p:nvPr/>
        </p:nvSpPr>
        <p:spPr>
          <a:xfrm>
            <a:off x="8005307" y="944433"/>
            <a:ext cx="1900693" cy="1152128"/>
          </a:xfrm>
          <a:prstGeom prst="star7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เมษายน</a:t>
            </a:r>
            <a:endParaRPr lang="th-TH" sz="20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เครื่องหมายบั้ง 101"/>
          <p:cNvSpPr/>
          <p:nvPr/>
        </p:nvSpPr>
        <p:spPr>
          <a:xfrm>
            <a:off x="20976" y="908720"/>
            <a:ext cx="2160000" cy="324327"/>
          </a:xfrm>
          <a:prstGeom prst="chevron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กองแผนงาน</a:t>
            </a:r>
            <a:endParaRPr lang="th-TH" sz="2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เครื่องหมายบั้ง 102"/>
          <p:cNvSpPr/>
          <p:nvPr/>
        </p:nvSpPr>
        <p:spPr>
          <a:xfrm>
            <a:off x="20976" y="6489049"/>
            <a:ext cx="2753808" cy="324327"/>
          </a:xfrm>
          <a:prstGeom prst="chevron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Working Group + Cluster</a:t>
            </a:r>
            <a:endParaRPr lang="th-TH" sz="1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574658" y="5402833"/>
            <a:ext cx="4260372" cy="1384995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en-US" sz="1400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utput</a:t>
            </a:r>
            <a:endParaRPr lang="th-TH" sz="1400" u="sng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ร่างแผนยุทธศาสตร์ 1 ประกอบด้วย</a:t>
            </a:r>
          </a:p>
          <a:p>
            <a:pPr marL="723900" indent="-723900"/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บท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กรอบ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หลักการของแผนยุทธศาสตร์ฯ </a:t>
            </a:r>
          </a:p>
          <a:p>
            <a:pPr marL="723900" indent="-723900"/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บทที่ 2 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การประเมินสถานะของกรมอนามัย</a:t>
            </a:r>
            <a:endParaRPr lang="th-TH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42925" indent="-542925"/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บท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 3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บริบทกระทรวงสาธารณสุข (ประเด็นยุทธศาสตร์ เป้าประสงค์ 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 และเป้าหมาย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0" name="ลูกศรลง 109"/>
          <p:cNvSpPr/>
          <p:nvPr/>
        </p:nvSpPr>
        <p:spPr>
          <a:xfrm flipV="1">
            <a:off x="128464" y="3465136"/>
            <a:ext cx="216024" cy="1188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1" name="ดาว 5 แฉก 110"/>
          <p:cNvSpPr/>
          <p:nvPr/>
        </p:nvSpPr>
        <p:spPr>
          <a:xfrm>
            <a:off x="7598508" y="751006"/>
            <a:ext cx="594852" cy="507895"/>
          </a:xfrm>
          <a:prstGeom prst="star5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2" name="ดาว 5 แฉก 111"/>
          <p:cNvSpPr/>
          <p:nvPr/>
        </p:nvSpPr>
        <p:spPr>
          <a:xfrm rot="1109039">
            <a:off x="8177950" y="715257"/>
            <a:ext cx="396000" cy="355893"/>
          </a:xfrm>
          <a:prstGeom prst="star5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ตัวแทนหมายเลขภาพนิ่ง 13"/>
          <p:cNvSpPr>
            <a:spLocks noGrp="1"/>
          </p:cNvSpPr>
          <p:nvPr>
            <p:ph type="sldNum" sz="quarter" idx="12"/>
          </p:nvPr>
        </p:nvSpPr>
        <p:spPr>
          <a:xfrm>
            <a:off x="7099300" y="6525344"/>
            <a:ext cx="2311400" cy="365125"/>
          </a:xfrm>
        </p:spPr>
        <p:txBody>
          <a:bodyPr/>
          <a:lstStyle/>
          <a:p>
            <a:fld id="{5BD8030E-F999-43ED-9333-4F86187DA0F2}" type="slidenum">
              <a:rPr lang="th-TH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fld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1" name="กลุ่ม 90"/>
          <p:cNvGrpSpPr/>
          <p:nvPr/>
        </p:nvGrpSpPr>
        <p:grpSpPr>
          <a:xfrm>
            <a:off x="554698" y="4446637"/>
            <a:ext cx="888960" cy="223488"/>
            <a:chOff x="5673080" y="2706015"/>
            <a:chExt cx="888960" cy="223488"/>
          </a:xfrm>
        </p:grpSpPr>
        <p:sp>
          <p:nvSpPr>
            <p:cNvPr id="104" name="สามเหลี่ยมหน้าจั่ว 103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5" name="สามเหลี่ยมหน้าจั่ว 104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6" name="สามเหลี่ยมหน้าจั่ว 105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7" name="สามเหลี่ยมหน้าจั่ว 106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08" name="กลุ่ม 107"/>
          <p:cNvGrpSpPr/>
          <p:nvPr/>
        </p:nvGrpSpPr>
        <p:grpSpPr>
          <a:xfrm>
            <a:off x="5385048" y="4446637"/>
            <a:ext cx="888960" cy="223488"/>
            <a:chOff x="5673080" y="2706015"/>
            <a:chExt cx="888960" cy="223488"/>
          </a:xfrm>
        </p:grpSpPr>
        <p:sp>
          <p:nvSpPr>
            <p:cNvPr id="113" name="สามเหลี่ยมหน้าจั่ว 112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4" name="สามเหลี่ยมหน้าจั่ว 113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5" name="สามเหลี่ยมหน้าจั่ว 114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6" name="สามเหลี่ยมหน้าจั่ว 115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17" name="กลุ่ม 116"/>
          <p:cNvGrpSpPr/>
          <p:nvPr/>
        </p:nvGrpSpPr>
        <p:grpSpPr>
          <a:xfrm>
            <a:off x="6985367" y="4446637"/>
            <a:ext cx="888960" cy="223488"/>
            <a:chOff x="5673080" y="2706015"/>
            <a:chExt cx="888960" cy="223488"/>
          </a:xfrm>
        </p:grpSpPr>
        <p:sp>
          <p:nvSpPr>
            <p:cNvPr id="118" name="สามเหลี่ยมหน้าจั่ว 117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9" name="สามเหลี่ยมหน้าจั่ว 118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0" name="สามเหลี่ยมหน้าจั่ว 119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1" name="สามเหลี่ยมหน้าจั่ว 120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22" name="กลุ่ม 121"/>
          <p:cNvGrpSpPr/>
          <p:nvPr/>
        </p:nvGrpSpPr>
        <p:grpSpPr>
          <a:xfrm>
            <a:off x="8666920" y="4446637"/>
            <a:ext cx="888960" cy="223488"/>
            <a:chOff x="5673080" y="2706015"/>
            <a:chExt cx="888960" cy="223488"/>
          </a:xfrm>
        </p:grpSpPr>
        <p:sp>
          <p:nvSpPr>
            <p:cNvPr id="123" name="สามเหลี่ยมหน้าจั่ว 122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4" name="สามเหลี่ยมหน้าจั่ว 123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5" name="สามเหลี่ยมหน้าจั่ว 124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6" name="สามเหลี่ยมหน้าจั่ว 125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27" name="กลุ่ม 126"/>
          <p:cNvGrpSpPr/>
          <p:nvPr/>
        </p:nvGrpSpPr>
        <p:grpSpPr>
          <a:xfrm rot="10800000">
            <a:off x="3584849" y="5262298"/>
            <a:ext cx="888960" cy="223488"/>
            <a:chOff x="5673080" y="2706015"/>
            <a:chExt cx="888960" cy="223488"/>
          </a:xfrm>
        </p:grpSpPr>
        <p:sp>
          <p:nvSpPr>
            <p:cNvPr id="128" name="สามเหลี่ยมหน้าจั่ว 127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9" name="สามเหลี่ยมหน้าจั่ว 128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0" name="สามเหลี่ยมหน้าจั่ว 129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1" name="สามเหลี่ยมหน้าจั่ว 130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32" name="กลุ่ม 131"/>
          <p:cNvGrpSpPr/>
          <p:nvPr/>
        </p:nvGrpSpPr>
        <p:grpSpPr>
          <a:xfrm rot="10800000">
            <a:off x="4508730" y="5262298"/>
            <a:ext cx="888960" cy="223488"/>
            <a:chOff x="5673080" y="2706015"/>
            <a:chExt cx="888960" cy="223488"/>
          </a:xfrm>
        </p:grpSpPr>
        <p:sp>
          <p:nvSpPr>
            <p:cNvPr id="133" name="สามเหลี่ยมหน้าจั่ว 132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4" name="สามเหลี่ยมหน้าจั่ว 133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5" name="สามเหลี่ยมหน้าจั่ว 134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6" name="สามเหลี่ยมหน้าจั่ว 135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29449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152"/>
            <a:ext cx="9906000" cy="7200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0488" algn="r"/>
            <a:r>
              <a:rPr lang="en-US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Timeline 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การจัดทำแผนยุทธศาสตร์การพัฒนาระบบส่งเสริมสุขภาพ</a:t>
            </a: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และอนามัยสิ่งแวดล้อม ตาม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แผนพัฒนาสุขภาพแห่งชาติในช่วงแผนพัฒนาเศรษฐกิจและสังคมแห่งชาติ ฉบับที่ </a:t>
            </a: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พ.ศ. 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2560-2564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7933" y="5301208"/>
            <a:ext cx="1518723" cy="276999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วิเคราะห์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SWOT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8863" y="2355270"/>
            <a:ext cx="116389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ประชุม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(4/59)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6496" y="3622958"/>
            <a:ext cx="1307944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แจ้งเวียน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Cluster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วิเคราะห์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SWOT</a:t>
            </a:r>
            <a:endParaRPr lang="th-TH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8864" y="1401743"/>
            <a:ext cx="1163896" cy="738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spc="-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 </a:t>
            </a:r>
            <a:r>
              <a:rPr lang="en-US" sz="1400" spc="-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SWOT </a:t>
            </a:r>
            <a:r>
              <a:rPr lang="th-TH" sz="1400" spc="-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และยุทธศาสตร์</a:t>
            </a:r>
            <a:endParaRPr lang="th-TH" sz="1400" spc="-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1632" y="3438292"/>
            <a:ext cx="1696150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ปรับรายละเอียดและเตรียมข้อมูลนำเสนอ คอก. และ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00" name="กลุ่ม 99"/>
          <p:cNvGrpSpPr/>
          <p:nvPr/>
        </p:nvGrpSpPr>
        <p:grpSpPr>
          <a:xfrm>
            <a:off x="0" y="4411628"/>
            <a:ext cx="9906000" cy="540000"/>
            <a:chOff x="0" y="4134326"/>
            <a:chExt cx="9906000" cy="540000"/>
          </a:xfrm>
        </p:grpSpPr>
        <p:sp>
          <p:nvSpPr>
            <p:cNvPr id="99" name="รูปห้าเหลี่ยม 98"/>
            <p:cNvSpPr/>
            <p:nvPr/>
          </p:nvSpPr>
          <p:spPr>
            <a:xfrm>
              <a:off x="0" y="4134326"/>
              <a:ext cx="9906000" cy="54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1961941" y="4221221"/>
              <a:ext cx="461254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r>
                <a:rPr lang="en-US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0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2512053" y="4221221"/>
              <a:ext cx="1432836" cy="35990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r>
                <a:rPr lang="en-US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-15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4592960" y="4221088"/>
              <a:ext cx="1656184" cy="3600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17-23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" name="สี่เหลี่ยมผืนผ้า 21"/>
            <p:cNvSpPr/>
            <p:nvPr/>
          </p:nvSpPr>
          <p:spPr>
            <a:xfrm>
              <a:off x="6321152" y="4223374"/>
              <a:ext cx="468000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24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สี่เหลี่ยมผืนผ้า 23"/>
            <p:cNvSpPr/>
            <p:nvPr/>
          </p:nvSpPr>
          <p:spPr>
            <a:xfrm>
              <a:off x="128464" y="4221088"/>
              <a:ext cx="1728192" cy="3646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1-</a:t>
              </a:r>
              <a:r>
                <a:rPr lang="en-US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9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5" name="สี่เหลี่ยมผืนผ้า 24"/>
            <p:cNvSpPr/>
            <p:nvPr/>
          </p:nvSpPr>
          <p:spPr>
            <a:xfrm>
              <a:off x="6861352" y="4223374"/>
              <a:ext cx="2700160" cy="3600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25-31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9" name="สี่เหลี่ยมผืนผ้า 138"/>
            <p:cNvSpPr/>
            <p:nvPr/>
          </p:nvSpPr>
          <p:spPr>
            <a:xfrm>
              <a:off x="4043204" y="4221088"/>
              <a:ext cx="461254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16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86" name="ลูกศรลง 85"/>
          <p:cNvSpPr/>
          <p:nvPr/>
        </p:nvSpPr>
        <p:spPr>
          <a:xfrm flipV="1">
            <a:off x="2060911" y="2950070"/>
            <a:ext cx="216024" cy="1404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ลูกศรลง 86"/>
          <p:cNvSpPr/>
          <p:nvPr/>
        </p:nvSpPr>
        <p:spPr>
          <a:xfrm flipV="1">
            <a:off x="4165819" y="2950070"/>
            <a:ext cx="216024" cy="142258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ลูกศรลง 87"/>
          <p:cNvSpPr/>
          <p:nvPr/>
        </p:nvSpPr>
        <p:spPr>
          <a:xfrm flipV="1">
            <a:off x="6519200" y="2355270"/>
            <a:ext cx="176700" cy="199854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1" name="ดาว 7 แฉก 100"/>
          <p:cNvSpPr/>
          <p:nvPr/>
        </p:nvSpPr>
        <p:spPr>
          <a:xfrm>
            <a:off x="7888719" y="870917"/>
            <a:ext cx="1956592" cy="1058893"/>
          </a:xfrm>
          <a:prstGeom prst="star7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2D050"/>
              </a:gs>
              <a:gs pos="100000">
                <a:srgbClr val="00B05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พฤษภาคม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เครื่องหมายบั้ง 101"/>
          <p:cNvSpPr/>
          <p:nvPr/>
        </p:nvSpPr>
        <p:spPr>
          <a:xfrm>
            <a:off x="20976" y="908720"/>
            <a:ext cx="2520000" cy="324327"/>
          </a:xfrm>
          <a:prstGeom prst="chevron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กองแผนงาน</a:t>
            </a:r>
            <a:endParaRPr lang="th-TH" sz="2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ดาว 5 แฉก 7"/>
          <p:cNvSpPr/>
          <p:nvPr/>
        </p:nvSpPr>
        <p:spPr>
          <a:xfrm>
            <a:off x="7598508" y="751006"/>
            <a:ext cx="594852" cy="507895"/>
          </a:xfrm>
          <a:prstGeom prst="star5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1" name="ดาว 5 แฉก 90"/>
          <p:cNvSpPr/>
          <p:nvPr/>
        </p:nvSpPr>
        <p:spPr>
          <a:xfrm rot="1109039">
            <a:off x="8177950" y="715257"/>
            <a:ext cx="396000" cy="355893"/>
          </a:xfrm>
          <a:prstGeom prst="star5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4" name="TextBox 103"/>
          <p:cNvSpPr txBox="1"/>
          <p:nvPr/>
        </p:nvSpPr>
        <p:spPr>
          <a:xfrm>
            <a:off x="5574658" y="5157192"/>
            <a:ext cx="4260372" cy="1169551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en-US" sz="1400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utput</a:t>
            </a:r>
            <a:endParaRPr lang="th-TH" sz="1400" u="sng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ร่างแผนยุทธศาสตร์ 2 ประกอบด้วย</a:t>
            </a: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บทที่ 1 บทที่ 2 และบท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 3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บริบทกระทรวงสาธารณสุข (ประเด็นยุทธศาสตร์ เป้าประสงค์ 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และมาตรการสำคัญ)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544328" y="1340768"/>
            <a:ext cx="194136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ประชุม คอก. และ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(3/59) ติดตามความก้าวหน้า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และพิจารณาให้ความเห็นต่อร่างแผนยุทธศาสตร์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ฯ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21" name="ลูกศรเชื่อมต่อแบบตรง 120"/>
          <p:cNvCxnSpPr/>
          <p:nvPr/>
        </p:nvCxnSpPr>
        <p:spPr>
          <a:xfrm flipV="1">
            <a:off x="2180544" y="2140431"/>
            <a:ext cx="0" cy="216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504728" y="5301208"/>
            <a:ext cx="1518723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วิเคราะห์ยุทธศาสตร์ด้วย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TOWS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Matrix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และมาตรการสำคัญ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583291" y="3068960"/>
            <a:ext cx="1361598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แจ้งเวียน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Cluster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วิเคราะห์ยุทธศาสตร์ด้วย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TOWS Matrix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และมาตรการสำคัญ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3656856" y="2356431"/>
            <a:ext cx="116389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ประชุม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(5/59)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3656856" y="1564343"/>
            <a:ext cx="1163896" cy="5232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spc="-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 ยุทธศาสตร์</a:t>
            </a:r>
            <a:endParaRPr lang="th-TH" sz="1400" spc="-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42" name="ลูกศรเชื่อมต่อแบบตรง 141"/>
          <p:cNvCxnSpPr/>
          <p:nvPr/>
        </p:nvCxnSpPr>
        <p:spPr>
          <a:xfrm flipV="1">
            <a:off x="4243563" y="2106171"/>
            <a:ext cx="0" cy="216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4839104" y="2943528"/>
            <a:ext cx="1163896" cy="2769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spc="-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ร่างบทที่ 1-3</a:t>
            </a:r>
            <a:endParaRPr lang="th-TH" sz="1200" spc="-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58" name="ลูกศรเชื่อมต่อแบบตรง 157"/>
          <p:cNvCxnSpPr/>
          <p:nvPr/>
        </p:nvCxnSpPr>
        <p:spPr>
          <a:xfrm flipV="1">
            <a:off x="5372635" y="3230288"/>
            <a:ext cx="0" cy="216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7257256" y="3438292"/>
            <a:ext cx="1754664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ปรับรายละเอียดตามข้อเสนอจาก คอก. และ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7099300" y="6520259"/>
            <a:ext cx="2311400" cy="365125"/>
          </a:xfrm>
        </p:spPr>
        <p:txBody>
          <a:bodyPr/>
          <a:lstStyle/>
          <a:p>
            <a:fld id="{5BD8030E-F999-43ED-9333-4F86187DA0F2}" type="slidenum">
              <a:rPr lang="th-TH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fld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5" name="เครื่องหมายบั้ง 94"/>
          <p:cNvSpPr/>
          <p:nvPr/>
        </p:nvSpPr>
        <p:spPr>
          <a:xfrm>
            <a:off x="20976" y="6489049"/>
            <a:ext cx="2753808" cy="324327"/>
          </a:xfrm>
          <a:prstGeom prst="chevron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Working Group + Cluster</a:t>
            </a:r>
            <a:endParaRPr lang="th-TH" sz="14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6" name="กลุ่ม 95"/>
          <p:cNvGrpSpPr/>
          <p:nvPr/>
        </p:nvGrpSpPr>
        <p:grpSpPr>
          <a:xfrm>
            <a:off x="607656" y="4141616"/>
            <a:ext cx="888960" cy="223488"/>
            <a:chOff x="5673080" y="2706015"/>
            <a:chExt cx="888960" cy="223488"/>
          </a:xfrm>
        </p:grpSpPr>
        <p:sp>
          <p:nvSpPr>
            <p:cNvPr id="97" name="สามเหลี่ยมหน้าจั่ว 96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8" name="สามเหลี่ยมหน้าจั่ว 97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6" name="สามเหลี่ยมหน้าจั่ว 105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8" name="สามเหลี่ยมหน้าจั่ว 107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15" name="กลุ่ม 114"/>
          <p:cNvGrpSpPr/>
          <p:nvPr/>
        </p:nvGrpSpPr>
        <p:grpSpPr>
          <a:xfrm rot="10800000">
            <a:off x="562784" y="4987483"/>
            <a:ext cx="888960" cy="223488"/>
            <a:chOff x="5673080" y="2706015"/>
            <a:chExt cx="888960" cy="223488"/>
          </a:xfrm>
        </p:grpSpPr>
        <p:sp>
          <p:nvSpPr>
            <p:cNvPr id="116" name="สามเหลี่ยมหน้าจั่ว 115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7" name="สามเหลี่ยมหน้าจั่ว 116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8" name="สามเหลี่ยมหน้าจั่ว 117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0" name="สามเหลี่ยมหน้าจั่ว 119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74" name="กลุ่ม 173"/>
          <p:cNvGrpSpPr/>
          <p:nvPr/>
        </p:nvGrpSpPr>
        <p:grpSpPr>
          <a:xfrm>
            <a:off x="2797002" y="4151430"/>
            <a:ext cx="888960" cy="223488"/>
            <a:chOff x="5673080" y="2706015"/>
            <a:chExt cx="888960" cy="223488"/>
          </a:xfrm>
        </p:grpSpPr>
        <p:sp>
          <p:nvSpPr>
            <p:cNvPr id="175" name="สามเหลี่ยมหน้าจั่ว 174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6" name="สามเหลี่ยมหน้าจั่ว 175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7" name="สามเหลี่ยมหน้าจั่ว 176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8" name="สามเหลี่ยมหน้าจั่ว 177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79" name="กลุ่ม 178"/>
          <p:cNvGrpSpPr/>
          <p:nvPr/>
        </p:nvGrpSpPr>
        <p:grpSpPr>
          <a:xfrm rot="10800000">
            <a:off x="2799909" y="4991172"/>
            <a:ext cx="888960" cy="223488"/>
            <a:chOff x="5673080" y="2706015"/>
            <a:chExt cx="888960" cy="223488"/>
          </a:xfrm>
        </p:grpSpPr>
        <p:sp>
          <p:nvSpPr>
            <p:cNvPr id="180" name="สามเหลี่ยมหน้าจั่ว 179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1" name="สามเหลี่ยมหน้าจั่ว 180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2" name="สามเหลี่ยมหน้าจั่ว 181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3" name="สามเหลี่ยมหน้าจั่ว 182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84" name="กลุ่ม 183"/>
          <p:cNvGrpSpPr/>
          <p:nvPr/>
        </p:nvGrpSpPr>
        <p:grpSpPr>
          <a:xfrm>
            <a:off x="4976572" y="4151430"/>
            <a:ext cx="888960" cy="223488"/>
            <a:chOff x="5673080" y="2706015"/>
            <a:chExt cx="888960" cy="223488"/>
          </a:xfrm>
        </p:grpSpPr>
        <p:sp>
          <p:nvSpPr>
            <p:cNvPr id="185" name="สามเหลี่ยมหน้าจั่ว 184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6" name="สามเหลี่ยมหน้าจั่ว 185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7" name="สามเหลี่ยมหน้าจั่ว 186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8" name="สามเหลี่ยมหน้าจั่ว 187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89" name="กลุ่ม 188"/>
          <p:cNvGrpSpPr/>
          <p:nvPr/>
        </p:nvGrpSpPr>
        <p:grpSpPr>
          <a:xfrm>
            <a:off x="7257256" y="4149080"/>
            <a:ext cx="888960" cy="223488"/>
            <a:chOff x="5673080" y="2706015"/>
            <a:chExt cx="888960" cy="223488"/>
          </a:xfrm>
        </p:grpSpPr>
        <p:sp>
          <p:nvSpPr>
            <p:cNvPr id="190" name="สามเหลี่ยมหน้าจั่ว 189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1" name="สามเหลี่ยมหน้าจั่ว 190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2" name="สามเหลี่ยมหน้าจั่ว 191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3" name="สามเหลี่ยมหน้าจั่ว 192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94" name="กลุ่ม 193"/>
          <p:cNvGrpSpPr/>
          <p:nvPr/>
        </p:nvGrpSpPr>
        <p:grpSpPr>
          <a:xfrm>
            <a:off x="8168496" y="4149080"/>
            <a:ext cx="888960" cy="223488"/>
            <a:chOff x="5673080" y="2706015"/>
            <a:chExt cx="888960" cy="223488"/>
          </a:xfrm>
        </p:grpSpPr>
        <p:sp>
          <p:nvSpPr>
            <p:cNvPr id="195" name="สามเหลี่ยมหน้าจั่ว 194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6" name="สามเหลี่ยมหน้าจั่ว 195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7" name="สามเหลี่ยมหน้าจั่ว 196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98" name="สามเหลี่ยมหน้าจั่ว 197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val="172503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152"/>
            <a:ext cx="9906000" cy="720000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0488" algn="r"/>
            <a:r>
              <a:rPr lang="en-US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Timeline 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การจัดทำแผนยุทธศาสตร์การพัฒนาระบบส่งเสริมสุขภาพ</a:t>
            </a: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และอนามัยสิ่งแวดล้อม ตาม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แผนพัฒนาสุขภาพแห่งชาติในช่วงแผนพัฒนาเศรษฐกิจและสังคมแห่งชาติ ฉบับที่ </a:t>
            </a: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พ.ศ. 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2560-2564</a:t>
            </a:r>
          </a:p>
        </p:txBody>
      </p:sp>
      <p:grpSp>
        <p:nvGrpSpPr>
          <p:cNvPr id="100" name="กลุ่ม 99"/>
          <p:cNvGrpSpPr/>
          <p:nvPr/>
        </p:nvGrpSpPr>
        <p:grpSpPr>
          <a:xfrm>
            <a:off x="0" y="4404077"/>
            <a:ext cx="9906000" cy="540000"/>
            <a:chOff x="0" y="4134326"/>
            <a:chExt cx="9906000" cy="540000"/>
          </a:xfrm>
        </p:grpSpPr>
        <p:sp>
          <p:nvSpPr>
            <p:cNvPr id="99" name="รูปห้าเหลี่ยม 98"/>
            <p:cNvSpPr/>
            <p:nvPr/>
          </p:nvSpPr>
          <p:spPr>
            <a:xfrm>
              <a:off x="0" y="4134326"/>
              <a:ext cx="9906000" cy="54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81650" y="4221088"/>
              <a:ext cx="1876220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1-7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2036728" y="4221221"/>
              <a:ext cx="468000" cy="3600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8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2558038" y="4221221"/>
              <a:ext cx="1290750" cy="3599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8-12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" name="สี่เหลี่ยมผืนผ้า 21"/>
            <p:cNvSpPr/>
            <p:nvPr/>
          </p:nvSpPr>
          <p:spPr>
            <a:xfrm>
              <a:off x="6230094" y="4239369"/>
              <a:ext cx="468000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21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5" name="สี่เหลี่ยมผืนผ้า 24"/>
            <p:cNvSpPr/>
            <p:nvPr/>
          </p:nvSpPr>
          <p:spPr>
            <a:xfrm>
              <a:off x="6762724" y="4223374"/>
              <a:ext cx="2665175" cy="36004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22-30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1" name="สี่เหลี่ยมผืนผ้า 120"/>
            <p:cNvSpPr/>
            <p:nvPr/>
          </p:nvSpPr>
          <p:spPr>
            <a:xfrm>
              <a:off x="3909024" y="4221088"/>
              <a:ext cx="2252102" cy="36004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13-20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84" name="ลูกศรลง 83"/>
          <p:cNvSpPr/>
          <p:nvPr/>
        </p:nvSpPr>
        <p:spPr>
          <a:xfrm flipV="1">
            <a:off x="2144688" y="3356992"/>
            <a:ext cx="216023" cy="95383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ลูกศรลง 87"/>
          <p:cNvSpPr/>
          <p:nvPr/>
        </p:nvSpPr>
        <p:spPr>
          <a:xfrm flipV="1">
            <a:off x="6356082" y="2685112"/>
            <a:ext cx="216024" cy="1679991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1" name="ดาว 7 แฉก 100"/>
          <p:cNvSpPr/>
          <p:nvPr/>
        </p:nvSpPr>
        <p:spPr>
          <a:xfrm rot="21420762">
            <a:off x="7888719" y="870917"/>
            <a:ext cx="1956592" cy="1058893"/>
          </a:xfrm>
          <a:prstGeom prst="star7">
            <a:avLst/>
          </a:prstGeom>
          <a:gradFill flip="none" rotWithShape="1">
            <a:gsLst>
              <a:gs pos="0">
                <a:srgbClr val="FF3399">
                  <a:tint val="66000"/>
                  <a:satMod val="160000"/>
                </a:srgbClr>
              </a:gs>
              <a:gs pos="50000">
                <a:srgbClr val="FF3399">
                  <a:tint val="44500"/>
                  <a:satMod val="160000"/>
                </a:srgbClr>
              </a:gs>
              <a:gs pos="100000">
                <a:srgbClr val="FF339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มิถุนายน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เครื่องหมายบั้ง 101"/>
          <p:cNvSpPr/>
          <p:nvPr/>
        </p:nvSpPr>
        <p:spPr>
          <a:xfrm>
            <a:off x="20976" y="908720"/>
            <a:ext cx="2520000" cy="324327"/>
          </a:xfrm>
          <a:prstGeom prst="chevron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กองแผนงาน</a:t>
            </a:r>
            <a:endParaRPr lang="th-TH" sz="2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เครื่องหมายบั้ง 102"/>
          <p:cNvSpPr/>
          <p:nvPr/>
        </p:nvSpPr>
        <p:spPr>
          <a:xfrm>
            <a:off x="20976" y="6489049"/>
            <a:ext cx="2520000" cy="324327"/>
          </a:xfrm>
          <a:prstGeom prst="chevron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Working Group</a:t>
            </a:r>
            <a:endParaRPr lang="th-TH" sz="1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ดาว 5 แฉก 7"/>
          <p:cNvSpPr/>
          <p:nvPr/>
        </p:nvSpPr>
        <p:spPr>
          <a:xfrm>
            <a:off x="7598508" y="751006"/>
            <a:ext cx="594852" cy="507895"/>
          </a:xfrm>
          <a:prstGeom prst="star5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1" name="ดาว 5 แฉก 90"/>
          <p:cNvSpPr/>
          <p:nvPr/>
        </p:nvSpPr>
        <p:spPr>
          <a:xfrm rot="1109039">
            <a:off x="8177950" y="715257"/>
            <a:ext cx="396000" cy="355893"/>
          </a:xfrm>
          <a:prstGeom prst="star5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4" name="TextBox 103"/>
          <p:cNvSpPr txBox="1"/>
          <p:nvPr/>
        </p:nvSpPr>
        <p:spPr>
          <a:xfrm>
            <a:off x="6161126" y="5085184"/>
            <a:ext cx="3673904" cy="1169551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en-US" sz="1400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utput</a:t>
            </a:r>
            <a:endParaRPr lang="th-TH" sz="1400" u="sng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ร่างแผนยุทธศาสตร์ 2 ประกอบด้วย</a:t>
            </a: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บทที่ 1 บทที่ 2 บท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และ</a:t>
            </a: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บทที่ 4 แนวทางการแปลงแผนสู่การปฏิบัติ</a:t>
            </a: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บทที่ 5 แนวทางการติดตามประเมินผล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457056" y="1484784"/>
            <a:ext cx="1941360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ประชุม คอก. และ </a:t>
            </a:r>
            <a:r>
              <a:rPr lang="th-TH" sz="1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(4/59) ติดตาม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ความก้าวหน้าและพิจารณาให้ความเห็นต่อร่างแผนยุทธศาสตร์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ฯ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12640" y="2780928"/>
            <a:ext cx="116389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ประชุม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(6/59)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5196" y="3277497"/>
            <a:ext cx="1224136" cy="83099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แจ้งเวียน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Cluster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กำหนดกิจกรรมที่จะดำเนินการ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65925" y="5229200"/>
            <a:ext cx="1518723" cy="46166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กำหนดกิจกรรมที่จะดำเนินการ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16496" y="2566128"/>
            <a:ext cx="1224136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ร่างแนวทางการแปลงแผนสู่การปฏิบัติ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16496" y="1844824"/>
            <a:ext cx="1224136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ร่างแนวทางการกำกับติดตามประเมินผล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719195" y="1484784"/>
            <a:ext cx="1157342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</a:t>
            </a:r>
          </a:p>
          <a:p>
            <a:pPr marL="171450" indent="-171450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กิจกรรม</a:t>
            </a:r>
          </a:p>
          <a:p>
            <a:pPr marL="171450" indent="-171450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แนวทางการแปลงแผนฯ</a:t>
            </a:r>
          </a:p>
          <a:p>
            <a:pPr marL="171450" indent="-171450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แนวทางกำกับติดตาม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504728" y="3687415"/>
            <a:ext cx="1332288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ปรับรายละเอียดตามมติที่ประชุม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032906" y="3133417"/>
            <a:ext cx="2000214" cy="101566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แจ้งเวียน คอก. และ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พิจารณาร่างแผนยุทธศาสตร์ฯ</a:t>
            </a:r>
          </a:p>
          <a:p>
            <a:pPr marL="171450" indent="-171450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เตรียมข้อมูลนำเสนอในการประชุม คอก.และ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4298373" y="5229200"/>
            <a:ext cx="1518723" cy="46166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พิจารณาร่างแผนยุทธศาสตร์ฯ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7120967" y="3622958"/>
            <a:ext cx="2000214" cy="46166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ปรับร่างแผนยุทธศาสตร์ตามมติที่ประชุม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7099300" y="6520259"/>
            <a:ext cx="2311400" cy="365125"/>
          </a:xfrm>
        </p:spPr>
        <p:txBody>
          <a:bodyPr/>
          <a:lstStyle/>
          <a:p>
            <a:fld id="{5BD8030E-F999-43ED-9333-4F86187DA0F2}" type="slidenum">
              <a:rPr lang="th-TH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fld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0" name="กลุ่ม 89"/>
          <p:cNvGrpSpPr/>
          <p:nvPr/>
        </p:nvGrpSpPr>
        <p:grpSpPr>
          <a:xfrm>
            <a:off x="607656" y="4141616"/>
            <a:ext cx="888960" cy="223488"/>
            <a:chOff x="5673080" y="2706015"/>
            <a:chExt cx="888960" cy="223488"/>
          </a:xfrm>
        </p:grpSpPr>
        <p:sp>
          <p:nvSpPr>
            <p:cNvPr id="92" name="สามเหลี่ยมหน้าจั่ว 91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3" name="สามเหลี่ยมหน้าจั่ว 92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4" name="สามเหลี่ยมหน้าจั่ว 93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5" name="สามเหลี่ยมหน้าจั่ว 94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96" name="กลุ่ม 95"/>
          <p:cNvGrpSpPr/>
          <p:nvPr/>
        </p:nvGrpSpPr>
        <p:grpSpPr>
          <a:xfrm rot="10800000">
            <a:off x="562784" y="4987483"/>
            <a:ext cx="888960" cy="223488"/>
            <a:chOff x="5673080" y="2706015"/>
            <a:chExt cx="888960" cy="223488"/>
          </a:xfrm>
        </p:grpSpPr>
        <p:sp>
          <p:nvSpPr>
            <p:cNvPr id="97" name="สามเหลี่ยมหน้าจั่ว 96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8" name="สามเหลี่ยมหน้าจั่ว 97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6" name="สามเหลี่ยมหน้าจั่ว 105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7" name="สามเหลี่ยมหน้าจั่ว 106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09" name="กลุ่ม 108"/>
          <p:cNvGrpSpPr/>
          <p:nvPr/>
        </p:nvGrpSpPr>
        <p:grpSpPr>
          <a:xfrm>
            <a:off x="2758933" y="4149080"/>
            <a:ext cx="888960" cy="223488"/>
            <a:chOff x="5673080" y="2706015"/>
            <a:chExt cx="888960" cy="223488"/>
          </a:xfrm>
        </p:grpSpPr>
        <p:sp>
          <p:nvSpPr>
            <p:cNvPr id="147" name="สามเหลี่ยมหน้าจั่ว 146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8" name="สามเหลี่ยมหน้าจั่ว 147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9" name="สามเหลี่ยมหน้าจั่ว 148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0" name="สามเหลี่ยมหน้าจั่ว 149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51" name="กลุ่ม 150"/>
          <p:cNvGrpSpPr/>
          <p:nvPr/>
        </p:nvGrpSpPr>
        <p:grpSpPr>
          <a:xfrm>
            <a:off x="4592960" y="4149080"/>
            <a:ext cx="888960" cy="223488"/>
            <a:chOff x="5673080" y="2706015"/>
            <a:chExt cx="888960" cy="223488"/>
          </a:xfrm>
        </p:grpSpPr>
        <p:sp>
          <p:nvSpPr>
            <p:cNvPr id="152" name="สามเหลี่ยมหน้าจั่ว 151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3" name="สามเหลี่ยมหน้าจั่ว 152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4" name="สามเหลี่ยมหน้าจั่ว 153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5" name="สามเหลี่ยมหน้าจั่ว 154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56" name="กลุ่ม 155"/>
          <p:cNvGrpSpPr/>
          <p:nvPr/>
        </p:nvGrpSpPr>
        <p:grpSpPr>
          <a:xfrm rot="10800000">
            <a:off x="4595867" y="4973440"/>
            <a:ext cx="888960" cy="223488"/>
            <a:chOff x="5673080" y="2706015"/>
            <a:chExt cx="888960" cy="223488"/>
          </a:xfrm>
        </p:grpSpPr>
        <p:sp>
          <p:nvSpPr>
            <p:cNvPr id="157" name="สามเหลี่ยมหน้าจั่ว 156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8" name="สามเหลี่ยมหน้าจั่ว 157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9" name="สามเหลี่ยมหน้าจั่ว 158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0" name="สามเหลี่ยมหน้าจั่ว 159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61" name="กลุ่ม 160"/>
          <p:cNvGrpSpPr/>
          <p:nvPr/>
        </p:nvGrpSpPr>
        <p:grpSpPr>
          <a:xfrm>
            <a:off x="7012696" y="4141616"/>
            <a:ext cx="2260784" cy="223488"/>
            <a:chOff x="6177136" y="4446482"/>
            <a:chExt cx="2260784" cy="223488"/>
          </a:xfrm>
        </p:grpSpPr>
        <p:grpSp>
          <p:nvGrpSpPr>
            <p:cNvPr id="162" name="กลุ่ม 161"/>
            <p:cNvGrpSpPr/>
            <p:nvPr/>
          </p:nvGrpSpPr>
          <p:grpSpPr>
            <a:xfrm>
              <a:off x="6177136" y="4446482"/>
              <a:ext cx="888960" cy="223488"/>
              <a:chOff x="5673080" y="2706015"/>
              <a:chExt cx="888960" cy="223488"/>
            </a:xfrm>
          </p:grpSpPr>
          <p:sp>
            <p:nvSpPr>
              <p:cNvPr id="173" name="สามเหลี่ยมหน้าจั่ว 172"/>
              <p:cNvSpPr/>
              <p:nvPr/>
            </p:nvSpPr>
            <p:spPr>
              <a:xfrm>
                <a:off x="5673080" y="2708920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74" name="สามเหลี่ยมหน้าจั่ว 173"/>
              <p:cNvSpPr/>
              <p:nvPr/>
            </p:nvSpPr>
            <p:spPr>
              <a:xfrm>
                <a:off x="5898629" y="2709704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75" name="สามเหลี่ยมหน้าจั่ว 174"/>
              <p:cNvSpPr/>
              <p:nvPr/>
            </p:nvSpPr>
            <p:spPr>
              <a:xfrm>
                <a:off x="6120467" y="2706015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76" name="สามเหลี่ยมหน้าจั่ว 175"/>
              <p:cNvSpPr/>
              <p:nvPr/>
            </p:nvSpPr>
            <p:spPr>
              <a:xfrm>
                <a:off x="6346016" y="2706799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grpSp>
          <p:nvGrpSpPr>
            <p:cNvPr id="163" name="กลุ่ม 162"/>
            <p:cNvGrpSpPr/>
            <p:nvPr/>
          </p:nvGrpSpPr>
          <p:grpSpPr>
            <a:xfrm>
              <a:off x="7091540" y="4446482"/>
              <a:ext cx="888960" cy="223488"/>
              <a:chOff x="5673080" y="2706015"/>
              <a:chExt cx="888960" cy="223488"/>
            </a:xfrm>
          </p:grpSpPr>
          <p:sp>
            <p:nvSpPr>
              <p:cNvPr id="169" name="สามเหลี่ยมหน้าจั่ว 168"/>
              <p:cNvSpPr/>
              <p:nvPr/>
            </p:nvSpPr>
            <p:spPr>
              <a:xfrm>
                <a:off x="5673080" y="2708920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70" name="สามเหลี่ยมหน้าจั่ว 169"/>
              <p:cNvSpPr/>
              <p:nvPr/>
            </p:nvSpPr>
            <p:spPr>
              <a:xfrm>
                <a:off x="5898629" y="2709704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71" name="สามเหลี่ยมหน้าจั่ว 170"/>
              <p:cNvSpPr/>
              <p:nvPr/>
            </p:nvSpPr>
            <p:spPr>
              <a:xfrm>
                <a:off x="6120467" y="2706015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72" name="สามเหลี่ยมหน้าจั่ว 171"/>
              <p:cNvSpPr/>
              <p:nvPr/>
            </p:nvSpPr>
            <p:spPr>
              <a:xfrm>
                <a:off x="6346016" y="2706799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grpSp>
          <p:nvGrpSpPr>
            <p:cNvPr id="164" name="กลุ่ม 163"/>
            <p:cNvGrpSpPr/>
            <p:nvPr/>
          </p:nvGrpSpPr>
          <p:grpSpPr>
            <a:xfrm>
              <a:off x="7996347" y="4446678"/>
              <a:ext cx="441573" cy="220583"/>
              <a:chOff x="5673080" y="2708920"/>
              <a:chExt cx="441573" cy="220583"/>
            </a:xfrm>
          </p:grpSpPr>
          <p:sp>
            <p:nvSpPr>
              <p:cNvPr id="165" name="สามเหลี่ยมหน้าจั่ว 164"/>
              <p:cNvSpPr/>
              <p:nvPr/>
            </p:nvSpPr>
            <p:spPr>
              <a:xfrm>
                <a:off x="5673080" y="2708920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66" name="สามเหลี่ยมหน้าจั่ว 165"/>
              <p:cNvSpPr/>
              <p:nvPr/>
            </p:nvSpPr>
            <p:spPr>
              <a:xfrm>
                <a:off x="5898629" y="2709704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16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152"/>
            <a:ext cx="9906000" cy="72000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0488" algn="r"/>
            <a:r>
              <a:rPr lang="en-US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Timeline 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การจัดทำแผนยุทธศาสตร์การพัฒนาระบบส่งเสริมสุขภาพ</a:t>
            </a: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และอนามัยสิ่งแวดล้อม ตาม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แผนพัฒนาสุขภาพแห่งชาติในช่วงแผนพัฒนาเศรษฐกิจและสังคมแห่งชาติ ฉบับที่ </a:t>
            </a:r>
            <a:r>
              <a:rPr lang="th-TH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พ.ศ. </a:t>
            </a:r>
            <a:r>
              <a:rPr lang="th-TH" sz="1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2560-2564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456" y="5661248"/>
            <a:ext cx="4824536" cy="276999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เข้าร่วมเป็น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.จัดสัมมนาประชาพิจารณ์ และดำเนินการตามบทบาทหน้าที่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9115" y="1628800"/>
            <a:ext cx="154163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ประชุม </a:t>
            </a:r>
            <a:r>
              <a:rPr lang="th-TH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(7/59) </a:t>
            </a:r>
          </a:p>
          <a:p>
            <a:pPr marL="85725" indent="-85725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พิจารณาร่างแผนยุทธศาสตร์</a:t>
            </a:r>
          </a:p>
          <a:p>
            <a:pPr marL="85725" indent="-85725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กำหนดรูปแบบการจัดงานสัมมนาประชาพิจารณ์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65624" y="3769876"/>
            <a:ext cx="257580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ปรับปรุง/จัดทำร่าง</a:t>
            </a:r>
          </a:p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แผนยุทธศาสตร์ฯ (ฉบับสมบูรณ์)</a:t>
            </a:r>
          </a:p>
        </p:txBody>
      </p:sp>
      <p:grpSp>
        <p:nvGrpSpPr>
          <p:cNvPr id="100" name="กลุ่ม 99"/>
          <p:cNvGrpSpPr/>
          <p:nvPr/>
        </p:nvGrpSpPr>
        <p:grpSpPr>
          <a:xfrm>
            <a:off x="0" y="4692109"/>
            <a:ext cx="9906000" cy="540000"/>
            <a:chOff x="0" y="4134326"/>
            <a:chExt cx="9906000" cy="540000"/>
          </a:xfrm>
        </p:grpSpPr>
        <p:sp>
          <p:nvSpPr>
            <p:cNvPr id="99" name="รูปห้าเหลี่ยม 98"/>
            <p:cNvSpPr/>
            <p:nvPr/>
          </p:nvSpPr>
          <p:spPr>
            <a:xfrm>
              <a:off x="0" y="4134326"/>
              <a:ext cx="9906000" cy="54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สี่เหลี่ยมผืนผ้า 12"/>
            <p:cNvSpPr/>
            <p:nvPr/>
          </p:nvSpPr>
          <p:spPr>
            <a:xfrm>
              <a:off x="1691674" y="4221221"/>
              <a:ext cx="525022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สี่เหลี่ยมผืนผ้า 14"/>
            <p:cNvSpPr/>
            <p:nvPr/>
          </p:nvSpPr>
          <p:spPr>
            <a:xfrm>
              <a:off x="2288704" y="4221221"/>
              <a:ext cx="1008112" cy="3600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6-13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3944888" y="4221088"/>
              <a:ext cx="820716" cy="36004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15-20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" name="สี่เหลี่ยมผืนผ้า 21"/>
            <p:cNvSpPr/>
            <p:nvPr/>
          </p:nvSpPr>
          <p:spPr>
            <a:xfrm>
              <a:off x="5421104" y="4214986"/>
              <a:ext cx="4212416" cy="3600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23-31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สี่เหลี่ยมผืนผ้า 23"/>
            <p:cNvSpPr/>
            <p:nvPr/>
          </p:nvSpPr>
          <p:spPr>
            <a:xfrm>
              <a:off x="109414" y="4221088"/>
              <a:ext cx="1512168" cy="3646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1-4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5" name="สี่เหลี่ยมผืนผ้า 84"/>
            <p:cNvSpPr/>
            <p:nvPr/>
          </p:nvSpPr>
          <p:spPr>
            <a:xfrm>
              <a:off x="3368824" y="4224511"/>
              <a:ext cx="468000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14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86" name="ลูกศรลง 85"/>
          <p:cNvSpPr/>
          <p:nvPr/>
        </p:nvSpPr>
        <p:spPr>
          <a:xfrm flipV="1">
            <a:off x="1856656" y="2829129"/>
            <a:ext cx="186818" cy="180542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ลูกศรลง 87"/>
          <p:cNvSpPr/>
          <p:nvPr/>
        </p:nvSpPr>
        <p:spPr>
          <a:xfrm flipV="1">
            <a:off x="5061012" y="2151438"/>
            <a:ext cx="216024" cy="248285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0" name="ลูกศรลง 89"/>
          <p:cNvSpPr/>
          <p:nvPr/>
        </p:nvSpPr>
        <p:spPr>
          <a:xfrm>
            <a:off x="702380" y="5300087"/>
            <a:ext cx="216024" cy="360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1" name="ดาว 7 แฉก 100"/>
          <p:cNvSpPr/>
          <p:nvPr/>
        </p:nvSpPr>
        <p:spPr>
          <a:xfrm>
            <a:off x="7888719" y="870917"/>
            <a:ext cx="1956592" cy="1058893"/>
          </a:xfrm>
          <a:prstGeom prst="star7">
            <a:avLst/>
          </a:prstGeom>
          <a:gradFill flip="none" rotWithShape="1">
            <a:gsLst>
              <a:gs pos="0">
                <a:srgbClr val="9933FF">
                  <a:tint val="66000"/>
                  <a:satMod val="160000"/>
                </a:srgbClr>
              </a:gs>
              <a:gs pos="50000">
                <a:srgbClr val="9933FF">
                  <a:tint val="44500"/>
                  <a:satMod val="160000"/>
                </a:srgbClr>
              </a:gs>
              <a:gs pos="100000">
                <a:srgbClr val="9933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กรกฎาคม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เครื่องหมายบั้ง 101"/>
          <p:cNvSpPr/>
          <p:nvPr/>
        </p:nvSpPr>
        <p:spPr>
          <a:xfrm>
            <a:off x="20976" y="908720"/>
            <a:ext cx="2520000" cy="324327"/>
          </a:xfrm>
          <a:prstGeom prst="chevron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กองแผนงาน</a:t>
            </a:r>
            <a:endParaRPr lang="th-TH" sz="2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3" name="เครื่องหมายบั้ง 102"/>
          <p:cNvSpPr/>
          <p:nvPr/>
        </p:nvSpPr>
        <p:spPr>
          <a:xfrm>
            <a:off x="20976" y="6489049"/>
            <a:ext cx="2520000" cy="324327"/>
          </a:xfrm>
          <a:prstGeom prst="chevron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Working Group</a:t>
            </a:r>
            <a:endParaRPr lang="th-TH" sz="1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ดาว 5 แฉก 7"/>
          <p:cNvSpPr/>
          <p:nvPr/>
        </p:nvSpPr>
        <p:spPr>
          <a:xfrm>
            <a:off x="7598508" y="751006"/>
            <a:ext cx="594852" cy="507895"/>
          </a:xfrm>
          <a:prstGeom prst="star5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1" name="ดาว 5 แฉก 90"/>
          <p:cNvSpPr/>
          <p:nvPr/>
        </p:nvSpPr>
        <p:spPr>
          <a:xfrm rot="1109039">
            <a:off x="8177950" y="715257"/>
            <a:ext cx="396000" cy="355893"/>
          </a:xfrm>
          <a:prstGeom prst="star5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4" name="TextBox 103"/>
          <p:cNvSpPr txBox="1"/>
          <p:nvPr/>
        </p:nvSpPr>
        <p:spPr>
          <a:xfrm>
            <a:off x="6305142" y="5402833"/>
            <a:ext cx="3400386" cy="52322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en-US" sz="1400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utput</a:t>
            </a:r>
            <a:endParaRPr lang="th-TH" sz="1400" u="sng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ร่างแผนยุทธศาสตร์ฉบับสมบูรณ์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235776" y="1843661"/>
            <a:ext cx="194136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จัดสัมมนาประชา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พิจารณ์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สี่เหลี่ยมผืนผ้า 107"/>
          <p:cNvSpPr/>
          <p:nvPr/>
        </p:nvSpPr>
        <p:spPr>
          <a:xfrm>
            <a:off x="4880992" y="4781157"/>
            <a:ext cx="468000" cy="3600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1942" y="3101461"/>
            <a:ext cx="1670698" cy="1335651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pPr marL="180975" indent="-180975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ทำหนังสือเชิญสัมมนาประชาพิจารณ์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indent="-180975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เตรียมร่างแผนยุทธศาสตร์นำเสนอ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180975" indent="-180975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แต่งตั้ง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.จัดสัมมนา</a:t>
            </a:r>
          </a:p>
        </p:txBody>
      </p:sp>
      <p:sp>
        <p:nvSpPr>
          <p:cNvPr id="107" name="ลูกศรลง 106"/>
          <p:cNvSpPr/>
          <p:nvPr/>
        </p:nvSpPr>
        <p:spPr>
          <a:xfrm flipV="1">
            <a:off x="3512840" y="3436551"/>
            <a:ext cx="216024" cy="122389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946300" y="2420888"/>
            <a:ext cx="1436383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จัดประชุม คอก. และ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(5/59) พิจารณาร่างแผนยุทธศาสตร์ก่อนการจัดประชาพิจารณ์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140272" y="3645024"/>
            <a:ext cx="1302942" cy="78165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pPr marL="85725" indent="-85725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ปรับร่างแผนยุทธศาสตร์</a:t>
            </a:r>
          </a:p>
          <a:p>
            <a:pPr marL="85725" indent="-85725">
              <a:buFontTx/>
              <a:buChar char="-"/>
            </a:pP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ประสานและเตรียมจัดประชาพิจารณ์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722066" y="3996215"/>
            <a:ext cx="1302942" cy="41232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ประสานและเตรียมจัดประชาพิจารณ์</a:t>
            </a:r>
          </a:p>
        </p:txBody>
      </p:sp>
      <p:sp>
        <p:nvSpPr>
          <p:cNvPr id="133" name="ลูกศรลง 132"/>
          <p:cNvSpPr/>
          <p:nvPr/>
        </p:nvSpPr>
        <p:spPr>
          <a:xfrm>
            <a:off x="2604034" y="5301248"/>
            <a:ext cx="216024" cy="360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4" name="ลูกศรลง 133"/>
          <p:cNvSpPr/>
          <p:nvPr/>
        </p:nvSpPr>
        <p:spPr>
          <a:xfrm>
            <a:off x="4280381" y="5301248"/>
            <a:ext cx="216024" cy="360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>
          <a:xfrm>
            <a:off x="7099300" y="6520259"/>
            <a:ext cx="2311400" cy="365125"/>
          </a:xfrm>
        </p:spPr>
        <p:txBody>
          <a:bodyPr/>
          <a:lstStyle/>
          <a:p>
            <a:fld id="{5BD8030E-F999-43ED-9333-4F86187DA0F2}" type="slidenum">
              <a:rPr lang="th-TH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fld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5" name="กลุ่ม 4"/>
          <p:cNvGrpSpPr/>
          <p:nvPr/>
        </p:nvGrpSpPr>
        <p:grpSpPr>
          <a:xfrm>
            <a:off x="432811" y="4465982"/>
            <a:ext cx="888960" cy="223488"/>
            <a:chOff x="5673080" y="2706015"/>
            <a:chExt cx="888960" cy="223488"/>
          </a:xfrm>
        </p:grpSpPr>
        <p:sp>
          <p:nvSpPr>
            <p:cNvPr id="2" name="สามเหลี่ยมหน้าจั่ว 1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6" name="สามเหลี่ยมหน้าจั่ว 75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7" name="สามเหลี่ยมหน้าจั่ว 76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8" name="สามเหลี่ยมหน้าจั่ว 77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80" name="กลุ่ม 79"/>
          <p:cNvGrpSpPr/>
          <p:nvPr/>
        </p:nvGrpSpPr>
        <p:grpSpPr>
          <a:xfrm>
            <a:off x="2375578" y="4452541"/>
            <a:ext cx="888960" cy="223488"/>
            <a:chOff x="5673080" y="2706015"/>
            <a:chExt cx="888960" cy="223488"/>
          </a:xfrm>
        </p:grpSpPr>
        <p:sp>
          <p:nvSpPr>
            <p:cNvPr id="81" name="สามเหลี่ยมหน้าจั่ว 80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2" name="สามเหลี่ยมหน้าจั่ว 81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3" name="สามเหลี่ยมหน้าจั่ว 82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7" name="สามเหลี่ยมหน้าจั่ว 86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89" name="กลุ่ม 88"/>
          <p:cNvGrpSpPr/>
          <p:nvPr/>
        </p:nvGrpSpPr>
        <p:grpSpPr>
          <a:xfrm>
            <a:off x="3910766" y="4446061"/>
            <a:ext cx="888960" cy="223488"/>
            <a:chOff x="5673080" y="2706015"/>
            <a:chExt cx="888960" cy="223488"/>
          </a:xfrm>
        </p:grpSpPr>
        <p:sp>
          <p:nvSpPr>
            <p:cNvPr id="92" name="สามเหลี่ยมหน้าจั่ว 91"/>
            <p:cNvSpPr/>
            <p:nvPr/>
          </p:nvSpPr>
          <p:spPr>
            <a:xfrm>
              <a:off x="5673080" y="2708920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3" name="สามเหลี่ยมหน้าจั่ว 92"/>
            <p:cNvSpPr/>
            <p:nvPr/>
          </p:nvSpPr>
          <p:spPr>
            <a:xfrm>
              <a:off x="5898629" y="2709704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4" name="สามเหลี่ยมหน้าจั่ว 93"/>
            <p:cNvSpPr/>
            <p:nvPr/>
          </p:nvSpPr>
          <p:spPr>
            <a:xfrm>
              <a:off x="6120467" y="2706015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5" name="สามเหลี่ยมหน้าจั่ว 94"/>
            <p:cNvSpPr/>
            <p:nvPr/>
          </p:nvSpPr>
          <p:spPr>
            <a:xfrm>
              <a:off x="6346016" y="2706799"/>
              <a:ext cx="216024" cy="219799"/>
            </a:xfrm>
            <a:prstGeom prst="triangle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6" name="กลุ่ม 5"/>
          <p:cNvGrpSpPr/>
          <p:nvPr/>
        </p:nvGrpSpPr>
        <p:grpSpPr>
          <a:xfrm>
            <a:off x="6177136" y="4443773"/>
            <a:ext cx="2708171" cy="226197"/>
            <a:chOff x="6177136" y="4443773"/>
            <a:chExt cx="2708171" cy="226197"/>
          </a:xfrm>
        </p:grpSpPr>
        <p:grpSp>
          <p:nvGrpSpPr>
            <p:cNvPr id="96" name="กลุ่ม 95"/>
            <p:cNvGrpSpPr/>
            <p:nvPr/>
          </p:nvGrpSpPr>
          <p:grpSpPr>
            <a:xfrm>
              <a:off x="6177136" y="4446482"/>
              <a:ext cx="888960" cy="223488"/>
              <a:chOff x="5673080" y="2706015"/>
              <a:chExt cx="888960" cy="223488"/>
            </a:xfrm>
          </p:grpSpPr>
          <p:sp>
            <p:nvSpPr>
              <p:cNvPr id="97" name="สามเหลี่ยมหน้าจั่ว 96"/>
              <p:cNvSpPr/>
              <p:nvPr/>
            </p:nvSpPr>
            <p:spPr>
              <a:xfrm>
                <a:off x="5673080" y="2708920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98" name="สามเหลี่ยมหน้าจั่ว 97"/>
              <p:cNvSpPr/>
              <p:nvPr/>
            </p:nvSpPr>
            <p:spPr>
              <a:xfrm>
                <a:off x="5898629" y="2709704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06" name="สามเหลี่ยมหน้าจั่ว 105"/>
              <p:cNvSpPr/>
              <p:nvPr/>
            </p:nvSpPr>
            <p:spPr>
              <a:xfrm>
                <a:off x="6120467" y="2706015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49" name="สามเหลี่ยมหน้าจั่ว 148"/>
              <p:cNvSpPr/>
              <p:nvPr/>
            </p:nvSpPr>
            <p:spPr>
              <a:xfrm>
                <a:off x="6346016" y="2706799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grpSp>
          <p:nvGrpSpPr>
            <p:cNvPr id="150" name="กลุ่ม 149"/>
            <p:cNvGrpSpPr/>
            <p:nvPr/>
          </p:nvGrpSpPr>
          <p:grpSpPr>
            <a:xfrm>
              <a:off x="7091540" y="4446482"/>
              <a:ext cx="888960" cy="223488"/>
              <a:chOff x="5673080" y="2706015"/>
              <a:chExt cx="888960" cy="223488"/>
            </a:xfrm>
          </p:grpSpPr>
          <p:sp>
            <p:nvSpPr>
              <p:cNvPr id="151" name="สามเหลี่ยมหน้าจั่ว 150"/>
              <p:cNvSpPr/>
              <p:nvPr/>
            </p:nvSpPr>
            <p:spPr>
              <a:xfrm>
                <a:off x="5673080" y="2708920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52" name="สามเหลี่ยมหน้าจั่ว 151"/>
              <p:cNvSpPr/>
              <p:nvPr/>
            </p:nvSpPr>
            <p:spPr>
              <a:xfrm>
                <a:off x="5898629" y="2709704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53" name="สามเหลี่ยมหน้าจั่ว 152"/>
              <p:cNvSpPr/>
              <p:nvPr/>
            </p:nvSpPr>
            <p:spPr>
              <a:xfrm>
                <a:off x="6120467" y="2706015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54" name="สามเหลี่ยมหน้าจั่ว 153"/>
              <p:cNvSpPr/>
              <p:nvPr/>
            </p:nvSpPr>
            <p:spPr>
              <a:xfrm>
                <a:off x="6346016" y="2706799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grpSp>
          <p:nvGrpSpPr>
            <p:cNvPr id="155" name="กลุ่ม 154"/>
            <p:cNvGrpSpPr/>
            <p:nvPr/>
          </p:nvGrpSpPr>
          <p:grpSpPr>
            <a:xfrm>
              <a:off x="7996347" y="4443773"/>
              <a:ext cx="888960" cy="223488"/>
              <a:chOff x="5673080" y="2706015"/>
              <a:chExt cx="888960" cy="223488"/>
            </a:xfrm>
          </p:grpSpPr>
          <p:sp>
            <p:nvSpPr>
              <p:cNvPr id="156" name="สามเหลี่ยมหน้าจั่ว 155"/>
              <p:cNvSpPr/>
              <p:nvPr/>
            </p:nvSpPr>
            <p:spPr>
              <a:xfrm>
                <a:off x="5673080" y="2708920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57" name="สามเหลี่ยมหน้าจั่ว 156"/>
              <p:cNvSpPr/>
              <p:nvPr/>
            </p:nvSpPr>
            <p:spPr>
              <a:xfrm>
                <a:off x="5898629" y="2709704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58" name="สามเหลี่ยมหน้าจั่ว 157"/>
              <p:cNvSpPr/>
              <p:nvPr/>
            </p:nvSpPr>
            <p:spPr>
              <a:xfrm>
                <a:off x="6120467" y="2706015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59" name="สามเหลี่ยมหน้าจั่ว 158"/>
              <p:cNvSpPr/>
              <p:nvPr/>
            </p:nvSpPr>
            <p:spPr>
              <a:xfrm>
                <a:off x="6346016" y="2706799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533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151"/>
            <a:ext cx="9906000" cy="720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0488" algn="r"/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Timeline </a:t>
            </a: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การจัดทำแผนยุทธศาสตร์การพัฒนาระบบส่งเสริมสุขภาพ</a:t>
            </a: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และอนามัยสิ่งแวดล้อม ตาม</a:t>
            </a: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แผนพัฒนาสุขภาพแห่งชาติในช่วงแผนพัฒนาเศรษฐกิจและสังคมแห่งชาติ ฉบับที่ </a:t>
            </a: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พ.ศ. </a:t>
            </a: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2560-2564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5972" y="2485345"/>
            <a:ext cx="1462652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ประชุม คอก. และ </a:t>
            </a:r>
            <a:r>
              <a:rPr lang="th-TH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คทง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(6/59)</a:t>
            </a:r>
          </a:p>
          <a:p>
            <a:pPr algn="ctr"/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</a:t>
            </a:r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ร่างแผนยุทธศาสตร์ฯ (ฉบับสมบูรณ์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48808" y="2475473"/>
            <a:ext cx="2857839" cy="1169551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นำแผนยุทธศาสตร์ฯ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สู่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ปฏิบัติ </a:t>
            </a:r>
          </a:p>
          <a:p>
            <a:pPr marL="285750" indent="-285750">
              <a:buFontTx/>
              <a:buChar char="-"/>
            </a:pP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ถ่ายทอดตัวชี้วัด</a:t>
            </a:r>
          </a:p>
          <a:p>
            <a:pPr marL="285750" indent="-285750">
              <a:buFontTx/>
              <a:buChar char="-"/>
            </a:pP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จัดทำ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Action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</a:t>
            </a:r>
            <a:endParaRPr lang="th-TH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Tx/>
              <a:buChar char="-"/>
            </a:pP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บริหาร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ความเสี่ยงโครงการสำคัญ</a:t>
            </a:r>
          </a:p>
        </p:txBody>
      </p:sp>
      <p:grpSp>
        <p:nvGrpSpPr>
          <p:cNvPr id="100" name="กลุ่ม 99"/>
          <p:cNvGrpSpPr/>
          <p:nvPr/>
        </p:nvGrpSpPr>
        <p:grpSpPr>
          <a:xfrm>
            <a:off x="0" y="4044037"/>
            <a:ext cx="9906000" cy="540000"/>
            <a:chOff x="0" y="4134326"/>
            <a:chExt cx="9906000" cy="540000"/>
          </a:xfrm>
        </p:grpSpPr>
        <p:sp>
          <p:nvSpPr>
            <p:cNvPr id="99" name="รูปห้าเหลี่ยม 98"/>
            <p:cNvSpPr/>
            <p:nvPr/>
          </p:nvSpPr>
          <p:spPr>
            <a:xfrm>
              <a:off x="0" y="4134326"/>
              <a:ext cx="9906000" cy="540000"/>
            </a:xfrm>
            <a:prstGeom prst="homePlat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9" name="สี่เหลี่ยมผืนผ้า 8"/>
            <p:cNvSpPr/>
            <p:nvPr/>
          </p:nvSpPr>
          <p:spPr>
            <a:xfrm>
              <a:off x="28692" y="4221088"/>
              <a:ext cx="432048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สี่เหลี่ยมผืนผ้า 15"/>
            <p:cNvSpPr/>
            <p:nvPr/>
          </p:nvSpPr>
          <p:spPr>
            <a:xfrm>
              <a:off x="992560" y="4221221"/>
              <a:ext cx="3886412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5-10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5457144" y="4221088"/>
              <a:ext cx="4176376" cy="360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21</a:t>
              </a:r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  <a:sym typeface="Wingdings" pitchFamily="2" charset="2"/>
                </a:rPr>
                <a:t>-31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สี่เหลี่ยมผืนผ้า 23"/>
            <p:cNvSpPr/>
            <p:nvPr/>
          </p:nvSpPr>
          <p:spPr>
            <a:xfrm>
              <a:off x="488552" y="4221088"/>
              <a:ext cx="432000" cy="3646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endParaRPr lang="th-TH" sz="1600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86" name="ลูกศรลง 85"/>
          <p:cNvSpPr/>
          <p:nvPr/>
        </p:nvSpPr>
        <p:spPr>
          <a:xfrm flipV="1">
            <a:off x="611143" y="3537064"/>
            <a:ext cx="186818" cy="468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ลูกศรลง 87"/>
          <p:cNvSpPr/>
          <p:nvPr/>
        </p:nvSpPr>
        <p:spPr>
          <a:xfrm flipV="1">
            <a:off x="5061012" y="2204863"/>
            <a:ext cx="216024" cy="1781359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1" name="ดาว 7 แฉก 100"/>
          <p:cNvSpPr/>
          <p:nvPr/>
        </p:nvSpPr>
        <p:spPr>
          <a:xfrm>
            <a:off x="7888719" y="870917"/>
            <a:ext cx="1956592" cy="1058893"/>
          </a:xfrm>
          <a:prstGeom prst="star7">
            <a:avLst/>
          </a:prstGeom>
          <a:gradFill flip="none" rotWithShape="1">
            <a:gsLst>
              <a:gs pos="0">
                <a:srgbClr val="FF6600">
                  <a:tint val="66000"/>
                  <a:satMod val="160000"/>
                </a:srgbClr>
              </a:gs>
              <a:gs pos="50000">
                <a:srgbClr val="FF6600">
                  <a:tint val="44500"/>
                  <a:satMod val="160000"/>
                </a:srgbClr>
              </a:gs>
              <a:gs pos="100000">
                <a:srgbClr val="FF66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สิงหาคม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" name="เครื่องหมายบั้ง 101"/>
          <p:cNvSpPr/>
          <p:nvPr/>
        </p:nvSpPr>
        <p:spPr>
          <a:xfrm>
            <a:off x="20976" y="908720"/>
            <a:ext cx="2520000" cy="324327"/>
          </a:xfrm>
          <a:prstGeom prst="chevron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กองแผนงาน</a:t>
            </a:r>
            <a:endParaRPr lang="th-TH" sz="2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ดาว 5 แฉก 7"/>
          <p:cNvSpPr/>
          <p:nvPr/>
        </p:nvSpPr>
        <p:spPr>
          <a:xfrm>
            <a:off x="7598508" y="751006"/>
            <a:ext cx="594852" cy="507895"/>
          </a:xfrm>
          <a:prstGeom prst="star5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1" name="ดาว 5 แฉก 90"/>
          <p:cNvSpPr/>
          <p:nvPr/>
        </p:nvSpPr>
        <p:spPr>
          <a:xfrm rot="1109039">
            <a:off x="8177950" y="715257"/>
            <a:ext cx="396000" cy="355893"/>
          </a:xfrm>
          <a:prstGeom prst="star5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4" name="TextBox 103"/>
          <p:cNvSpPr txBox="1"/>
          <p:nvPr/>
        </p:nvSpPr>
        <p:spPr>
          <a:xfrm>
            <a:off x="6161126" y="4725144"/>
            <a:ext cx="3673904" cy="1384995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en-US" sz="1400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utput</a:t>
            </a:r>
            <a:endParaRPr lang="th-TH" sz="1400" u="sng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แผน</a:t>
            </a:r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ยุทธศาสตร์การพัฒนาระบบส่งเสริมสุขภาพและอนามัยสิ่งแวดล้อม ตามแผนพัฒนาสุขภาพแห่งชาติในช่วงแผนพัฒนาเศรษฐกิจและสังคมแห่งชาติ ฉบับที่ 12 พ.ศ. 2560-2564</a:t>
            </a:r>
          </a:p>
          <a:p>
            <a:endParaRPr lang="th-TH" sz="1400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232920" y="1628800"/>
            <a:ext cx="194136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ประกาศและสื่อสารแผนยุทธศาสตร์ฯ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000672" y="2812268"/>
            <a:ext cx="2194590" cy="90476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42574" tIns="21287" rIns="42574" bIns="21287" rtlCol="0">
            <a:spAutoFit/>
          </a:bodyPr>
          <a:lstStyle/>
          <a:p>
            <a:pPr marL="85725" indent="-85725">
              <a:buFontTx/>
              <a:buChar char="-"/>
            </a:pP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ปรับปรุงร่างแผนยุทธศาสตร์ (ฉบับสมบูรณ์)</a:t>
            </a:r>
          </a:p>
          <a:p>
            <a:pPr marL="85725" indent="-85725">
              <a:buFontTx/>
              <a:buChar char="-"/>
            </a:pP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เสนออธิบดี ลงนามให้ความเห็นชอบ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8" name="สี่เหลี่ยมผืนผ้า 107"/>
          <p:cNvSpPr/>
          <p:nvPr/>
        </p:nvSpPr>
        <p:spPr>
          <a:xfrm>
            <a:off x="4935024" y="4133085"/>
            <a:ext cx="468000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7099300" y="6520259"/>
            <a:ext cx="2311400" cy="365125"/>
          </a:xfrm>
        </p:spPr>
        <p:txBody>
          <a:bodyPr/>
          <a:lstStyle/>
          <a:p>
            <a:fld id="{5BD8030E-F999-43ED-9333-4F86187DA0F2}" type="slidenum">
              <a:rPr lang="th-TH" sz="14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fld>
            <a:endParaRPr lang="th-TH" sz="1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5" name="กลุ่ม 44"/>
          <p:cNvGrpSpPr/>
          <p:nvPr/>
        </p:nvGrpSpPr>
        <p:grpSpPr>
          <a:xfrm>
            <a:off x="1712640" y="3788876"/>
            <a:ext cx="2708171" cy="226197"/>
            <a:chOff x="6177136" y="4443773"/>
            <a:chExt cx="2708171" cy="226197"/>
          </a:xfrm>
        </p:grpSpPr>
        <p:grpSp>
          <p:nvGrpSpPr>
            <p:cNvPr id="46" name="กลุ่ม 45"/>
            <p:cNvGrpSpPr/>
            <p:nvPr/>
          </p:nvGrpSpPr>
          <p:grpSpPr>
            <a:xfrm>
              <a:off x="6177136" y="4446482"/>
              <a:ext cx="888960" cy="223488"/>
              <a:chOff x="5673080" y="2706015"/>
              <a:chExt cx="888960" cy="223488"/>
            </a:xfrm>
          </p:grpSpPr>
          <p:sp>
            <p:nvSpPr>
              <p:cNvPr id="63" name="สามเหลี่ยมหน้าจั่ว 62"/>
              <p:cNvSpPr/>
              <p:nvPr/>
            </p:nvSpPr>
            <p:spPr>
              <a:xfrm>
                <a:off x="5673080" y="2708920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64" name="สามเหลี่ยมหน้าจั่ว 63"/>
              <p:cNvSpPr/>
              <p:nvPr/>
            </p:nvSpPr>
            <p:spPr>
              <a:xfrm>
                <a:off x="5898629" y="2709704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65" name="สามเหลี่ยมหน้าจั่ว 64"/>
              <p:cNvSpPr/>
              <p:nvPr/>
            </p:nvSpPr>
            <p:spPr>
              <a:xfrm>
                <a:off x="6120467" y="2706015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66" name="สามเหลี่ยมหน้าจั่ว 65"/>
              <p:cNvSpPr/>
              <p:nvPr/>
            </p:nvSpPr>
            <p:spPr>
              <a:xfrm>
                <a:off x="6346016" y="2706799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grpSp>
          <p:nvGrpSpPr>
            <p:cNvPr id="47" name="กลุ่ม 46"/>
            <p:cNvGrpSpPr/>
            <p:nvPr/>
          </p:nvGrpSpPr>
          <p:grpSpPr>
            <a:xfrm>
              <a:off x="7091540" y="4446482"/>
              <a:ext cx="888960" cy="223488"/>
              <a:chOff x="5673080" y="2706015"/>
              <a:chExt cx="888960" cy="223488"/>
            </a:xfrm>
          </p:grpSpPr>
          <p:sp>
            <p:nvSpPr>
              <p:cNvPr id="53" name="สามเหลี่ยมหน้าจั่ว 52"/>
              <p:cNvSpPr/>
              <p:nvPr/>
            </p:nvSpPr>
            <p:spPr>
              <a:xfrm>
                <a:off x="5673080" y="2708920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54" name="สามเหลี่ยมหน้าจั่ว 53"/>
              <p:cNvSpPr/>
              <p:nvPr/>
            </p:nvSpPr>
            <p:spPr>
              <a:xfrm>
                <a:off x="5898629" y="2709704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55" name="สามเหลี่ยมหน้าจั่ว 54"/>
              <p:cNvSpPr/>
              <p:nvPr/>
            </p:nvSpPr>
            <p:spPr>
              <a:xfrm>
                <a:off x="6120467" y="2706015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56" name="สามเหลี่ยมหน้าจั่ว 55"/>
              <p:cNvSpPr/>
              <p:nvPr/>
            </p:nvSpPr>
            <p:spPr>
              <a:xfrm>
                <a:off x="6346016" y="2706799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grpSp>
          <p:nvGrpSpPr>
            <p:cNvPr id="48" name="กลุ่ม 47"/>
            <p:cNvGrpSpPr/>
            <p:nvPr/>
          </p:nvGrpSpPr>
          <p:grpSpPr>
            <a:xfrm>
              <a:off x="7996347" y="4443773"/>
              <a:ext cx="888960" cy="223488"/>
              <a:chOff x="5673080" y="2706015"/>
              <a:chExt cx="888960" cy="223488"/>
            </a:xfrm>
          </p:grpSpPr>
          <p:sp>
            <p:nvSpPr>
              <p:cNvPr id="49" name="สามเหลี่ยมหน้าจั่ว 48"/>
              <p:cNvSpPr/>
              <p:nvPr/>
            </p:nvSpPr>
            <p:spPr>
              <a:xfrm>
                <a:off x="5673080" y="2708920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50" name="สามเหลี่ยมหน้าจั่ว 49"/>
              <p:cNvSpPr/>
              <p:nvPr/>
            </p:nvSpPr>
            <p:spPr>
              <a:xfrm>
                <a:off x="5898629" y="2709704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51" name="สามเหลี่ยมหน้าจั่ว 50"/>
              <p:cNvSpPr/>
              <p:nvPr/>
            </p:nvSpPr>
            <p:spPr>
              <a:xfrm>
                <a:off x="6120467" y="2706015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52" name="สามเหลี่ยมหน้าจั่ว 51"/>
              <p:cNvSpPr/>
              <p:nvPr/>
            </p:nvSpPr>
            <p:spPr>
              <a:xfrm>
                <a:off x="6346016" y="2706799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</p:grpSp>
      <p:grpSp>
        <p:nvGrpSpPr>
          <p:cNvPr id="67" name="กลุ่ม 66"/>
          <p:cNvGrpSpPr/>
          <p:nvPr/>
        </p:nvGrpSpPr>
        <p:grpSpPr>
          <a:xfrm>
            <a:off x="6088201" y="3795274"/>
            <a:ext cx="2708171" cy="226197"/>
            <a:chOff x="6177136" y="4443773"/>
            <a:chExt cx="2708171" cy="226197"/>
          </a:xfrm>
        </p:grpSpPr>
        <p:grpSp>
          <p:nvGrpSpPr>
            <p:cNvPr id="68" name="กลุ่ม 67"/>
            <p:cNvGrpSpPr/>
            <p:nvPr/>
          </p:nvGrpSpPr>
          <p:grpSpPr>
            <a:xfrm>
              <a:off x="6177136" y="4446482"/>
              <a:ext cx="888960" cy="223488"/>
              <a:chOff x="5673080" y="2706015"/>
              <a:chExt cx="888960" cy="223488"/>
            </a:xfrm>
          </p:grpSpPr>
          <p:sp>
            <p:nvSpPr>
              <p:cNvPr id="97" name="สามเหลี่ยมหน้าจั่ว 96"/>
              <p:cNvSpPr/>
              <p:nvPr/>
            </p:nvSpPr>
            <p:spPr>
              <a:xfrm>
                <a:off x="5673080" y="2708920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98" name="สามเหลี่ยมหน้าจั่ว 97"/>
              <p:cNvSpPr/>
              <p:nvPr/>
            </p:nvSpPr>
            <p:spPr>
              <a:xfrm>
                <a:off x="5898629" y="2709704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07" name="สามเหลี่ยมหน้าจั่ว 106"/>
              <p:cNvSpPr/>
              <p:nvPr/>
            </p:nvSpPr>
            <p:spPr>
              <a:xfrm>
                <a:off x="6120467" y="2706015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109" name="สามเหลี่ยมหน้าจั่ว 108"/>
              <p:cNvSpPr/>
              <p:nvPr/>
            </p:nvSpPr>
            <p:spPr>
              <a:xfrm>
                <a:off x="6346016" y="2706799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grpSp>
          <p:nvGrpSpPr>
            <p:cNvPr id="84" name="กลุ่ม 83"/>
            <p:cNvGrpSpPr/>
            <p:nvPr/>
          </p:nvGrpSpPr>
          <p:grpSpPr>
            <a:xfrm>
              <a:off x="7091540" y="4446482"/>
              <a:ext cx="888960" cy="223488"/>
              <a:chOff x="5673080" y="2706015"/>
              <a:chExt cx="888960" cy="223488"/>
            </a:xfrm>
          </p:grpSpPr>
          <p:sp>
            <p:nvSpPr>
              <p:cNvPr id="93" name="สามเหลี่ยมหน้าจั่ว 92"/>
              <p:cNvSpPr/>
              <p:nvPr/>
            </p:nvSpPr>
            <p:spPr>
              <a:xfrm>
                <a:off x="5673080" y="2708920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94" name="สามเหลี่ยมหน้าจั่ว 93"/>
              <p:cNvSpPr/>
              <p:nvPr/>
            </p:nvSpPr>
            <p:spPr>
              <a:xfrm>
                <a:off x="5898629" y="2709704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95" name="สามเหลี่ยมหน้าจั่ว 94"/>
              <p:cNvSpPr/>
              <p:nvPr/>
            </p:nvSpPr>
            <p:spPr>
              <a:xfrm>
                <a:off x="6120467" y="2706015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96" name="สามเหลี่ยมหน้าจั่ว 95"/>
              <p:cNvSpPr/>
              <p:nvPr/>
            </p:nvSpPr>
            <p:spPr>
              <a:xfrm>
                <a:off x="6346016" y="2706799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  <p:grpSp>
          <p:nvGrpSpPr>
            <p:cNvPr id="85" name="กลุ่ม 84"/>
            <p:cNvGrpSpPr/>
            <p:nvPr/>
          </p:nvGrpSpPr>
          <p:grpSpPr>
            <a:xfrm>
              <a:off x="7996347" y="4443773"/>
              <a:ext cx="888960" cy="223488"/>
              <a:chOff x="5673080" y="2706015"/>
              <a:chExt cx="888960" cy="223488"/>
            </a:xfrm>
          </p:grpSpPr>
          <p:sp>
            <p:nvSpPr>
              <p:cNvPr id="87" name="สามเหลี่ยมหน้าจั่ว 86"/>
              <p:cNvSpPr/>
              <p:nvPr/>
            </p:nvSpPr>
            <p:spPr>
              <a:xfrm>
                <a:off x="5673080" y="2708920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89" name="สามเหลี่ยมหน้าจั่ว 88"/>
              <p:cNvSpPr/>
              <p:nvPr/>
            </p:nvSpPr>
            <p:spPr>
              <a:xfrm>
                <a:off x="5898629" y="2709704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90" name="สามเหลี่ยมหน้าจั่ว 89"/>
              <p:cNvSpPr/>
              <p:nvPr/>
            </p:nvSpPr>
            <p:spPr>
              <a:xfrm>
                <a:off x="6120467" y="2706015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sp>
            <p:nvSpPr>
              <p:cNvPr id="92" name="สามเหลี่ยมหน้าจั่ว 91"/>
              <p:cNvSpPr/>
              <p:nvPr/>
            </p:nvSpPr>
            <p:spPr>
              <a:xfrm>
                <a:off x="6346016" y="2706799"/>
                <a:ext cx="216024" cy="219799"/>
              </a:xfrm>
              <a:prstGeom prst="triangle">
                <a:avLst/>
              </a:prstGeom>
              <a:solidFill>
                <a:srgbClr val="FF33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14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1464</Words>
  <Application>Microsoft Office PowerPoint</Application>
  <PresentationFormat>กระดาษ A4 (210x297 มม.)</PresentationFormat>
  <Paragraphs>258</Paragraphs>
  <Slides>7</Slides>
  <Notes>6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81</cp:revision>
  <cp:lastPrinted>2016-04-25T10:37:12Z</cp:lastPrinted>
  <dcterms:created xsi:type="dcterms:W3CDTF">2016-04-19T08:52:05Z</dcterms:created>
  <dcterms:modified xsi:type="dcterms:W3CDTF">2016-04-25T10:38:13Z</dcterms:modified>
</cp:coreProperties>
</file>