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75" r:id="rId2"/>
    <p:sldId id="283" r:id="rId3"/>
    <p:sldId id="258" r:id="rId4"/>
    <p:sldId id="285" r:id="rId5"/>
    <p:sldId id="287" r:id="rId6"/>
    <p:sldId id="288" r:id="rId7"/>
    <p:sldId id="286" r:id="rId8"/>
    <p:sldId id="289" r:id="rId9"/>
    <p:sldId id="290" r:id="rId10"/>
    <p:sldId id="291" r:id="rId11"/>
    <p:sldId id="260" r:id="rId12"/>
    <p:sldId id="259" r:id="rId13"/>
    <p:sldId id="261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4" r:id="rId22"/>
    <p:sldId id="292" r:id="rId23"/>
  </p:sldIdLst>
  <p:sldSz cx="9144000" cy="6858000" type="screen4x3"/>
  <p:notesSz cx="6807200" cy="99393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FFCC"/>
    <a:srgbClr val="B7FFFF"/>
    <a:srgbClr val="E2CFF1"/>
    <a:srgbClr val="2DFF8C"/>
    <a:srgbClr val="D4EDB9"/>
    <a:srgbClr val="0066FF"/>
    <a:srgbClr val="FF9933"/>
    <a:srgbClr val="FF79A6"/>
    <a:srgbClr val="00FE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3" autoAdjust="0"/>
    <p:restoredTop sz="94660"/>
  </p:normalViewPr>
  <p:slideViewPr>
    <p:cSldViewPr>
      <p:cViewPr>
        <p:scale>
          <a:sx n="66" d="100"/>
          <a:sy n="66" d="100"/>
        </p:scale>
        <p:origin x="-135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6D9A02-887E-4BBF-B682-257AB3886B89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D686D18-2B66-41BC-8246-1727FDA28EBC}">
      <dgm:prSet phldrT="[ข้อความ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rgbClr val="33CCFF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5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การพัฒนาองค์การ</a:t>
          </a:r>
          <a:endParaRPr lang="th-TH" sz="15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5D4E532-2F88-47B6-9E83-52F2327241C2}" type="par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6EE70E2F-7E34-4B37-949B-DA908CA304F1}" type="sib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9BCD2C7-C7FA-4E2E-BB07-9E8BF5D17A1F}">
      <dgm:prSet phldrT="[ข้อความ]" custT="1"/>
      <dgm:spPr>
        <a:solidFill>
          <a:srgbClr val="FFFF00"/>
        </a:solidFill>
        <a:ln>
          <a:solidFill>
            <a:srgbClr val="FFFF00"/>
          </a:solidFill>
        </a:ln>
      </dgm:spPr>
      <dgm:t>
        <a:bodyPr/>
        <a:lstStyle/>
        <a:p>
          <a:pPr algn="ctr">
            <a:lnSpc>
              <a:spcPts val="1800"/>
            </a:lnSpc>
          </a:pPr>
          <a:endParaRPr lang="th-TH" sz="1400" b="1" dirty="0" smtClean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algn="ctr">
            <a:lnSpc>
              <a:spcPts val="1800"/>
            </a:lnSpc>
          </a:pPr>
          <a:r>
            <a:rPr lang="th-TH" sz="13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ประสิทธิภาพ</a:t>
          </a:r>
          <a:r>
            <a:rPr lang="th-TH" sz="1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ของการปฏิบัติราชการ</a:t>
          </a:r>
          <a:endParaRPr lang="th-TH" sz="14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3F4A284-188F-4122-8099-E7787B09534F}" type="par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1F5FD6BB-8D9B-453E-B6E1-5704994A8EC8}" type="sib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4B1EE51-A4A9-42A6-B4AB-45B1DD04F7A2}">
      <dgm:prSet phldrT="[ข้อความ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5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มิติประสิทธิผล</a:t>
          </a:r>
          <a:endParaRPr lang="th-TH" sz="15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2085957-D7D1-46E3-9963-4BFB4D08370B}" type="par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FD7E4DA3-E07B-421F-A163-26754A34275B}" type="sib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0358AD46-20F9-4140-AF2B-EC6437F8A7BC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5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คุณภาพการให้บริการ</a:t>
          </a:r>
          <a:endParaRPr lang="th-TH" sz="15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8C56840-2E15-4E12-AF44-9DD61B20FA54}" type="par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47CD3B0B-2AE0-4962-998F-405727CA78ED}" type="sib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BF2A2788-D099-4BB5-89BF-7524B27A501F}" type="pres">
      <dgm:prSet presAssocID="{296D9A02-887E-4BBF-B682-257AB3886B89}" presName="compositeShape" presStyleCnt="0">
        <dgm:presLayoutVars>
          <dgm:chMax val="7"/>
          <dgm:dir/>
          <dgm:resizeHandles val="exact"/>
        </dgm:presLayoutVars>
      </dgm:prSet>
      <dgm:spPr/>
    </dgm:pt>
    <dgm:pt modelId="{200F9A26-5C8E-4783-B288-4EF6AF71F3F5}" type="pres">
      <dgm:prSet presAssocID="{296D9A02-887E-4BBF-B682-257AB3886B89}" presName="wedge1" presStyleLbl="node1" presStyleIdx="0" presStyleCnt="4" custLinFactNeighborX="-18834" custLinFactNeighborY="2804"/>
      <dgm:spPr/>
      <dgm:t>
        <a:bodyPr/>
        <a:lstStyle/>
        <a:p>
          <a:endParaRPr lang="th-TH"/>
        </a:p>
      </dgm:t>
    </dgm:pt>
    <dgm:pt modelId="{A889E844-B39D-4079-A5E2-B5A2A78F6F22}" type="pres">
      <dgm:prSet presAssocID="{296D9A02-887E-4BBF-B682-257AB3886B89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232B578-0598-4496-9550-1EC6AA7B6710}" type="pres">
      <dgm:prSet presAssocID="{296D9A02-887E-4BBF-B682-257AB3886B89}" presName="wedge2" presStyleLbl="node1" presStyleIdx="1" presStyleCnt="4" custScaleX="96428" custScaleY="96025" custLinFactNeighborX="-13452" custLinFactNeighborY="-625"/>
      <dgm:spPr/>
      <dgm:t>
        <a:bodyPr/>
        <a:lstStyle/>
        <a:p>
          <a:endParaRPr lang="th-TH"/>
        </a:p>
      </dgm:t>
    </dgm:pt>
    <dgm:pt modelId="{560ABFFF-F805-4B6D-9960-BF469C68D4FD}" type="pres">
      <dgm:prSet presAssocID="{296D9A02-887E-4BBF-B682-257AB3886B89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EF0D06-A1AA-45D8-B31F-6506AFB9DB87}" type="pres">
      <dgm:prSet presAssocID="{296D9A02-887E-4BBF-B682-257AB3886B89}" presName="wedge3" presStyleLbl="node1" presStyleIdx="2" presStyleCnt="4" custLinFactNeighborX="-14439" custLinFactNeighborY="-1411"/>
      <dgm:spPr/>
      <dgm:t>
        <a:bodyPr/>
        <a:lstStyle/>
        <a:p>
          <a:endParaRPr lang="th-TH"/>
        </a:p>
      </dgm:t>
    </dgm:pt>
    <dgm:pt modelId="{C53EBD23-BE52-48BA-A7C4-CD4FDB6A220C}" type="pres">
      <dgm:prSet presAssocID="{296D9A02-887E-4BBF-B682-257AB3886B89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915FCF2-59C1-4B7B-BD6B-AEAFCD08ADC4}" type="pres">
      <dgm:prSet presAssocID="{296D9A02-887E-4BBF-B682-257AB3886B89}" presName="wedge4" presStyleLbl="node1" presStyleIdx="3" presStyleCnt="4" custLinFactNeighborX="-14439" custLinFactNeighborY="-1592"/>
      <dgm:spPr/>
      <dgm:t>
        <a:bodyPr/>
        <a:lstStyle/>
        <a:p>
          <a:endParaRPr lang="th-TH"/>
        </a:p>
      </dgm:t>
    </dgm:pt>
    <dgm:pt modelId="{82B1A237-9B9A-4D4E-ACE3-E3C442B31DE3}" type="pres">
      <dgm:prSet presAssocID="{296D9A02-887E-4BBF-B682-257AB3886B89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D7F46D66-1F45-4F3A-8415-8C274BE8F202}" type="presOf" srcId="{ED686D18-2B66-41BC-8246-1727FDA28EBC}" destId="{D232B578-0598-4496-9550-1EC6AA7B6710}" srcOrd="0" destOrd="0" presId="urn:microsoft.com/office/officeart/2005/8/layout/chart3"/>
    <dgm:cxn modelId="{08D6D23B-3AAD-4C57-94BF-3D1E97BFA37A}" type="presOf" srcId="{A4B1EE51-A4A9-42A6-B4AB-45B1DD04F7A2}" destId="{82B1A237-9B9A-4D4E-ACE3-E3C442B31DE3}" srcOrd="1" destOrd="0" presId="urn:microsoft.com/office/officeart/2005/8/layout/chart3"/>
    <dgm:cxn modelId="{28B47810-7A82-4747-8395-DEDB4D65EB70}" type="presOf" srcId="{A9BCD2C7-C7FA-4E2E-BB07-9E8BF5D17A1F}" destId="{C53EBD23-BE52-48BA-A7C4-CD4FDB6A220C}" srcOrd="1" destOrd="0" presId="urn:microsoft.com/office/officeart/2005/8/layout/chart3"/>
    <dgm:cxn modelId="{1C79D121-3C67-4180-A6DC-88962623752F}" srcId="{296D9A02-887E-4BBF-B682-257AB3886B89}" destId="{A4B1EE51-A4A9-42A6-B4AB-45B1DD04F7A2}" srcOrd="3" destOrd="0" parTransId="{12085957-D7D1-46E3-9963-4BFB4D08370B}" sibTransId="{FD7E4DA3-E07B-421F-A163-26754A34275B}"/>
    <dgm:cxn modelId="{1E8C1B7E-607E-4B24-952C-E26F1B2C733F}" type="presOf" srcId="{0358AD46-20F9-4140-AF2B-EC6437F8A7BC}" destId="{200F9A26-5C8E-4783-B288-4EF6AF71F3F5}" srcOrd="0" destOrd="0" presId="urn:microsoft.com/office/officeart/2005/8/layout/chart3"/>
    <dgm:cxn modelId="{1A7C6912-D47A-4761-BD1F-621DE8B61192}" srcId="{296D9A02-887E-4BBF-B682-257AB3886B89}" destId="{0358AD46-20F9-4140-AF2B-EC6437F8A7BC}" srcOrd="0" destOrd="0" parTransId="{38C56840-2E15-4E12-AF44-9DD61B20FA54}" sibTransId="{47CD3B0B-2AE0-4962-998F-405727CA78ED}"/>
    <dgm:cxn modelId="{E02B705C-7FD9-4776-BE43-93E260C90A5C}" type="presOf" srcId="{296D9A02-887E-4BBF-B682-257AB3886B89}" destId="{BF2A2788-D099-4BB5-89BF-7524B27A501F}" srcOrd="0" destOrd="0" presId="urn:microsoft.com/office/officeart/2005/8/layout/chart3"/>
    <dgm:cxn modelId="{8D22D28A-62D0-4FDC-ABE4-7D6894442735}" type="presOf" srcId="{A4B1EE51-A4A9-42A6-B4AB-45B1DD04F7A2}" destId="{B915FCF2-59C1-4B7B-BD6B-AEAFCD08ADC4}" srcOrd="0" destOrd="0" presId="urn:microsoft.com/office/officeart/2005/8/layout/chart3"/>
    <dgm:cxn modelId="{CCA236D9-E637-4DA2-8D0C-1536D3C0D7AA}" type="presOf" srcId="{0358AD46-20F9-4140-AF2B-EC6437F8A7BC}" destId="{A889E844-B39D-4079-A5E2-B5A2A78F6F22}" srcOrd="1" destOrd="0" presId="urn:microsoft.com/office/officeart/2005/8/layout/chart3"/>
    <dgm:cxn modelId="{C9BD6156-78B3-4610-97B0-E21008A40474}" srcId="{296D9A02-887E-4BBF-B682-257AB3886B89}" destId="{ED686D18-2B66-41BC-8246-1727FDA28EBC}" srcOrd="1" destOrd="0" parTransId="{A5D4E532-2F88-47B6-9E83-52F2327241C2}" sibTransId="{6EE70E2F-7E34-4B37-949B-DA908CA304F1}"/>
    <dgm:cxn modelId="{33D37CBA-8E1A-44A7-912F-6D66E02E87E1}" type="presOf" srcId="{A9BCD2C7-C7FA-4E2E-BB07-9E8BF5D17A1F}" destId="{2CEF0D06-A1AA-45D8-B31F-6506AFB9DB87}" srcOrd="0" destOrd="0" presId="urn:microsoft.com/office/officeart/2005/8/layout/chart3"/>
    <dgm:cxn modelId="{20792EC4-D553-458D-AFA0-520030CE80CD}" srcId="{296D9A02-887E-4BBF-B682-257AB3886B89}" destId="{A9BCD2C7-C7FA-4E2E-BB07-9E8BF5D17A1F}" srcOrd="2" destOrd="0" parTransId="{93F4A284-188F-4122-8099-E7787B09534F}" sibTransId="{1F5FD6BB-8D9B-453E-B6E1-5704994A8EC8}"/>
    <dgm:cxn modelId="{2E7C182A-B705-4CF5-8317-C1AC758E13AC}" type="presOf" srcId="{ED686D18-2B66-41BC-8246-1727FDA28EBC}" destId="{560ABFFF-F805-4B6D-9960-BF469C68D4FD}" srcOrd="1" destOrd="0" presId="urn:microsoft.com/office/officeart/2005/8/layout/chart3"/>
    <dgm:cxn modelId="{ACD32959-750A-4B91-91E3-43E5CD3B00DC}" type="presParOf" srcId="{BF2A2788-D099-4BB5-89BF-7524B27A501F}" destId="{200F9A26-5C8E-4783-B288-4EF6AF71F3F5}" srcOrd="0" destOrd="0" presId="urn:microsoft.com/office/officeart/2005/8/layout/chart3"/>
    <dgm:cxn modelId="{A517FB73-9D1E-49ED-8089-1803315D01B9}" type="presParOf" srcId="{BF2A2788-D099-4BB5-89BF-7524B27A501F}" destId="{A889E844-B39D-4079-A5E2-B5A2A78F6F22}" srcOrd="1" destOrd="0" presId="urn:microsoft.com/office/officeart/2005/8/layout/chart3"/>
    <dgm:cxn modelId="{3708F31E-03D0-46DC-9795-8437693A4F1D}" type="presParOf" srcId="{BF2A2788-D099-4BB5-89BF-7524B27A501F}" destId="{D232B578-0598-4496-9550-1EC6AA7B6710}" srcOrd="2" destOrd="0" presId="urn:microsoft.com/office/officeart/2005/8/layout/chart3"/>
    <dgm:cxn modelId="{98F18451-AB87-4D82-8BFF-C4993060DF92}" type="presParOf" srcId="{BF2A2788-D099-4BB5-89BF-7524B27A501F}" destId="{560ABFFF-F805-4B6D-9960-BF469C68D4FD}" srcOrd="3" destOrd="0" presId="urn:microsoft.com/office/officeart/2005/8/layout/chart3"/>
    <dgm:cxn modelId="{08C33174-F1B5-4EE8-9730-3D9BDEB72F59}" type="presParOf" srcId="{BF2A2788-D099-4BB5-89BF-7524B27A501F}" destId="{2CEF0D06-A1AA-45D8-B31F-6506AFB9DB87}" srcOrd="4" destOrd="0" presId="urn:microsoft.com/office/officeart/2005/8/layout/chart3"/>
    <dgm:cxn modelId="{83E78F3C-7F18-41EF-9B56-F347B8784382}" type="presParOf" srcId="{BF2A2788-D099-4BB5-89BF-7524B27A501F}" destId="{C53EBD23-BE52-48BA-A7C4-CD4FDB6A220C}" srcOrd="5" destOrd="0" presId="urn:microsoft.com/office/officeart/2005/8/layout/chart3"/>
    <dgm:cxn modelId="{1FF64E33-DF9C-4403-8B6C-D2201DF61670}" type="presParOf" srcId="{BF2A2788-D099-4BB5-89BF-7524B27A501F}" destId="{B915FCF2-59C1-4B7B-BD6B-AEAFCD08ADC4}" srcOrd="6" destOrd="0" presId="urn:microsoft.com/office/officeart/2005/8/layout/chart3"/>
    <dgm:cxn modelId="{3E990ACB-002D-4288-BAEB-2C088BEF26C9}" type="presParOf" srcId="{BF2A2788-D099-4BB5-89BF-7524B27A501F}" destId="{82B1A237-9B9A-4D4E-ACE3-E3C442B31DE3}" srcOrd="7" destOrd="0" presId="urn:microsoft.com/office/officeart/2005/8/layout/chart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96D9A02-887E-4BBF-B682-257AB3886B89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D686D18-2B66-41BC-8246-1727FDA28EBC}">
      <dgm:prSet phldrT="[ข้อความ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rgbClr val="33CCFF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5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การพัฒนาองค์การ</a:t>
          </a:r>
          <a:endParaRPr lang="th-TH" sz="15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5D4E532-2F88-47B6-9E83-52F2327241C2}" type="par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6EE70E2F-7E34-4B37-949B-DA908CA304F1}" type="sib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9BCD2C7-C7FA-4E2E-BB07-9E8BF5D17A1F}">
      <dgm:prSet phldrT="[ข้อความ]" custT="1"/>
      <dgm:spPr>
        <a:solidFill>
          <a:srgbClr val="FFFF00"/>
        </a:solidFill>
        <a:ln>
          <a:solidFill>
            <a:srgbClr val="FFFF00"/>
          </a:solidFill>
        </a:ln>
      </dgm:spPr>
      <dgm:t>
        <a:bodyPr/>
        <a:lstStyle/>
        <a:p>
          <a:pPr algn="ctr">
            <a:lnSpc>
              <a:spcPts val="1800"/>
            </a:lnSpc>
          </a:pPr>
          <a:endParaRPr lang="th-TH" sz="1400" b="1" dirty="0" smtClean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algn="ctr">
            <a:lnSpc>
              <a:spcPts val="1800"/>
            </a:lnSpc>
          </a:pPr>
          <a:r>
            <a:rPr lang="th-TH" sz="13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ประสิทธิภาพ</a:t>
          </a:r>
          <a:r>
            <a:rPr lang="th-TH" sz="1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ของการปฏิบัติราชการ</a:t>
          </a:r>
          <a:endParaRPr lang="th-TH" sz="14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3F4A284-188F-4122-8099-E7787B09534F}" type="par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1F5FD6BB-8D9B-453E-B6E1-5704994A8EC8}" type="sib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4B1EE51-A4A9-42A6-B4AB-45B1DD04F7A2}">
      <dgm:prSet phldrT="[ข้อความ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5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มิติประสิทธิผล</a:t>
          </a:r>
          <a:endParaRPr lang="th-TH" sz="15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2085957-D7D1-46E3-9963-4BFB4D08370B}" type="par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FD7E4DA3-E07B-421F-A163-26754A34275B}" type="sib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0358AD46-20F9-4140-AF2B-EC6437F8A7BC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5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คุณภาพการให้บริการ</a:t>
          </a:r>
          <a:endParaRPr lang="th-TH" sz="15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8C56840-2E15-4E12-AF44-9DD61B20FA54}" type="par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47CD3B0B-2AE0-4962-998F-405727CA78ED}" type="sib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BF2A2788-D099-4BB5-89BF-7524B27A501F}" type="pres">
      <dgm:prSet presAssocID="{296D9A02-887E-4BBF-B682-257AB3886B89}" presName="compositeShape" presStyleCnt="0">
        <dgm:presLayoutVars>
          <dgm:chMax val="7"/>
          <dgm:dir/>
          <dgm:resizeHandles val="exact"/>
        </dgm:presLayoutVars>
      </dgm:prSet>
      <dgm:spPr/>
    </dgm:pt>
    <dgm:pt modelId="{200F9A26-5C8E-4783-B288-4EF6AF71F3F5}" type="pres">
      <dgm:prSet presAssocID="{296D9A02-887E-4BBF-B682-257AB3886B89}" presName="wedge1" presStyleLbl="node1" presStyleIdx="0" presStyleCnt="4" custLinFactNeighborX="-18834" custLinFactNeighborY="2804"/>
      <dgm:spPr/>
      <dgm:t>
        <a:bodyPr/>
        <a:lstStyle/>
        <a:p>
          <a:endParaRPr lang="th-TH"/>
        </a:p>
      </dgm:t>
    </dgm:pt>
    <dgm:pt modelId="{A889E844-B39D-4079-A5E2-B5A2A78F6F22}" type="pres">
      <dgm:prSet presAssocID="{296D9A02-887E-4BBF-B682-257AB3886B89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232B578-0598-4496-9550-1EC6AA7B6710}" type="pres">
      <dgm:prSet presAssocID="{296D9A02-887E-4BBF-B682-257AB3886B89}" presName="wedge2" presStyleLbl="node1" presStyleIdx="1" presStyleCnt="4" custScaleX="96428" custScaleY="96025" custLinFactNeighborX="-13452" custLinFactNeighborY="-625"/>
      <dgm:spPr/>
      <dgm:t>
        <a:bodyPr/>
        <a:lstStyle/>
        <a:p>
          <a:endParaRPr lang="th-TH"/>
        </a:p>
      </dgm:t>
    </dgm:pt>
    <dgm:pt modelId="{560ABFFF-F805-4B6D-9960-BF469C68D4FD}" type="pres">
      <dgm:prSet presAssocID="{296D9A02-887E-4BBF-B682-257AB3886B89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EF0D06-A1AA-45D8-B31F-6506AFB9DB87}" type="pres">
      <dgm:prSet presAssocID="{296D9A02-887E-4BBF-B682-257AB3886B89}" presName="wedge3" presStyleLbl="node1" presStyleIdx="2" presStyleCnt="4" custLinFactNeighborX="-14439" custLinFactNeighborY="-1411"/>
      <dgm:spPr/>
      <dgm:t>
        <a:bodyPr/>
        <a:lstStyle/>
        <a:p>
          <a:endParaRPr lang="th-TH"/>
        </a:p>
      </dgm:t>
    </dgm:pt>
    <dgm:pt modelId="{C53EBD23-BE52-48BA-A7C4-CD4FDB6A220C}" type="pres">
      <dgm:prSet presAssocID="{296D9A02-887E-4BBF-B682-257AB3886B89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915FCF2-59C1-4B7B-BD6B-AEAFCD08ADC4}" type="pres">
      <dgm:prSet presAssocID="{296D9A02-887E-4BBF-B682-257AB3886B89}" presName="wedge4" presStyleLbl="node1" presStyleIdx="3" presStyleCnt="4" custLinFactNeighborX="-14439" custLinFactNeighborY="-1592"/>
      <dgm:spPr/>
      <dgm:t>
        <a:bodyPr/>
        <a:lstStyle/>
        <a:p>
          <a:endParaRPr lang="th-TH"/>
        </a:p>
      </dgm:t>
    </dgm:pt>
    <dgm:pt modelId="{82B1A237-9B9A-4D4E-ACE3-E3C442B31DE3}" type="pres">
      <dgm:prSet presAssocID="{296D9A02-887E-4BBF-B682-257AB3886B89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0F806CAB-5C85-490A-B6A1-A945C9DF17CB}" type="presOf" srcId="{A4B1EE51-A4A9-42A6-B4AB-45B1DD04F7A2}" destId="{B915FCF2-59C1-4B7B-BD6B-AEAFCD08ADC4}" srcOrd="0" destOrd="0" presId="urn:microsoft.com/office/officeart/2005/8/layout/chart3"/>
    <dgm:cxn modelId="{98C6D6FE-00CF-41A5-99F1-3A48B02873DC}" type="presOf" srcId="{0358AD46-20F9-4140-AF2B-EC6437F8A7BC}" destId="{200F9A26-5C8E-4783-B288-4EF6AF71F3F5}" srcOrd="0" destOrd="0" presId="urn:microsoft.com/office/officeart/2005/8/layout/chart3"/>
    <dgm:cxn modelId="{1C79D121-3C67-4180-A6DC-88962623752F}" srcId="{296D9A02-887E-4BBF-B682-257AB3886B89}" destId="{A4B1EE51-A4A9-42A6-B4AB-45B1DD04F7A2}" srcOrd="3" destOrd="0" parTransId="{12085957-D7D1-46E3-9963-4BFB4D08370B}" sibTransId="{FD7E4DA3-E07B-421F-A163-26754A34275B}"/>
    <dgm:cxn modelId="{67B5191B-7B5C-48F1-A0B0-74A03C6A3EF7}" type="presOf" srcId="{ED686D18-2B66-41BC-8246-1727FDA28EBC}" destId="{D232B578-0598-4496-9550-1EC6AA7B6710}" srcOrd="0" destOrd="0" presId="urn:microsoft.com/office/officeart/2005/8/layout/chart3"/>
    <dgm:cxn modelId="{1A7C6912-D47A-4761-BD1F-621DE8B61192}" srcId="{296D9A02-887E-4BBF-B682-257AB3886B89}" destId="{0358AD46-20F9-4140-AF2B-EC6437F8A7BC}" srcOrd="0" destOrd="0" parTransId="{38C56840-2E15-4E12-AF44-9DD61B20FA54}" sibTransId="{47CD3B0B-2AE0-4962-998F-405727CA78ED}"/>
    <dgm:cxn modelId="{CE95A69A-0BB0-493D-BA91-A00F87600C63}" type="presOf" srcId="{A9BCD2C7-C7FA-4E2E-BB07-9E8BF5D17A1F}" destId="{C53EBD23-BE52-48BA-A7C4-CD4FDB6A220C}" srcOrd="1" destOrd="0" presId="urn:microsoft.com/office/officeart/2005/8/layout/chart3"/>
    <dgm:cxn modelId="{6CDB8F77-2B4B-4EF0-8B41-161120A355E6}" type="presOf" srcId="{A9BCD2C7-C7FA-4E2E-BB07-9E8BF5D17A1F}" destId="{2CEF0D06-A1AA-45D8-B31F-6506AFB9DB87}" srcOrd="0" destOrd="0" presId="urn:microsoft.com/office/officeart/2005/8/layout/chart3"/>
    <dgm:cxn modelId="{149B83A3-B79F-48E2-B508-19F66F618E9D}" type="presOf" srcId="{296D9A02-887E-4BBF-B682-257AB3886B89}" destId="{BF2A2788-D099-4BB5-89BF-7524B27A501F}" srcOrd="0" destOrd="0" presId="urn:microsoft.com/office/officeart/2005/8/layout/chart3"/>
    <dgm:cxn modelId="{F0C3E146-270D-4882-B506-3B1AFC83818A}" type="presOf" srcId="{A4B1EE51-A4A9-42A6-B4AB-45B1DD04F7A2}" destId="{82B1A237-9B9A-4D4E-ACE3-E3C442B31DE3}" srcOrd="1" destOrd="0" presId="urn:microsoft.com/office/officeart/2005/8/layout/chart3"/>
    <dgm:cxn modelId="{C9BD6156-78B3-4610-97B0-E21008A40474}" srcId="{296D9A02-887E-4BBF-B682-257AB3886B89}" destId="{ED686D18-2B66-41BC-8246-1727FDA28EBC}" srcOrd="1" destOrd="0" parTransId="{A5D4E532-2F88-47B6-9E83-52F2327241C2}" sibTransId="{6EE70E2F-7E34-4B37-949B-DA908CA304F1}"/>
    <dgm:cxn modelId="{77727950-B5F8-4265-B92B-4C4BB4D3F4CA}" type="presOf" srcId="{0358AD46-20F9-4140-AF2B-EC6437F8A7BC}" destId="{A889E844-B39D-4079-A5E2-B5A2A78F6F22}" srcOrd="1" destOrd="0" presId="urn:microsoft.com/office/officeart/2005/8/layout/chart3"/>
    <dgm:cxn modelId="{20792EC4-D553-458D-AFA0-520030CE80CD}" srcId="{296D9A02-887E-4BBF-B682-257AB3886B89}" destId="{A9BCD2C7-C7FA-4E2E-BB07-9E8BF5D17A1F}" srcOrd="2" destOrd="0" parTransId="{93F4A284-188F-4122-8099-E7787B09534F}" sibTransId="{1F5FD6BB-8D9B-453E-B6E1-5704994A8EC8}"/>
    <dgm:cxn modelId="{7CDA47D6-F21D-498D-9C34-3538467CB015}" type="presOf" srcId="{ED686D18-2B66-41BC-8246-1727FDA28EBC}" destId="{560ABFFF-F805-4B6D-9960-BF469C68D4FD}" srcOrd="1" destOrd="0" presId="urn:microsoft.com/office/officeart/2005/8/layout/chart3"/>
    <dgm:cxn modelId="{7B9C95F4-28C6-4467-AC09-D5C798CD0834}" type="presParOf" srcId="{BF2A2788-D099-4BB5-89BF-7524B27A501F}" destId="{200F9A26-5C8E-4783-B288-4EF6AF71F3F5}" srcOrd="0" destOrd="0" presId="urn:microsoft.com/office/officeart/2005/8/layout/chart3"/>
    <dgm:cxn modelId="{C6FE88D0-605E-48D9-BA86-C83568591834}" type="presParOf" srcId="{BF2A2788-D099-4BB5-89BF-7524B27A501F}" destId="{A889E844-B39D-4079-A5E2-B5A2A78F6F22}" srcOrd="1" destOrd="0" presId="urn:microsoft.com/office/officeart/2005/8/layout/chart3"/>
    <dgm:cxn modelId="{A046D765-FF6A-4EB1-ADE1-A99210799EFC}" type="presParOf" srcId="{BF2A2788-D099-4BB5-89BF-7524B27A501F}" destId="{D232B578-0598-4496-9550-1EC6AA7B6710}" srcOrd="2" destOrd="0" presId="urn:microsoft.com/office/officeart/2005/8/layout/chart3"/>
    <dgm:cxn modelId="{A42AB9E6-8EEA-4F06-93F7-182C37A7CDA8}" type="presParOf" srcId="{BF2A2788-D099-4BB5-89BF-7524B27A501F}" destId="{560ABFFF-F805-4B6D-9960-BF469C68D4FD}" srcOrd="3" destOrd="0" presId="urn:microsoft.com/office/officeart/2005/8/layout/chart3"/>
    <dgm:cxn modelId="{202E214B-B7B3-46F9-83D7-A61553A5C13F}" type="presParOf" srcId="{BF2A2788-D099-4BB5-89BF-7524B27A501F}" destId="{2CEF0D06-A1AA-45D8-B31F-6506AFB9DB87}" srcOrd="4" destOrd="0" presId="urn:microsoft.com/office/officeart/2005/8/layout/chart3"/>
    <dgm:cxn modelId="{09A32D4E-DB31-4C25-BC21-5C3211DE5F7C}" type="presParOf" srcId="{BF2A2788-D099-4BB5-89BF-7524B27A501F}" destId="{C53EBD23-BE52-48BA-A7C4-CD4FDB6A220C}" srcOrd="5" destOrd="0" presId="urn:microsoft.com/office/officeart/2005/8/layout/chart3"/>
    <dgm:cxn modelId="{6F70BFAD-4B42-4829-BAB3-C316E32FE058}" type="presParOf" srcId="{BF2A2788-D099-4BB5-89BF-7524B27A501F}" destId="{B915FCF2-59C1-4B7B-BD6B-AEAFCD08ADC4}" srcOrd="6" destOrd="0" presId="urn:microsoft.com/office/officeart/2005/8/layout/chart3"/>
    <dgm:cxn modelId="{B6763ECA-4177-406F-858E-6B7272E538F7}" type="presParOf" srcId="{BF2A2788-D099-4BB5-89BF-7524B27A501F}" destId="{82B1A237-9B9A-4D4E-ACE3-E3C442B31DE3}" srcOrd="7" destOrd="0" presId="urn:microsoft.com/office/officeart/2005/8/layout/chart3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96D9A02-887E-4BBF-B682-257AB3886B89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D686D18-2B66-41BC-8246-1727FDA28EBC}">
      <dgm:prSet phldrT="[ข้อความ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rgbClr val="33CCFF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5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การพัฒนาองค์การ</a:t>
          </a:r>
          <a:endParaRPr lang="th-TH" sz="15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5D4E532-2F88-47B6-9E83-52F2327241C2}" type="par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6EE70E2F-7E34-4B37-949B-DA908CA304F1}" type="sib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9BCD2C7-C7FA-4E2E-BB07-9E8BF5D17A1F}">
      <dgm:prSet phldrT="[ข้อความ]" custT="1"/>
      <dgm:spPr>
        <a:solidFill>
          <a:srgbClr val="FFFF00"/>
        </a:solidFill>
        <a:ln>
          <a:solidFill>
            <a:srgbClr val="FFFF00"/>
          </a:solidFill>
        </a:ln>
      </dgm:spPr>
      <dgm:t>
        <a:bodyPr/>
        <a:lstStyle/>
        <a:p>
          <a:pPr algn="ctr">
            <a:lnSpc>
              <a:spcPts val="1800"/>
            </a:lnSpc>
          </a:pPr>
          <a:endParaRPr lang="th-TH" sz="1400" b="1" dirty="0" smtClean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algn="ctr">
            <a:lnSpc>
              <a:spcPts val="1800"/>
            </a:lnSpc>
          </a:pPr>
          <a:r>
            <a:rPr lang="th-TH" sz="13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ประสิทธิภาพ</a:t>
          </a:r>
          <a:r>
            <a:rPr lang="th-TH" sz="1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ของการปฏิบัติราชการ</a:t>
          </a:r>
          <a:endParaRPr lang="th-TH" sz="14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3F4A284-188F-4122-8099-E7787B09534F}" type="par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1F5FD6BB-8D9B-453E-B6E1-5704994A8EC8}" type="sib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4B1EE51-A4A9-42A6-B4AB-45B1DD04F7A2}">
      <dgm:prSet phldrT="[ข้อความ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5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มิติประสิทธิผล</a:t>
          </a:r>
          <a:endParaRPr lang="th-TH" sz="15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2085957-D7D1-46E3-9963-4BFB4D08370B}" type="par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FD7E4DA3-E07B-421F-A163-26754A34275B}" type="sib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0358AD46-20F9-4140-AF2B-EC6437F8A7BC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5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คุณภาพการให้บริการ</a:t>
          </a:r>
          <a:endParaRPr lang="th-TH" sz="15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8C56840-2E15-4E12-AF44-9DD61B20FA54}" type="par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47CD3B0B-2AE0-4962-998F-405727CA78ED}" type="sib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BF2A2788-D099-4BB5-89BF-7524B27A501F}" type="pres">
      <dgm:prSet presAssocID="{296D9A02-887E-4BBF-B682-257AB3886B89}" presName="compositeShape" presStyleCnt="0">
        <dgm:presLayoutVars>
          <dgm:chMax val="7"/>
          <dgm:dir/>
          <dgm:resizeHandles val="exact"/>
        </dgm:presLayoutVars>
      </dgm:prSet>
      <dgm:spPr/>
    </dgm:pt>
    <dgm:pt modelId="{200F9A26-5C8E-4783-B288-4EF6AF71F3F5}" type="pres">
      <dgm:prSet presAssocID="{296D9A02-887E-4BBF-B682-257AB3886B89}" presName="wedge1" presStyleLbl="node1" presStyleIdx="0" presStyleCnt="4" custLinFactNeighborX="-18834" custLinFactNeighborY="2804"/>
      <dgm:spPr/>
      <dgm:t>
        <a:bodyPr/>
        <a:lstStyle/>
        <a:p>
          <a:endParaRPr lang="th-TH"/>
        </a:p>
      </dgm:t>
    </dgm:pt>
    <dgm:pt modelId="{A889E844-B39D-4079-A5E2-B5A2A78F6F22}" type="pres">
      <dgm:prSet presAssocID="{296D9A02-887E-4BBF-B682-257AB3886B89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232B578-0598-4496-9550-1EC6AA7B6710}" type="pres">
      <dgm:prSet presAssocID="{296D9A02-887E-4BBF-B682-257AB3886B89}" presName="wedge2" presStyleLbl="node1" presStyleIdx="1" presStyleCnt="4" custScaleX="96428" custScaleY="96025" custLinFactNeighborX="-13452" custLinFactNeighborY="-625"/>
      <dgm:spPr/>
      <dgm:t>
        <a:bodyPr/>
        <a:lstStyle/>
        <a:p>
          <a:endParaRPr lang="th-TH"/>
        </a:p>
      </dgm:t>
    </dgm:pt>
    <dgm:pt modelId="{560ABFFF-F805-4B6D-9960-BF469C68D4FD}" type="pres">
      <dgm:prSet presAssocID="{296D9A02-887E-4BBF-B682-257AB3886B89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EF0D06-A1AA-45D8-B31F-6506AFB9DB87}" type="pres">
      <dgm:prSet presAssocID="{296D9A02-887E-4BBF-B682-257AB3886B89}" presName="wedge3" presStyleLbl="node1" presStyleIdx="2" presStyleCnt="4" custLinFactNeighborX="-14439" custLinFactNeighborY="-1411"/>
      <dgm:spPr/>
      <dgm:t>
        <a:bodyPr/>
        <a:lstStyle/>
        <a:p>
          <a:endParaRPr lang="th-TH"/>
        </a:p>
      </dgm:t>
    </dgm:pt>
    <dgm:pt modelId="{C53EBD23-BE52-48BA-A7C4-CD4FDB6A220C}" type="pres">
      <dgm:prSet presAssocID="{296D9A02-887E-4BBF-B682-257AB3886B89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915FCF2-59C1-4B7B-BD6B-AEAFCD08ADC4}" type="pres">
      <dgm:prSet presAssocID="{296D9A02-887E-4BBF-B682-257AB3886B89}" presName="wedge4" presStyleLbl="node1" presStyleIdx="3" presStyleCnt="4" custLinFactNeighborX="-14439" custLinFactNeighborY="-1592"/>
      <dgm:spPr/>
      <dgm:t>
        <a:bodyPr/>
        <a:lstStyle/>
        <a:p>
          <a:endParaRPr lang="th-TH"/>
        </a:p>
      </dgm:t>
    </dgm:pt>
    <dgm:pt modelId="{82B1A237-9B9A-4D4E-ACE3-E3C442B31DE3}" type="pres">
      <dgm:prSet presAssocID="{296D9A02-887E-4BBF-B682-257AB3886B89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BC85F355-6AB8-4515-95FA-AF7A55757D76}" type="presOf" srcId="{0358AD46-20F9-4140-AF2B-EC6437F8A7BC}" destId="{A889E844-B39D-4079-A5E2-B5A2A78F6F22}" srcOrd="1" destOrd="0" presId="urn:microsoft.com/office/officeart/2005/8/layout/chart3"/>
    <dgm:cxn modelId="{1C79D121-3C67-4180-A6DC-88962623752F}" srcId="{296D9A02-887E-4BBF-B682-257AB3886B89}" destId="{A4B1EE51-A4A9-42A6-B4AB-45B1DD04F7A2}" srcOrd="3" destOrd="0" parTransId="{12085957-D7D1-46E3-9963-4BFB4D08370B}" sibTransId="{FD7E4DA3-E07B-421F-A163-26754A34275B}"/>
    <dgm:cxn modelId="{B0E3B70E-A11C-4A1A-B899-81621861DEB9}" type="presOf" srcId="{A4B1EE51-A4A9-42A6-B4AB-45B1DD04F7A2}" destId="{82B1A237-9B9A-4D4E-ACE3-E3C442B31DE3}" srcOrd="1" destOrd="0" presId="urn:microsoft.com/office/officeart/2005/8/layout/chart3"/>
    <dgm:cxn modelId="{EBC27ECC-98AF-4F72-AAE3-56A60C6B82AF}" type="presOf" srcId="{A9BCD2C7-C7FA-4E2E-BB07-9E8BF5D17A1F}" destId="{C53EBD23-BE52-48BA-A7C4-CD4FDB6A220C}" srcOrd="1" destOrd="0" presId="urn:microsoft.com/office/officeart/2005/8/layout/chart3"/>
    <dgm:cxn modelId="{1A7C6912-D47A-4761-BD1F-621DE8B61192}" srcId="{296D9A02-887E-4BBF-B682-257AB3886B89}" destId="{0358AD46-20F9-4140-AF2B-EC6437F8A7BC}" srcOrd="0" destOrd="0" parTransId="{38C56840-2E15-4E12-AF44-9DD61B20FA54}" sibTransId="{47CD3B0B-2AE0-4962-998F-405727CA78ED}"/>
    <dgm:cxn modelId="{982227E0-04A4-49D4-BBF9-9B21F92AF8B3}" type="presOf" srcId="{A4B1EE51-A4A9-42A6-B4AB-45B1DD04F7A2}" destId="{B915FCF2-59C1-4B7B-BD6B-AEAFCD08ADC4}" srcOrd="0" destOrd="0" presId="urn:microsoft.com/office/officeart/2005/8/layout/chart3"/>
    <dgm:cxn modelId="{3BC0B700-0F28-4681-A696-E689B366606F}" type="presOf" srcId="{ED686D18-2B66-41BC-8246-1727FDA28EBC}" destId="{560ABFFF-F805-4B6D-9960-BF469C68D4FD}" srcOrd="1" destOrd="0" presId="urn:microsoft.com/office/officeart/2005/8/layout/chart3"/>
    <dgm:cxn modelId="{EFD5E3F9-9C7E-4B3B-9C43-E97B612B97E0}" type="presOf" srcId="{A9BCD2C7-C7FA-4E2E-BB07-9E8BF5D17A1F}" destId="{2CEF0D06-A1AA-45D8-B31F-6506AFB9DB87}" srcOrd="0" destOrd="0" presId="urn:microsoft.com/office/officeart/2005/8/layout/chart3"/>
    <dgm:cxn modelId="{235D07A3-8A69-4440-943D-B49B42DE7FE2}" type="presOf" srcId="{0358AD46-20F9-4140-AF2B-EC6437F8A7BC}" destId="{200F9A26-5C8E-4783-B288-4EF6AF71F3F5}" srcOrd="0" destOrd="0" presId="urn:microsoft.com/office/officeart/2005/8/layout/chart3"/>
    <dgm:cxn modelId="{FBBF80ED-770F-4BAA-9D4F-B6AEF5069C7B}" type="presOf" srcId="{ED686D18-2B66-41BC-8246-1727FDA28EBC}" destId="{D232B578-0598-4496-9550-1EC6AA7B6710}" srcOrd="0" destOrd="0" presId="urn:microsoft.com/office/officeart/2005/8/layout/chart3"/>
    <dgm:cxn modelId="{C9BD6156-78B3-4610-97B0-E21008A40474}" srcId="{296D9A02-887E-4BBF-B682-257AB3886B89}" destId="{ED686D18-2B66-41BC-8246-1727FDA28EBC}" srcOrd="1" destOrd="0" parTransId="{A5D4E532-2F88-47B6-9E83-52F2327241C2}" sibTransId="{6EE70E2F-7E34-4B37-949B-DA908CA304F1}"/>
    <dgm:cxn modelId="{20792EC4-D553-458D-AFA0-520030CE80CD}" srcId="{296D9A02-887E-4BBF-B682-257AB3886B89}" destId="{A9BCD2C7-C7FA-4E2E-BB07-9E8BF5D17A1F}" srcOrd="2" destOrd="0" parTransId="{93F4A284-188F-4122-8099-E7787B09534F}" sibTransId="{1F5FD6BB-8D9B-453E-B6E1-5704994A8EC8}"/>
    <dgm:cxn modelId="{4E6D8308-36CA-4C93-8D23-5218BC81C5F2}" type="presOf" srcId="{296D9A02-887E-4BBF-B682-257AB3886B89}" destId="{BF2A2788-D099-4BB5-89BF-7524B27A501F}" srcOrd="0" destOrd="0" presId="urn:microsoft.com/office/officeart/2005/8/layout/chart3"/>
    <dgm:cxn modelId="{9B13FFAC-1FEA-46C6-B473-F80F5AAF34C6}" type="presParOf" srcId="{BF2A2788-D099-4BB5-89BF-7524B27A501F}" destId="{200F9A26-5C8E-4783-B288-4EF6AF71F3F5}" srcOrd="0" destOrd="0" presId="urn:microsoft.com/office/officeart/2005/8/layout/chart3"/>
    <dgm:cxn modelId="{821412F4-09F4-4343-9257-F49239F9AB14}" type="presParOf" srcId="{BF2A2788-D099-4BB5-89BF-7524B27A501F}" destId="{A889E844-B39D-4079-A5E2-B5A2A78F6F22}" srcOrd="1" destOrd="0" presId="urn:microsoft.com/office/officeart/2005/8/layout/chart3"/>
    <dgm:cxn modelId="{AA88A682-6F9E-4995-BD69-491F6D6C0ACF}" type="presParOf" srcId="{BF2A2788-D099-4BB5-89BF-7524B27A501F}" destId="{D232B578-0598-4496-9550-1EC6AA7B6710}" srcOrd="2" destOrd="0" presId="urn:microsoft.com/office/officeart/2005/8/layout/chart3"/>
    <dgm:cxn modelId="{0238453E-8A23-4EC5-87E6-19FA8C2F5B3D}" type="presParOf" srcId="{BF2A2788-D099-4BB5-89BF-7524B27A501F}" destId="{560ABFFF-F805-4B6D-9960-BF469C68D4FD}" srcOrd="3" destOrd="0" presId="urn:microsoft.com/office/officeart/2005/8/layout/chart3"/>
    <dgm:cxn modelId="{2FBC6BC1-6DF9-49ED-B6B5-772F86E65CDC}" type="presParOf" srcId="{BF2A2788-D099-4BB5-89BF-7524B27A501F}" destId="{2CEF0D06-A1AA-45D8-B31F-6506AFB9DB87}" srcOrd="4" destOrd="0" presId="urn:microsoft.com/office/officeart/2005/8/layout/chart3"/>
    <dgm:cxn modelId="{4D0793DD-5670-4DB1-BE5A-3035745F7860}" type="presParOf" srcId="{BF2A2788-D099-4BB5-89BF-7524B27A501F}" destId="{C53EBD23-BE52-48BA-A7C4-CD4FDB6A220C}" srcOrd="5" destOrd="0" presId="urn:microsoft.com/office/officeart/2005/8/layout/chart3"/>
    <dgm:cxn modelId="{C340EA18-7317-4E4E-AADD-2A007818E552}" type="presParOf" srcId="{BF2A2788-D099-4BB5-89BF-7524B27A501F}" destId="{B915FCF2-59C1-4B7B-BD6B-AEAFCD08ADC4}" srcOrd="6" destOrd="0" presId="urn:microsoft.com/office/officeart/2005/8/layout/chart3"/>
    <dgm:cxn modelId="{D247F676-F1F5-4BA0-B8FA-498D86448FB0}" type="presParOf" srcId="{BF2A2788-D099-4BB5-89BF-7524B27A501F}" destId="{82B1A237-9B9A-4D4E-ACE3-E3C442B31DE3}" srcOrd="7" destOrd="0" presId="urn:microsoft.com/office/officeart/2005/8/layout/chart3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6D9A02-887E-4BBF-B682-257AB3886B89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D686D18-2B66-41BC-8246-1727FDA28EBC}">
      <dgm:prSet phldrT="[ข้อความ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rgbClr val="00B0F0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5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การพัฒนาองค์การ</a:t>
          </a:r>
          <a:endParaRPr lang="th-TH" sz="15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5D4E532-2F88-47B6-9E83-52F2327241C2}" type="par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6EE70E2F-7E34-4B37-949B-DA908CA304F1}" type="sib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9BCD2C7-C7FA-4E2E-BB07-9E8BF5D17A1F}">
      <dgm:prSet phldrT="[ข้อความ]" custT="1"/>
      <dgm:spPr>
        <a:solidFill>
          <a:srgbClr val="FFFF00"/>
        </a:solidFill>
        <a:ln>
          <a:solidFill>
            <a:srgbClr val="FFFF00"/>
          </a:solidFill>
        </a:ln>
      </dgm:spPr>
      <dgm:t>
        <a:bodyPr/>
        <a:lstStyle/>
        <a:p>
          <a:pPr algn="ctr">
            <a:lnSpc>
              <a:spcPts val="1800"/>
            </a:lnSpc>
          </a:pPr>
          <a:endParaRPr lang="th-TH" sz="1300" b="1" dirty="0" smtClean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algn="ctr">
            <a:lnSpc>
              <a:spcPts val="1800"/>
            </a:lnSpc>
          </a:pPr>
          <a:r>
            <a:rPr lang="th-TH" sz="13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ประสิทธิภาพ</a:t>
          </a:r>
          <a:r>
            <a:rPr lang="th-TH" sz="1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ของการปฏิบัติราชการ</a:t>
          </a:r>
          <a:endParaRPr lang="th-TH" sz="14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3F4A284-188F-4122-8099-E7787B09534F}" type="par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1F5FD6BB-8D9B-453E-B6E1-5704994A8EC8}" type="sib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4B1EE51-A4A9-42A6-B4AB-45B1DD04F7A2}">
      <dgm:prSet phldrT="[ข้อความ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5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มิติประสิทธิผล</a:t>
          </a:r>
          <a:endParaRPr lang="th-TH" sz="15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2085957-D7D1-46E3-9963-4BFB4D08370B}" type="par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FD7E4DA3-E07B-421F-A163-26754A34275B}" type="sib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0358AD46-20F9-4140-AF2B-EC6437F8A7BC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5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คุณภาพการให้บริการ</a:t>
          </a:r>
          <a:endParaRPr lang="th-TH" sz="15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8C56840-2E15-4E12-AF44-9DD61B20FA54}" type="par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47CD3B0B-2AE0-4962-998F-405727CA78ED}" type="sib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BF2A2788-D099-4BB5-89BF-7524B27A501F}" type="pres">
      <dgm:prSet presAssocID="{296D9A02-887E-4BBF-B682-257AB3886B89}" presName="compositeShape" presStyleCnt="0">
        <dgm:presLayoutVars>
          <dgm:chMax val="7"/>
          <dgm:dir/>
          <dgm:resizeHandles val="exact"/>
        </dgm:presLayoutVars>
      </dgm:prSet>
      <dgm:spPr/>
    </dgm:pt>
    <dgm:pt modelId="{200F9A26-5C8E-4783-B288-4EF6AF71F3F5}" type="pres">
      <dgm:prSet presAssocID="{296D9A02-887E-4BBF-B682-257AB3886B89}" presName="wedge1" presStyleLbl="node1" presStyleIdx="0" presStyleCnt="4" custLinFactNeighborX="-18834" custLinFactNeighborY="2804"/>
      <dgm:spPr/>
      <dgm:t>
        <a:bodyPr/>
        <a:lstStyle/>
        <a:p>
          <a:endParaRPr lang="th-TH"/>
        </a:p>
      </dgm:t>
    </dgm:pt>
    <dgm:pt modelId="{A889E844-B39D-4079-A5E2-B5A2A78F6F22}" type="pres">
      <dgm:prSet presAssocID="{296D9A02-887E-4BBF-B682-257AB3886B89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232B578-0598-4496-9550-1EC6AA7B6710}" type="pres">
      <dgm:prSet presAssocID="{296D9A02-887E-4BBF-B682-257AB3886B89}" presName="wedge2" presStyleLbl="node1" presStyleIdx="1" presStyleCnt="4" custScaleX="96428" custScaleY="96025" custLinFactNeighborX="-13452" custLinFactNeighborY="-625"/>
      <dgm:spPr/>
      <dgm:t>
        <a:bodyPr/>
        <a:lstStyle/>
        <a:p>
          <a:endParaRPr lang="th-TH"/>
        </a:p>
      </dgm:t>
    </dgm:pt>
    <dgm:pt modelId="{560ABFFF-F805-4B6D-9960-BF469C68D4FD}" type="pres">
      <dgm:prSet presAssocID="{296D9A02-887E-4BBF-B682-257AB3886B89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EF0D06-A1AA-45D8-B31F-6506AFB9DB87}" type="pres">
      <dgm:prSet presAssocID="{296D9A02-887E-4BBF-B682-257AB3886B89}" presName="wedge3" presStyleLbl="node1" presStyleIdx="2" presStyleCnt="4" custLinFactNeighborX="-14439" custLinFactNeighborY="-1411"/>
      <dgm:spPr/>
      <dgm:t>
        <a:bodyPr/>
        <a:lstStyle/>
        <a:p>
          <a:endParaRPr lang="th-TH"/>
        </a:p>
      </dgm:t>
    </dgm:pt>
    <dgm:pt modelId="{C53EBD23-BE52-48BA-A7C4-CD4FDB6A220C}" type="pres">
      <dgm:prSet presAssocID="{296D9A02-887E-4BBF-B682-257AB3886B89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915FCF2-59C1-4B7B-BD6B-AEAFCD08ADC4}" type="pres">
      <dgm:prSet presAssocID="{296D9A02-887E-4BBF-B682-257AB3886B89}" presName="wedge4" presStyleLbl="node1" presStyleIdx="3" presStyleCnt="4" custLinFactNeighborX="-14439" custLinFactNeighborY="-1592"/>
      <dgm:spPr/>
      <dgm:t>
        <a:bodyPr/>
        <a:lstStyle/>
        <a:p>
          <a:endParaRPr lang="th-TH"/>
        </a:p>
      </dgm:t>
    </dgm:pt>
    <dgm:pt modelId="{82B1A237-9B9A-4D4E-ACE3-E3C442B31DE3}" type="pres">
      <dgm:prSet presAssocID="{296D9A02-887E-4BBF-B682-257AB3886B89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866BB99D-C4CB-4DAC-8BDD-DBCC5D6CEB2F}" type="presOf" srcId="{ED686D18-2B66-41BC-8246-1727FDA28EBC}" destId="{560ABFFF-F805-4B6D-9960-BF469C68D4FD}" srcOrd="1" destOrd="0" presId="urn:microsoft.com/office/officeart/2005/8/layout/chart3"/>
    <dgm:cxn modelId="{1C79D121-3C67-4180-A6DC-88962623752F}" srcId="{296D9A02-887E-4BBF-B682-257AB3886B89}" destId="{A4B1EE51-A4A9-42A6-B4AB-45B1DD04F7A2}" srcOrd="3" destOrd="0" parTransId="{12085957-D7D1-46E3-9963-4BFB4D08370B}" sibTransId="{FD7E4DA3-E07B-421F-A163-26754A34275B}"/>
    <dgm:cxn modelId="{F4E12914-28AF-4174-BDD6-C292AD0B846F}" type="presOf" srcId="{A4B1EE51-A4A9-42A6-B4AB-45B1DD04F7A2}" destId="{B915FCF2-59C1-4B7B-BD6B-AEAFCD08ADC4}" srcOrd="0" destOrd="0" presId="urn:microsoft.com/office/officeart/2005/8/layout/chart3"/>
    <dgm:cxn modelId="{07276C28-056A-4BA0-9C21-55ABBCC55F6E}" type="presOf" srcId="{296D9A02-887E-4BBF-B682-257AB3886B89}" destId="{BF2A2788-D099-4BB5-89BF-7524B27A501F}" srcOrd="0" destOrd="0" presId="urn:microsoft.com/office/officeart/2005/8/layout/chart3"/>
    <dgm:cxn modelId="{1A7C6912-D47A-4761-BD1F-621DE8B61192}" srcId="{296D9A02-887E-4BBF-B682-257AB3886B89}" destId="{0358AD46-20F9-4140-AF2B-EC6437F8A7BC}" srcOrd="0" destOrd="0" parTransId="{38C56840-2E15-4E12-AF44-9DD61B20FA54}" sibTransId="{47CD3B0B-2AE0-4962-998F-405727CA78ED}"/>
    <dgm:cxn modelId="{44550810-EFFF-4CBE-86A5-2D604F098829}" type="presOf" srcId="{A9BCD2C7-C7FA-4E2E-BB07-9E8BF5D17A1F}" destId="{2CEF0D06-A1AA-45D8-B31F-6506AFB9DB87}" srcOrd="0" destOrd="0" presId="urn:microsoft.com/office/officeart/2005/8/layout/chart3"/>
    <dgm:cxn modelId="{9BC2DCEB-3C30-4C8C-8219-0D5114317702}" type="presOf" srcId="{A4B1EE51-A4A9-42A6-B4AB-45B1DD04F7A2}" destId="{82B1A237-9B9A-4D4E-ACE3-E3C442B31DE3}" srcOrd="1" destOrd="0" presId="urn:microsoft.com/office/officeart/2005/8/layout/chart3"/>
    <dgm:cxn modelId="{601951FF-2B8A-492F-B001-C0C52AEF9784}" type="presOf" srcId="{0358AD46-20F9-4140-AF2B-EC6437F8A7BC}" destId="{A889E844-B39D-4079-A5E2-B5A2A78F6F22}" srcOrd="1" destOrd="0" presId="urn:microsoft.com/office/officeart/2005/8/layout/chart3"/>
    <dgm:cxn modelId="{C9BD6156-78B3-4610-97B0-E21008A40474}" srcId="{296D9A02-887E-4BBF-B682-257AB3886B89}" destId="{ED686D18-2B66-41BC-8246-1727FDA28EBC}" srcOrd="1" destOrd="0" parTransId="{A5D4E532-2F88-47B6-9E83-52F2327241C2}" sibTransId="{6EE70E2F-7E34-4B37-949B-DA908CA304F1}"/>
    <dgm:cxn modelId="{0EF99A37-5D25-4FD0-A47A-1156DF1FB7C9}" type="presOf" srcId="{A9BCD2C7-C7FA-4E2E-BB07-9E8BF5D17A1F}" destId="{C53EBD23-BE52-48BA-A7C4-CD4FDB6A220C}" srcOrd="1" destOrd="0" presId="urn:microsoft.com/office/officeart/2005/8/layout/chart3"/>
    <dgm:cxn modelId="{791E19EF-DEA5-42FC-B790-B8CA4E10296D}" type="presOf" srcId="{0358AD46-20F9-4140-AF2B-EC6437F8A7BC}" destId="{200F9A26-5C8E-4783-B288-4EF6AF71F3F5}" srcOrd="0" destOrd="0" presId="urn:microsoft.com/office/officeart/2005/8/layout/chart3"/>
    <dgm:cxn modelId="{20792EC4-D553-458D-AFA0-520030CE80CD}" srcId="{296D9A02-887E-4BBF-B682-257AB3886B89}" destId="{A9BCD2C7-C7FA-4E2E-BB07-9E8BF5D17A1F}" srcOrd="2" destOrd="0" parTransId="{93F4A284-188F-4122-8099-E7787B09534F}" sibTransId="{1F5FD6BB-8D9B-453E-B6E1-5704994A8EC8}"/>
    <dgm:cxn modelId="{966EB478-E2EB-45FB-A377-14AA834E77E6}" type="presOf" srcId="{ED686D18-2B66-41BC-8246-1727FDA28EBC}" destId="{D232B578-0598-4496-9550-1EC6AA7B6710}" srcOrd="0" destOrd="0" presId="urn:microsoft.com/office/officeart/2005/8/layout/chart3"/>
    <dgm:cxn modelId="{CB9ABE4E-52FD-49E5-BE0F-1CE7F6799080}" type="presParOf" srcId="{BF2A2788-D099-4BB5-89BF-7524B27A501F}" destId="{200F9A26-5C8E-4783-B288-4EF6AF71F3F5}" srcOrd="0" destOrd="0" presId="urn:microsoft.com/office/officeart/2005/8/layout/chart3"/>
    <dgm:cxn modelId="{D886859F-DA74-448C-9EAA-97C12EDD2760}" type="presParOf" srcId="{BF2A2788-D099-4BB5-89BF-7524B27A501F}" destId="{A889E844-B39D-4079-A5E2-B5A2A78F6F22}" srcOrd="1" destOrd="0" presId="urn:microsoft.com/office/officeart/2005/8/layout/chart3"/>
    <dgm:cxn modelId="{D96C5E37-8BE0-48FA-A8D8-C6BB208E5608}" type="presParOf" srcId="{BF2A2788-D099-4BB5-89BF-7524B27A501F}" destId="{D232B578-0598-4496-9550-1EC6AA7B6710}" srcOrd="2" destOrd="0" presId="urn:microsoft.com/office/officeart/2005/8/layout/chart3"/>
    <dgm:cxn modelId="{1E3AA112-B7E7-4F9B-AC4D-1EDB6C1AF817}" type="presParOf" srcId="{BF2A2788-D099-4BB5-89BF-7524B27A501F}" destId="{560ABFFF-F805-4B6D-9960-BF469C68D4FD}" srcOrd="3" destOrd="0" presId="urn:microsoft.com/office/officeart/2005/8/layout/chart3"/>
    <dgm:cxn modelId="{F1A76EE7-C970-4263-B1EC-73CF94CFBD60}" type="presParOf" srcId="{BF2A2788-D099-4BB5-89BF-7524B27A501F}" destId="{2CEF0D06-A1AA-45D8-B31F-6506AFB9DB87}" srcOrd="4" destOrd="0" presId="urn:microsoft.com/office/officeart/2005/8/layout/chart3"/>
    <dgm:cxn modelId="{A84C1957-79D6-49FA-9D6E-FC766C7DCFB0}" type="presParOf" srcId="{BF2A2788-D099-4BB5-89BF-7524B27A501F}" destId="{C53EBD23-BE52-48BA-A7C4-CD4FDB6A220C}" srcOrd="5" destOrd="0" presId="urn:microsoft.com/office/officeart/2005/8/layout/chart3"/>
    <dgm:cxn modelId="{47A88FA6-ECA6-4193-AE72-01B81AFCF5CA}" type="presParOf" srcId="{BF2A2788-D099-4BB5-89BF-7524B27A501F}" destId="{B915FCF2-59C1-4B7B-BD6B-AEAFCD08ADC4}" srcOrd="6" destOrd="0" presId="urn:microsoft.com/office/officeart/2005/8/layout/chart3"/>
    <dgm:cxn modelId="{63912DD9-7989-416C-AF82-413D063F3FD8}" type="presParOf" srcId="{BF2A2788-D099-4BB5-89BF-7524B27A501F}" destId="{82B1A237-9B9A-4D4E-ACE3-E3C442B31DE3}" srcOrd="7" destOrd="0" presId="urn:microsoft.com/office/officeart/2005/8/layout/chart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6D9A02-887E-4BBF-B682-257AB3886B89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D686D18-2B66-41BC-8246-1727FDA28EBC}">
      <dgm:prSet phldrT="[ข้อความ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rgbClr val="00B0F0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5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การพัฒนาองค์การ</a:t>
          </a:r>
          <a:endParaRPr lang="th-TH" sz="15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5D4E532-2F88-47B6-9E83-52F2327241C2}" type="par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6EE70E2F-7E34-4B37-949B-DA908CA304F1}" type="sib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9BCD2C7-C7FA-4E2E-BB07-9E8BF5D17A1F}">
      <dgm:prSet phldrT="[ข้อความ]" custT="1"/>
      <dgm:spPr>
        <a:solidFill>
          <a:srgbClr val="FFFF00"/>
        </a:solidFill>
        <a:ln>
          <a:solidFill>
            <a:srgbClr val="FFFF00"/>
          </a:solidFill>
        </a:ln>
      </dgm:spPr>
      <dgm:t>
        <a:bodyPr/>
        <a:lstStyle/>
        <a:p>
          <a:pPr algn="ctr">
            <a:lnSpc>
              <a:spcPts val="1800"/>
            </a:lnSpc>
          </a:pPr>
          <a:endParaRPr lang="th-TH" sz="1300" b="1" dirty="0" smtClean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algn="ctr">
            <a:lnSpc>
              <a:spcPts val="1800"/>
            </a:lnSpc>
          </a:pPr>
          <a:r>
            <a:rPr lang="th-TH" sz="13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ประสิทธิภาพ</a:t>
          </a:r>
          <a:r>
            <a:rPr lang="th-TH" sz="1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ของการปฏิบัติราชการ</a:t>
          </a:r>
          <a:endParaRPr lang="th-TH" sz="14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3F4A284-188F-4122-8099-E7787B09534F}" type="par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1F5FD6BB-8D9B-453E-B6E1-5704994A8EC8}" type="sib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4B1EE51-A4A9-42A6-B4AB-45B1DD04F7A2}">
      <dgm:prSet phldrT="[ข้อความ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5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มิติประสิทธิผล</a:t>
          </a:r>
          <a:endParaRPr lang="th-TH" sz="15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2085957-D7D1-46E3-9963-4BFB4D08370B}" type="par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FD7E4DA3-E07B-421F-A163-26754A34275B}" type="sib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0358AD46-20F9-4140-AF2B-EC6437F8A7BC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5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คุณภาพการให้บริการ</a:t>
          </a:r>
          <a:endParaRPr lang="th-TH" sz="15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8C56840-2E15-4E12-AF44-9DD61B20FA54}" type="par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47CD3B0B-2AE0-4962-998F-405727CA78ED}" type="sib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BF2A2788-D099-4BB5-89BF-7524B27A501F}" type="pres">
      <dgm:prSet presAssocID="{296D9A02-887E-4BBF-B682-257AB3886B89}" presName="compositeShape" presStyleCnt="0">
        <dgm:presLayoutVars>
          <dgm:chMax val="7"/>
          <dgm:dir/>
          <dgm:resizeHandles val="exact"/>
        </dgm:presLayoutVars>
      </dgm:prSet>
      <dgm:spPr/>
    </dgm:pt>
    <dgm:pt modelId="{200F9A26-5C8E-4783-B288-4EF6AF71F3F5}" type="pres">
      <dgm:prSet presAssocID="{296D9A02-887E-4BBF-B682-257AB3886B89}" presName="wedge1" presStyleLbl="node1" presStyleIdx="0" presStyleCnt="4" custLinFactNeighborX="-18834" custLinFactNeighborY="2804"/>
      <dgm:spPr/>
      <dgm:t>
        <a:bodyPr/>
        <a:lstStyle/>
        <a:p>
          <a:endParaRPr lang="th-TH"/>
        </a:p>
      </dgm:t>
    </dgm:pt>
    <dgm:pt modelId="{A889E844-B39D-4079-A5E2-B5A2A78F6F22}" type="pres">
      <dgm:prSet presAssocID="{296D9A02-887E-4BBF-B682-257AB3886B89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232B578-0598-4496-9550-1EC6AA7B6710}" type="pres">
      <dgm:prSet presAssocID="{296D9A02-887E-4BBF-B682-257AB3886B89}" presName="wedge2" presStyleLbl="node1" presStyleIdx="1" presStyleCnt="4" custScaleX="96428" custScaleY="96025" custLinFactNeighborX="-13452" custLinFactNeighborY="-625"/>
      <dgm:spPr/>
      <dgm:t>
        <a:bodyPr/>
        <a:lstStyle/>
        <a:p>
          <a:endParaRPr lang="th-TH"/>
        </a:p>
      </dgm:t>
    </dgm:pt>
    <dgm:pt modelId="{560ABFFF-F805-4B6D-9960-BF469C68D4FD}" type="pres">
      <dgm:prSet presAssocID="{296D9A02-887E-4BBF-B682-257AB3886B89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EF0D06-A1AA-45D8-B31F-6506AFB9DB87}" type="pres">
      <dgm:prSet presAssocID="{296D9A02-887E-4BBF-B682-257AB3886B89}" presName="wedge3" presStyleLbl="node1" presStyleIdx="2" presStyleCnt="4" custLinFactNeighborX="-14439" custLinFactNeighborY="-1411"/>
      <dgm:spPr/>
      <dgm:t>
        <a:bodyPr/>
        <a:lstStyle/>
        <a:p>
          <a:endParaRPr lang="th-TH"/>
        </a:p>
      </dgm:t>
    </dgm:pt>
    <dgm:pt modelId="{C53EBD23-BE52-48BA-A7C4-CD4FDB6A220C}" type="pres">
      <dgm:prSet presAssocID="{296D9A02-887E-4BBF-B682-257AB3886B89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915FCF2-59C1-4B7B-BD6B-AEAFCD08ADC4}" type="pres">
      <dgm:prSet presAssocID="{296D9A02-887E-4BBF-B682-257AB3886B89}" presName="wedge4" presStyleLbl="node1" presStyleIdx="3" presStyleCnt="4" custLinFactNeighborX="-14439" custLinFactNeighborY="-1592"/>
      <dgm:spPr/>
      <dgm:t>
        <a:bodyPr/>
        <a:lstStyle/>
        <a:p>
          <a:endParaRPr lang="th-TH"/>
        </a:p>
      </dgm:t>
    </dgm:pt>
    <dgm:pt modelId="{82B1A237-9B9A-4D4E-ACE3-E3C442B31DE3}" type="pres">
      <dgm:prSet presAssocID="{296D9A02-887E-4BBF-B682-257AB3886B89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E891FB11-C2ED-448A-B09D-33F85F0820CF}" type="presOf" srcId="{A9BCD2C7-C7FA-4E2E-BB07-9E8BF5D17A1F}" destId="{2CEF0D06-A1AA-45D8-B31F-6506AFB9DB87}" srcOrd="0" destOrd="0" presId="urn:microsoft.com/office/officeart/2005/8/layout/chart3"/>
    <dgm:cxn modelId="{20DE91DD-3DC9-4502-9E37-72A8C08ED323}" type="presOf" srcId="{ED686D18-2B66-41BC-8246-1727FDA28EBC}" destId="{560ABFFF-F805-4B6D-9960-BF469C68D4FD}" srcOrd="1" destOrd="0" presId="urn:microsoft.com/office/officeart/2005/8/layout/chart3"/>
    <dgm:cxn modelId="{1C79D121-3C67-4180-A6DC-88962623752F}" srcId="{296D9A02-887E-4BBF-B682-257AB3886B89}" destId="{A4B1EE51-A4A9-42A6-B4AB-45B1DD04F7A2}" srcOrd="3" destOrd="0" parTransId="{12085957-D7D1-46E3-9963-4BFB4D08370B}" sibTransId="{FD7E4DA3-E07B-421F-A163-26754A34275B}"/>
    <dgm:cxn modelId="{2DD75D27-66A1-48B8-AAFB-86B2D2C58F2D}" type="presOf" srcId="{A4B1EE51-A4A9-42A6-B4AB-45B1DD04F7A2}" destId="{B915FCF2-59C1-4B7B-BD6B-AEAFCD08ADC4}" srcOrd="0" destOrd="0" presId="urn:microsoft.com/office/officeart/2005/8/layout/chart3"/>
    <dgm:cxn modelId="{1A7C6912-D47A-4761-BD1F-621DE8B61192}" srcId="{296D9A02-887E-4BBF-B682-257AB3886B89}" destId="{0358AD46-20F9-4140-AF2B-EC6437F8A7BC}" srcOrd="0" destOrd="0" parTransId="{38C56840-2E15-4E12-AF44-9DD61B20FA54}" sibTransId="{47CD3B0B-2AE0-4962-998F-405727CA78ED}"/>
    <dgm:cxn modelId="{D01929C3-AD3B-4FF6-BCFC-BFF70E09D73B}" type="presOf" srcId="{0358AD46-20F9-4140-AF2B-EC6437F8A7BC}" destId="{A889E844-B39D-4079-A5E2-B5A2A78F6F22}" srcOrd="1" destOrd="0" presId="urn:microsoft.com/office/officeart/2005/8/layout/chart3"/>
    <dgm:cxn modelId="{EAFC7E0C-5152-407D-BD61-87C6E185324E}" type="presOf" srcId="{A9BCD2C7-C7FA-4E2E-BB07-9E8BF5D17A1F}" destId="{C53EBD23-BE52-48BA-A7C4-CD4FDB6A220C}" srcOrd="1" destOrd="0" presId="urn:microsoft.com/office/officeart/2005/8/layout/chart3"/>
    <dgm:cxn modelId="{ED205312-3AE2-49F6-A77F-0EF9D02A58FB}" type="presOf" srcId="{ED686D18-2B66-41BC-8246-1727FDA28EBC}" destId="{D232B578-0598-4496-9550-1EC6AA7B6710}" srcOrd="0" destOrd="0" presId="urn:microsoft.com/office/officeart/2005/8/layout/chart3"/>
    <dgm:cxn modelId="{A1A085F8-2437-4BCB-B118-F61ACE06EF5E}" type="presOf" srcId="{296D9A02-887E-4BBF-B682-257AB3886B89}" destId="{BF2A2788-D099-4BB5-89BF-7524B27A501F}" srcOrd="0" destOrd="0" presId="urn:microsoft.com/office/officeart/2005/8/layout/chart3"/>
    <dgm:cxn modelId="{C9BD6156-78B3-4610-97B0-E21008A40474}" srcId="{296D9A02-887E-4BBF-B682-257AB3886B89}" destId="{ED686D18-2B66-41BC-8246-1727FDA28EBC}" srcOrd="1" destOrd="0" parTransId="{A5D4E532-2F88-47B6-9E83-52F2327241C2}" sibTransId="{6EE70E2F-7E34-4B37-949B-DA908CA304F1}"/>
    <dgm:cxn modelId="{20792EC4-D553-458D-AFA0-520030CE80CD}" srcId="{296D9A02-887E-4BBF-B682-257AB3886B89}" destId="{A9BCD2C7-C7FA-4E2E-BB07-9E8BF5D17A1F}" srcOrd="2" destOrd="0" parTransId="{93F4A284-188F-4122-8099-E7787B09534F}" sibTransId="{1F5FD6BB-8D9B-453E-B6E1-5704994A8EC8}"/>
    <dgm:cxn modelId="{F4092000-9AB4-4872-BD2E-440390C20EBF}" type="presOf" srcId="{A4B1EE51-A4A9-42A6-B4AB-45B1DD04F7A2}" destId="{82B1A237-9B9A-4D4E-ACE3-E3C442B31DE3}" srcOrd="1" destOrd="0" presId="urn:microsoft.com/office/officeart/2005/8/layout/chart3"/>
    <dgm:cxn modelId="{67D0EA1D-7633-4E6B-A3B0-F557674C66DA}" type="presOf" srcId="{0358AD46-20F9-4140-AF2B-EC6437F8A7BC}" destId="{200F9A26-5C8E-4783-B288-4EF6AF71F3F5}" srcOrd="0" destOrd="0" presId="urn:microsoft.com/office/officeart/2005/8/layout/chart3"/>
    <dgm:cxn modelId="{789BDFB8-9004-42D6-A1D7-8FFA0C510DB8}" type="presParOf" srcId="{BF2A2788-D099-4BB5-89BF-7524B27A501F}" destId="{200F9A26-5C8E-4783-B288-4EF6AF71F3F5}" srcOrd="0" destOrd="0" presId="urn:microsoft.com/office/officeart/2005/8/layout/chart3"/>
    <dgm:cxn modelId="{05EFFD0A-BBA7-4515-B0A5-1597C7E15CAF}" type="presParOf" srcId="{BF2A2788-D099-4BB5-89BF-7524B27A501F}" destId="{A889E844-B39D-4079-A5E2-B5A2A78F6F22}" srcOrd="1" destOrd="0" presId="urn:microsoft.com/office/officeart/2005/8/layout/chart3"/>
    <dgm:cxn modelId="{4828F6FB-7342-4F5C-B47F-EE16EB4362DD}" type="presParOf" srcId="{BF2A2788-D099-4BB5-89BF-7524B27A501F}" destId="{D232B578-0598-4496-9550-1EC6AA7B6710}" srcOrd="2" destOrd="0" presId="urn:microsoft.com/office/officeart/2005/8/layout/chart3"/>
    <dgm:cxn modelId="{C82EA21C-B46D-4D5B-AA9F-290C20C97A1C}" type="presParOf" srcId="{BF2A2788-D099-4BB5-89BF-7524B27A501F}" destId="{560ABFFF-F805-4B6D-9960-BF469C68D4FD}" srcOrd="3" destOrd="0" presId="urn:microsoft.com/office/officeart/2005/8/layout/chart3"/>
    <dgm:cxn modelId="{2D174252-C365-43C9-A53C-239794FAD556}" type="presParOf" srcId="{BF2A2788-D099-4BB5-89BF-7524B27A501F}" destId="{2CEF0D06-A1AA-45D8-B31F-6506AFB9DB87}" srcOrd="4" destOrd="0" presId="urn:microsoft.com/office/officeart/2005/8/layout/chart3"/>
    <dgm:cxn modelId="{32391A20-8492-48C3-8AE7-58E3C688C13C}" type="presParOf" srcId="{BF2A2788-D099-4BB5-89BF-7524B27A501F}" destId="{C53EBD23-BE52-48BA-A7C4-CD4FDB6A220C}" srcOrd="5" destOrd="0" presId="urn:microsoft.com/office/officeart/2005/8/layout/chart3"/>
    <dgm:cxn modelId="{12A1AB9E-97A3-495E-993B-EAABBC371197}" type="presParOf" srcId="{BF2A2788-D099-4BB5-89BF-7524B27A501F}" destId="{B915FCF2-59C1-4B7B-BD6B-AEAFCD08ADC4}" srcOrd="6" destOrd="0" presId="urn:microsoft.com/office/officeart/2005/8/layout/chart3"/>
    <dgm:cxn modelId="{887D91D2-9726-47A0-8ACD-5B7ED3BE0D7A}" type="presParOf" srcId="{BF2A2788-D099-4BB5-89BF-7524B27A501F}" destId="{82B1A237-9B9A-4D4E-ACE3-E3C442B31DE3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6D9A02-887E-4BBF-B682-257AB3886B89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D686D18-2B66-41BC-8246-1727FDA28EBC}">
      <dgm:prSet phldrT="[ข้อความ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rgbClr val="00B0F0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5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การพัฒนาองค์การ</a:t>
          </a:r>
          <a:endParaRPr lang="th-TH" sz="15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5D4E532-2F88-47B6-9E83-52F2327241C2}" type="par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6EE70E2F-7E34-4B37-949B-DA908CA304F1}" type="sib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9BCD2C7-C7FA-4E2E-BB07-9E8BF5D17A1F}">
      <dgm:prSet phldrT="[ข้อความ]" custT="1"/>
      <dgm:spPr>
        <a:solidFill>
          <a:srgbClr val="FFFF00"/>
        </a:solidFill>
        <a:ln>
          <a:solidFill>
            <a:srgbClr val="FFFF00"/>
          </a:solidFill>
        </a:ln>
      </dgm:spPr>
      <dgm:t>
        <a:bodyPr/>
        <a:lstStyle/>
        <a:p>
          <a:pPr algn="ctr">
            <a:lnSpc>
              <a:spcPts val="1800"/>
            </a:lnSpc>
          </a:pPr>
          <a:endParaRPr lang="th-TH" sz="1300" b="1" dirty="0" smtClean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algn="ctr">
            <a:lnSpc>
              <a:spcPts val="1800"/>
            </a:lnSpc>
          </a:pPr>
          <a:r>
            <a:rPr lang="th-TH" sz="13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ประสิทธิภาพ</a:t>
          </a:r>
          <a:r>
            <a:rPr lang="th-TH" sz="1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ของการปฏิบัติราชการ</a:t>
          </a:r>
          <a:endParaRPr lang="th-TH" sz="14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3F4A284-188F-4122-8099-E7787B09534F}" type="par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1F5FD6BB-8D9B-453E-B6E1-5704994A8EC8}" type="sib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4B1EE51-A4A9-42A6-B4AB-45B1DD04F7A2}">
      <dgm:prSet phldrT="[ข้อความ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5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มิติประสิทธิผล</a:t>
          </a:r>
          <a:endParaRPr lang="th-TH" sz="15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2085957-D7D1-46E3-9963-4BFB4D08370B}" type="par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FD7E4DA3-E07B-421F-A163-26754A34275B}" type="sib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0358AD46-20F9-4140-AF2B-EC6437F8A7BC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5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คุณภาพการให้บริการ</a:t>
          </a:r>
          <a:endParaRPr lang="th-TH" sz="15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8C56840-2E15-4E12-AF44-9DD61B20FA54}" type="par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47CD3B0B-2AE0-4962-998F-405727CA78ED}" type="sib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BF2A2788-D099-4BB5-89BF-7524B27A501F}" type="pres">
      <dgm:prSet presAssocID="{296D9A02-887E-4BBF-B682-257AB3886B89}" presName="compositeShape" presStyleCnt="0">
        <dgm:presLayoutVars>
          <dgm:chMax val="7"/>
          <dgm:dir/>
          <dgm:resizeHandles val="exact"/>
        </dgm:presLayoutVars>
      </dgm:prSet>
      <dgm:spPr/>
    </dgm:pt>
    <dgm:pt modelId="{200F9A26-5C8E-4783-B288-4EF6AF71F3F5}" type="pres">
      <dgm:prSet presAssocID="{296D9A02-887E-4BBF-B682-257AB3886B89}" presName="wedge1" presStyleLbl="node1" presStyleIdx="0" presStyleCnt="4" custLinFactNeighborX="-18834" custLinFactNeighborY="2804"/>
      <dgm:spPr/>
      <dgm:t>
        <a:bodyPr/>
        <a:lstStyle/>
        <a:p>
          <a:endParaRPr lang="th-TH"/>
        </a:p>
      </dgm:t>
    </dgm:pt>
    <dgm:pt modelId="{A889E844-B39D-4079-A5E2-B5A2A78F6F22}" type="pres">
      <dgm:prSet presAssocID="{296D9A02-887E-4BBF-B682-257AB3886B89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232B578-0598-4496-9550-1EC6AA7B6710}" type="pres">
      <dgm:prSet presAssocID="{296D9A02-887E-4BBF-B682-257AB3886B89}" presName="wedge2" presStyleLbl="node1" presStyleIdx="1" presStyleCnt="4" custScaleX="96428" custScaleY="96025" custLinFactNeighborX="-13452" custLinFactNeighborY="-625"/>
      <dgm:spPr/>
      <dgm:t>
        <a:bodyPr/>
        <a:lstStyle/>
        <a:p>
          <a:endParaRPr lang="th-TH"/>
        </a:p>
      </dgm:t>
    </dgm:pt>
    <dgm:pt modelId="{560ABFFF-F805-4B6D-9960-BF469C68D4FD}" type="pres">
      <dgm:prSet presAssocID="{296D9A02-887E-4BBF-B682-257AB3886B89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EF0D06-A1AA-45D8-B31F-6506AFB9DB87}" type="pres">
      <dgm:prSet presAssocID="{296D9A02-887E-4BBF-B682-257AB3886B89}" presName="wedge3" presStyleLbl="node1" presStyleIdx="2" presStyleCnt="4" custLinFactNeighborX="-14439" custLinFactNeighborY="-1411"/>
      <dgm:spPr/>
      <dgm:t>
        <a:bodyPr/>
        <a:lstStyle/>
        <a:p>
          <a:endParaRPr lang="th-TH"/>
        </a:p>
      </dgm:t>
    </dgm:pt>
    <dgm:pt modelId="{C53EBD23-BE52-48BA-A7C4-CD4FDB6A220C}" type="pres">
      <dgm:prSet presAssocID="{296D9A02-887E-4BBF-B682-257AB3886B89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915FCF2-59C1-4B7B-BD6B-AEAFCD08ADC4}" type="pres">
      <dgm:prSet presAssocID="{296D9A02-887E-4BBF-B682-257AB3886B89}" presName="wedge4" presStyleLbl="node1" presStyleIdx="3" presStyleCnt="4" custLinFactNeighborX="-14439" custLinFactNeighborY="-1592"/>
      <dgm:spPr/>
      <dgm:t>
        <a:bodyPr/>
        <a:lstStyle/>
        <a:p>
          <a:endParaRPr lang="th-TH"/>
        </a:p>
      </dgm:t>
    </dgm:pt>
    <dgm:pt modelId="{82B1A237-9B9A-4D4E-ACE3-E3C442B31DE3}" type="pres">
      <dgm:prSet presAssocID="{296D9A02-887E-4BBF-B682-257AB3886B89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83782222-3BE9-4462-8EC4-57E098A77174}" type="presOf" srcId="{ED686D18-2B66-41BC-8246-1727FDA28EBC}" destId="{560ABFFF-F805-4B6D-9960-BF469C68D4FD}" srcOrd="1" destOrd="0" presId="urn:microsoft.com/office/officeart/2005/8/layout/chart3"/>
    <dgm:cxn modelId="{1C79D121-3C67-4180-A6DC-88962623752F}" srcId="{296D9A02-887E-4BBF-B682-257AB3886B89}" destId="{A4B1EE51-A4A9-42A6-B4AB-45B1DD04F7A2}" srcOrd="3" destOrd="0" parTransId="{12085957-D7D1-46E3-9963-4BFB4D08370B}" sibTransId="{FD7E4DA3-E07B-421F-A163-26754A34275B}"/>
    <dgm:cxn modelId="{1A7C6912-D47A-4761-BD1F-621DE8B61192}" srcId="{296D9A02-887E-4BBF-B682-257AB3886B89}" destId="{0358AD46-20F9-4140-AF2B-EC6437F8A7BC}" srcOrd="0" destOrd="0" parTransId="{38C56840-2E15-4E12-AF44-9DD61B20FA54}" sibTransId="{47CD3B0B-2AE0-4962-998F-405727CA78ED}"/>
    <dgm:cxn modelId="{D62C22CB-34C7-4FE8-B0D3-D8948277BBD9}" type="presOf" srcId="{A9BCD2C7-C7FA-4E2E-BB07-9E8BF5D17A1F}" destId="{2CEF0D06-A1AA-45D8-B31F-6506AFB9DB87}" srcOrd="0" destOrd="0" presId="urn:microsoft.com/office/officeart/2005/8/layout/chart3"/>
    <dgm:cxn modelId="{77E3A50A-A00A-4256-9136-AE859CE21453}" type="presOf" srcId="{A4B1EE51-A4A9-42A6-B4AB-45B1DD04F7A2}" destId="{82B1A237-9B9A-4D4E-ACE3-E3C442B31DE3}" srcOrd="1" destOrd="0" presId="urn:microsoft.com/office/officeart/2005/8/layout/chart3"/>
    <dgm:cxn modelId="{97AEBF3E-A088-46D2-A80C-AD3A0B4E8688}" type="presOf" srcId="{0358AD46-20F9-4140-AF2B-EC6437F8A7BC}" destId="{A889E844-B39D-4079-A5E2-B5A2A78F6F22}" srcOrd="1" destOrd="0" presId="urn:microsoft.com/office/officeart/2005/8/layout/chart3"/>
    <dgm:cxn modelId="{C9BD6156-78B3-4610-97B0-E21008A40474}" srcId="{296D9A02-887E-4BBF-B682-257AB3886B89}" destId="{ED686D18-2B66-41BC-8246-1727FDA28EBC}" srcOrd="1" destOrd="0" parTransId="{A5D4E532-2F88-47B6-9E83-52F2327241C2}" sibTransId="{6EE70E2F-7E34-4B37-949B-DA908CA304F1}"/>
    <dgm:cxn modelId="{20792EC4-D553-458D-AFA0-520030CE80CD}" srcId="{296D9A02-887E-4BBF-B682-257AB3886B89}" destId="{A9BCD2C7-C7FA-4E2E-BB07-9E8BF5D17A1F}" srcOrd="2" destOrd="0" parTransId="{93F4A284-188F-4122-8099-E7787B09534F}" sibTransId="{1F5FD6BB-8D9B-453E-B6E1-5704994A8EC8}"/>
    <dgm:cxn modelId="{9926E840-B66C-424F-8048-4FEA218DB638}" type="presOf" srcId="{0358AD46-20F9-4140-AF2B-EC6437F8A7BC}" destId="{200F9A26-5C8E-4783-B288-4EF6AF71F3F5}" srcOrd="0" destOrd="0" presId="urn:microsoft.com/office/officeart/2005/8/layout/chart3"/>
    <dgm:cxn modelId="{98245B56-C6C8-4252-82FC-64F4B698B448}" type="presOf" srcId="{A4B1EE51-A4A9-42A6-B4AB-45B1DD04F7A2}" destId="{B915FCF2-59C1-4B7B-BD6B-AEAFCD08ADC4}" srcOrd="0" destOrd="0" presId="urn:microsoft.com/office/officeart/2005/8/layout/chart3"/>
    <dgm:cxn modelId="{BCA06722-388C-462C-A13F-9B5BD69E9C8D}" type="presOf" srcId="{A9BCD2C7-C7FA-4E2E-BB07-9E8BF5D17A1F}" destId="{C53EBD23-BE52-48BA-A7C4-CD4FDB6A220C}" srcOrd="1" destOrd="0" presId="urn:microsoft.com/office/officeart/2005/8/layout/chart3"/>
    <dgm:cxn modelId="{8C46C8A1-5533-49FD-AB3F-3BA3E7FC8402}" type="presOf" srcId="{ED686D18-2B66-41BC-8246-1727FDA28EBC}" destId="{D232B578-0598-4496-9550-1EC6AA7B6710}" srcOrd="0" destOrd="0" presId="urn:microsoft.com/office/officeart/2005/8/layout/chart3"/>
    <dgm:cxn modelId="{6C93C5EF-8AD9-419A-9260-B0C6A859F9FD}" type="presOf" srcId="{296D9A02-887E-4BBF-B682-257AB3886B89}" destId="{BF2A2788-D099-4BB5-89BF-7524B27A501F}" srcOrd="0" destOrd="0" presId="urn:microsoft.com/office/officeart/2005/8/layout/chart3"/>
    <dgm:cxn modelId="{A49830DF-8D13-4AE9-8713-000121BC20E7}" type="presParOf" srcId="{BF2A2788-D099-4BB5-89BF-7524B27A501F}" destId="{200F9A26-5C8E-4783-B288-4EF6AF71F3F5}" srcOrd="0" destOrd="0" presId="urn:microsoft.com/office/officeart/2005/8/layout/chart3"/>
    <dgm:cxn modelId="{21D96CE4-0773-4EA3-9950-5B547B972AD0}" type="presParOf" srcId="{BF2A2788-D099-4BB5-89BF-7524B27A501F}" destId="{A889E844-B39D-4079-A5E2-B5A2A78F6F22}" srcOrd="1" destOrd="0" presId="urn:microsoft.com/office/officeart/2005/8/layout/chart3"/>
    <dgm:cxn modelId="{CA30C050-95BE-4070-84F2-8B7E449AD28D}" type="presParOf" srcId="{BF2A2788-D099-4BB5-89BF-7524B27A501F}" destId="{D232B578-0598-4496-9550-1EC6AA7B6710}" srcOrd="2" destOrd="0" presId="urn:microsoft.com/office/officeart/2005/8/layout/chart3"/>
    <dgm:cxn modelId="{951C6BD8-377B-4B63-A6E8-42EF2A120513}" type="presParOf" srcId="{BF2A2788-D099-4BB5-89BF-7524B27A501F}" destId="{560ABFFF-F805-4B6D-9960-BF469C68D4FD}" srcOrd="3" destOrd="0" presId="urn:microsoft.com/office/officeart/2005/8/layout/chart3"/>
    <dgm:cxn modelId="{524D474A-FAC6-4EEA-9DA4-28959959E379}" type="presParOf" srcId="{BF2A2788-D099-4BB5-89BF-7524B27A501F}" destId="{2CEF0D06-A1AA-45D8-B31F-6506AFB9DB87}" srcOrd="4" destOrd="0" presId="urn:microsoft.com/office/officeart/2005/8/layout/chart3"/>
    <dgm:cxn modelId="{A472AF60-A1AE-4EBA-903A-36FFC3F2BBA9}" type="presParOf" srcId="{BF2A2788-D099-4BB5-89BF-7524B27A501F}" destId="{C53EBD23-BE52-48BA-A7C4-CD4FDB6A220C}" srcOrd="5" destOrd="0" presId="urn:microsoft.com/office/officeart/2005/8/layout/chart3"/>
    <dgm:cxn modelId="{C1A3CE0D-3F04-4A10-93BA-AF93DFFF4521}" type="presParOf" srcId="{BF2A2788-D099-4BB5-89BF-7524B27A501F}" destId="{B915FCF2-59C1-4B7B-BD6B-AEAFCD08ADC4}" srcOrd="6" destOrd="0" presId="urn:microsoft.com/office/officeart/2005/8/layout/chart3"/>
    <dgm:cxn modelId="{2E52EDB3-3F00-4126-BB69-581E9DAEE134}" type="presParOf" srcId="{BF2A2788-D099-4BB5-89BF-7524B27A501F}" destId="{82B1A237-9B9A-4D4E-ACE3-E3C442B31DE3}" srcOrd="7" destOrd="0" presId="urn:microsoft.com/office/officeart/2005/8/layout/chart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6D9A02-887E-4BBF-B682-257AB3886B89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D686D18-2B66-41BC-8246-1727FDA28EBC}">
      <dgm:prSet phldrT="[ข้อความ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rgbClr val="33CCFF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5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การพัฒนาองค์การ</a:t>
          </a:r>
          <a:endParaRPr lang="th-TH" sz="15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5D4E532-2F88-47B6-9E83-52F2327241C2}" type="par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6EE70E2F-7E34-4B37-949B-DA908CA304F1}" type="sib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9BCD2C7-C7FA-4E2E-BB07-9E8BF5D17A1F}">
      <dgm:prSet phldrT="[ข้อความ]" custT="1"/>
      <dgm:spPr>
        <a:solidFill>
          <a:srgbClr val="FFFF00"/>
        </a:solidFill>
        <a:ln>
          <a:solidFill>
            <a:srgbClr val="FFFF00"/>
          </a:solidFill>
        </a:ln>
      </dgm:spPr>
      <dgm:t>
        <a:bodyPr/>
        <a:lstStyle/>
        <a:p>
          <a:pPr algn="ctr">
            <a:lnSpc>
              <a:spcPts val="1800"/>
            </a:lnSpc>
          </a:pPr>
          <a:endParaRPr lang="th-TH" sz="1400" b="1" dirty="0" smtClean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algn="ctr">
            <a:lnSpc>
              <a:spcPts val="1800"/>
            </a:lnSpc>
          </a:pPr>
          <a:r>
            <a:rPr lang="th-TH" sz="13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ประสิทธิภาพ</a:t>
          </a:r>
          <a:r>
            <a:rPr lang="th-TH" sz="1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ของการปฏิบัติราชการ</a:t>
          </a:r>
          <a:endParaRPr lang="th-TH" sz="14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3F4A284-188F-4122-8099-E7787B09534F}" type="par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1F5FD6BB-8D9B-453E-B6E1-5704994A8EC8}" type="sib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4B1EE51-A4A9-42A6-B4AB-45B1DD04F7A2}">
      <dgm:prSet phldrT="[ข้อความ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5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มิติประสิทธิผล</a:t>
          </a:r>
          <a:endParaRPr lang="th-TH" sz="15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2085957-D7D1-46E3-9963-4BFB4D08370B}" type="par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FD7E4DA3-E07B-421F-A163-26754A34275B}" type="sib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0358AD46-20F9-4140-AF2B-EC6437F8A7BC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5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คุณภาพการให้บริการ</a:t>
          </a:r>
          <a:endParaRPr lang="th-TH" sz="15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8C56840-2E15-4E12-AF44-9DD61B20FA54}" type="par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47CD3B0B-2AE0-4962-998F-405727CA78ED}" type="sib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BF2A2788-D099-4BB5-89BF-7524B27A501F}" type="pres">
      <dgm:prSet presAssocID="{296D9A02-887E-4BBF-B682-257AB3886B89}" presName="compositeShape" presStyleCnt="0">
        <dgm:presLayoutVars>
          <dgm:chMax val="7"/>
          <dgm:dir/>
          <dgm:resizeHandles val="exact"/>
        </dgm:presLayoutVars>
      </dgm:prSet>
      <dgm:spPr/>
    </dgm:pt>
    <dgm:pt modelId="{200F9A26-5C8E-4783-B288-4EF6AF71F3F5}" type="pres">
      <dgm:prSet presAssocID="{296D9A02-887E-4BBF-B682-257AB3886B89}" presName="wedge1" presStyleLbl="node1" presStyleIdx="0" presStyleCnt="4" custLinFactNeighborX="-18834" custLinFactNeighborY="2804"/>
      <dgm:spPr/>
      <dgm:t>
        <a:bodyPr/>
        <a:lstStyle/>
        <a:p>
          <a:endParaRPr lang="th-TH"/>
        </a:p>
      </dgm:t>
    </dgm:pt>
    <dgm:pt modelId="{A889E844-B39D-4079-A5E2-B5A2A78F6F22}" type="pres">
      <dgm:prSet presAssocID="{296D9A02-887E-4BBF-B682-257AB3886B89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232B578-0598-4496-9550-1EC6AA7B6710}" type="pres">
      <dgm:prSet presAssocID="{296D9A02-887E-4BBF-B682-257AB3886B89}" presName="wedge2" presStyleLbl="node1" presStyleIdx="1" presStyleCnt="4" custScaleX="96428" custScaleY="96025" custLinFactNeighborX="-13452" custLinFactNeighborY="-625"/>
      <dgm:spPr/>
      <dgm:t>
        <a:bodyPr/>
        <a:lstStyle/>
        <a:p>
          <a:endParaRPr lang="th-TH"/>
        </a:p>
      </dgm:t>
    </dgm:pt>
    <dgm:pt modelId="{560ABFFF-F805-4B6D-9960-BF469C68D4FD}" type="pres">
      <dgm:prSet presAssocID="{296D9A02-887E-4BBF-B682-257AB3886B89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EF0D06-A1AA-45D8-B31F-6506AFB9DB87}" type="pres">
      <dgm:prSet presAssocID="{296D9A02-887E-4BBF-B682-257AB3886B89}" presName="wedge3" presStyleLbl="node1" presStyleIdx="2" presStyleCnt="4" custLinFactNeighborX="-14439" custLinFactNeighborY="-1411"/>
      <dgm:spPr/>
      <dgm:t>
        <a:bodyPr/>
        <a:lstStyle/>
        <a:p>
          <a:endParaRPr lang="th-TH"/>
        </a:p>
      </dgm:t>
    </dgm:pt>
    <dgm:pt modelId="{C53EBD23-BE52-48BA-A7C4-CD4FDB6A220C}" type="pres">
      <dgm:prSet presAssocID="{296D9A02-887E-4BBF-B682-257AB3886B89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915FCF2-59C1-4B7B-BD6B-AEAFCD08ADC4}" type="pres">
      <dgm:prSet presAssocID="{296D9A02-887E-4BBF-B682-257AB3886B89}" presName="wedge4" presStyleLbl="node1" presStyleIdx="3" presStyleCnt="4" custLinFactNeighborX="-14439" custLinFactNeighborY="-1592"/>
      <dgm:spPr/>
      <dgm:t>
        <a:bodyPr/>
        <a:lstStyle/>
        <a:p>
          <a:endParaRPr lang="th-TH"/>
        </a:p>
      </dgm:t>
    </dgm:pt>
    <dgm:pt modelId="{82B1A237-9B9A-4D4E-ACE3-E3C442B31DE3}" type="pres">
      <dgm:prSet presAssocID="{296D9A02-887E-4BBF-B682-257AB3886B89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3578613-54AA-4BFC-9B41-04760209481A}" type="presOf" srcId="{0358AD46-20F9-4140-AF2B-EC6437F8A7BC}" destId="{200F9A26-5C8E-4783-B288-4EF6AF71F3F5}" srcOrd="0" destOrd="0" presId="urn:microsoft.com/office/officeart/2005/8/layout/chart3"/>
    <dgm:cxn modelId="{96610A16-8ED8-42E3-B9DD-A47C0906C2A6}" type="presOf" srcId="{296D9A02-887E-4BBF-B682-257AB3886B89}" destId="{BF2A2788-D099-4BB5-89BF-7524B27A501F}" srcOrd="0" destOrd="0" presId="urn:microsoft.com/office/officeart/2005/8/layout/chart3"/>
    <dgm:cxn modelId="{20792EC4-D553-458D-AFA0-520030CE80CD}" srcId="{296D9A02-887E-4BBF-B682-257AB3886B89}" destId="{A9BCD2C7-C7FA-4E2E-BB07-9E8BF5D17A1F}" srcOrd="2" destOrd="0" parTransId="{93F4A284-188F-4122-8099-E7787B09534F}" sibTransId="{1F5FD6BB-8D9B-453E-B6E1-5704994A8EC8}"/>
    <dgm:cxn modelId="{1A7C6912-D47A-4761-BD1F-621DE8B61192}" srcId="{296D9A02-887E-4BBF-B682-257AB3886B89}" destId="{0358AD46-20F9-4140-AF2B-EC6437F8A7BC}" srcOrd="0" destOrd="0" parTransId="{38C56840-2E15-4E12-AF44-9DD61B20FA54}" sibTransId="{47CD3B0B-2AE0-4962-998F-405727CA78ED}"/>
    <dgm:cxn modelId="{82D3FE86-F821-41A8-BF2E-0ECFDC715737}" type="presOf" srcId="{ED686D18-2B66-41BC-8246-1727FDA28EBC}" destId="{D232B578-0598-4496-9550-1EC6AA7B6710}" srcOrd="0" destOrd="0" presId="urn:microsoft.com/office/officeart/2005/8/layout/chart3"/>
    <dgm:cxn modelId="{AF469098-A7E3-4367-BD0B-4D934421976A}" type="presOf" srcId="{ED686D18-2B66-41BC-8246-1727FDA28EBC}" destId="{560ABFFF-F805-4B6D-9960-BF469C68D4FD}" srcOrd="1" destOrd="0" presId="urn:microsoft.com/office/officeart/2005/8/layout/chart3"/>
    <dgm:cxn modelId="{F8F191AB-2C32-4CA5-8660-4A802F4E54AE}" type="presOf" srcId="{A9BCD2C7-C7FA-4E2E-BB07-9E8BF5D17A1F}" destId="{2CEF0D06-A1AA-45D8-B31F-6506AFB9DB87}" srcOrd="0" destOrd="0" presId="urn:microsoft.com/office/officeart/2005/8/layout/chart3"/>
    <dgm:cxn modelId="{1C79D121-3C67-4180-A6DC-88962623752F}" srcId="{296D9A02-887E-4BBF-B682-257AB3886B89}" destId="{A4B1EE51-A4A9-42A6-B4AB-45B1DD04F7A2}" srcOrd="3" destOrd="0" parTransId="{12085957-D7D1-46E3-9963-4BFB4D08370B}" sibTransId="{FD7E4DA3-E07B-421F-A163-26754A34275B}"/>
    <dgm:cxn modelId="{F440C12D-09F1-4EEB-8159-338088F26ECE}" type="presOf" srcId="{0358AD46-20F9-4140-AF2B-EC6437F8A7BC}" destId="{A889E844-B39D-4079-A5E2-B5A2A78F6F22}" srcOrd="1" destOrd="0" presId="urn:microsoft.com/office/officeart/2005/8/layout/chart3"/>
    <dgm:cxn modelId="{C9BD6156-78B3-4610-97B0-E21008A40474}" srcId="{296D9A02-887E-4BBF-B682-257AB3886B89}" destId="{ED686D18-2B66-41BC-8246-1727FDA28EBC}" srcOrd="1" destOrd="0" parTransId="{A5D4E532-2F88-47B6-9E83-52F2327241C2}" sibTransId="{6EE70E2F-7E34-4B37-949B-DA908CA304F1}"/>
    <dgm:cxn modelId="{3CB23F18-014C-4E1D-B184-7C9EF4CD05E9}" type="presOf" srcId="{A4B1EE51-A4A9-42A6-B4AB-45B1DD04F7A2}" destId="{82B1A237-9B9A-4D4E-ACE3-E3C442B31DE3}" srcOrd="1" destOrd="0" presId="urn:microsoft.com/office/officeart/2005/8/layout/chart3"/>
    <dgm:cxn modelId="{1A3043AF-E188-45A2-ABB8-BC7445FEC165}" type="presOf" srcId="{A9BCD2C7-C7FA-4E2E-BB07-9E8BF5D17A1F}" destId="{C53EBD23-BE52-48BA-A7C4-CD4FDB6A220C}" srcOrd="1" destOrd="0" presId="urn:microsoft.com/office/officeart/2005/8/layout/chart3"/>
    <dgm:cxn modelId="{83F13F11-FA39-4BD9-910F-C1A8D65EC2AF}" type="presOf" srcId="{A4B1EE51-A4A9-42A6-B4AB-45B1DD04F7A2}" destId="{B915FCF2-59C1-4B7B-BD6B-AEAFCD08ADC4}" srcOrd="0" destOrd="0" presId="urn:microsoft.com/office/officeart/2005/8/layout/chart3"/>
    <dgm:cxn modelId="{2212E393-34D8-4A18-B6EC-4B9373C0DD72}" type="presParOf" srcId="{BF2A2788-D099-4BB5-89BF-7524B27A501F}" destId="{200F9A26-5C8E-4783-B288-4EF6AF71F3F5}" srcOrd="0" destOrd="0" presId="urn:microsoft.com/office/officeart/2005/8/layout/chart3"/>
    <dgm:cxn modelId="{AF9F8590-2C33-414F-A096-B581B094D322}" type="presParOf" srcId="{BF2A2788-D099-4BB5-89BF-7524B27A501F}" destId="{A889E844-B39D-4079-A5E2-B5A2A78F6F22}" srcOrd="1" destOrd="0" presId="urn:microsoft.com/office/officeart/2005/8/layout/chart3"/>
    <dgm:cxn modelId="{8ABF8731-CFC9-4E69-9EC6-93D54699A63E}" type="presParOf" srcId="{BF2A2788-D099-4BB5-89BF-7524B27A501F}" destId="{D232B578-0598-4496-9550-1EC6AA7B6710}" srcOrd="2" destOrd="0" presId="urn:microsoft.com/office/officeart/2005/8/layout/chart3"/>
    <dgm:cxn modelId="{19F57FF3-02EB-40FB-B6E9-B921415194D2}" type="presParOf" srcId="{BF2A2788-D099-4BB5-89BF-7524B27A501F}" destId="{560ABFFF-F805-4B6D-9960-BF469C68D4FD}" srcOrd="3" destOrd="0" presId="urn:microsoft.com/office/officeart/2005/8/layout/chart3"/>
    <dgm:cxn modelId="{338844A6-0FF4-478C-952F-CCC8C5710B83}" type="presParOf" srcId="{BF2A2788-D099-4BB5-89BF-7524B27A501F}" destId="{2CEF0D06-A1AA-45D8-B31F-6506AFB9DB87}" srcOrd="4" destOrd="0" presId="urn:microsoft.com/office/officeart/2005/8/layout/chart3"/>
    <dgm:cxn modelId="{781A11F0-032A-4E67-9EFF-5643AAB11146}" type="presParOf" srcId="{BF2A2788-D099-4BB5-89BF-7524B27A501F}" destId="{C53EBD23-BE52-48BA-A7C4-CD4FDB6A220C}" srcOrd="5" destOrd="0" presId="urn:microsoft.com/office/officeart/2005/8/layout/chart3"/>
    <dgm:cxn modelId="{2C55EDB6-27AA-44B2-A5AB-0781008DF336}" type="presParOf" srcId="{BF2A2788-D099-4BB5-89BF-7524B27A501F}" destId="{B915FCF2-59C1-4B7B-BD6B-AEAFCD08ADC4}" srcOrd="6" destOrd="0" presId="urn:microsoft.com/office/officeart/2005/8/layout/chart3"/>
    <dgm:cxn modelId="{4EECBC1E-5060-4E45-A06E-19E7FE950D3A}" type="presParOf" srcId="{BF2A2788-D099-4BB5-89BF-7524B27A501F}" destId="{82B1A237-9B9A-4D4E-ACE3-E3C442B31DE3}" srcOrd="7" destOrd="0" presId="urn:microsoft.com/office/officeart/2005/8/layout/chart3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96D9A02-887E-4BBF-B682-257AB3886B89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D686D18-2B66-41BC-8246-1727FDA28EBC}">
      <dgm:prSet phldrT="[ข้อความ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rgbClr val="33CCFF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5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การพัฒนาองค์การ</a:t>
          </a:r>
          <a:endParaRPr lang="th-TH" sz="15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5D4E532-2F88-47B6-9E83-52F2327241C2}" type="par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6EE70E2F-7E34-4B37-949B-DA908CA304F1}" type="sib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9BCD2C7-C7FA-4E2E-BB07-9E8BF5D17A1F}">
      <dgm:prSet phldrT="[ข้อความ]" custT="1"/>
      <dgm:spPr>
        <a:solidFill>
          <a:srgbClr val="FFFF00"/>
        </a:solidFill>
        <a:ln>
          <a:solidFill>
            <a:srgbClr val="FFFF00"/>
          </a:solidFill>
        </a:ln>
      </dgm:spPr>
      <dgm:t>
        <a:bodyPr/>
        <a:lstStyle/>
        <a:p>
          <a:pPr algn="ctr">
            <a:lnSpc>
              <a:spcPts val="1800"/>
            </a:lnSpc>
          </a:pPr>
          <a:endParaRPr lang="th-TH" sz="1400" b="1" dirty="0" smtClean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algn="ctr">
            <a:lnSpc>
              <a:spcPts val="1800"/>
            </a:lnSpc>
          </a:pPr>
          <a:r>
            <a:rPr lang="th-TH" sz="13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ประสิทธิภาพ</a:t>
          </a:r>
          <a:r>
            <a:rPr lang="th-TH" sz="1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ของการปฏิบัติราชการ</a:t>
          </a:r>
          <a:endParaRPr lang="th-TH" sz="14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3F4A284-188F-4122-8099-E7787B09534F}" type="par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1F5FD6BB-8D9B-453E-B6E1-5704994A8EC8}" type="sib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4B1EE51-A4A9-42A6-B4AB-45B1DD04F7A2}">
      <dgm:prSet phldrT="[ข้อความ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5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มิติประสิทธิผล</a:t>
          </a:r>
          <a:endParaRPr lang="th-TH" sz="15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2085957-D7D1-46E3-9963-4BFB4D08370B}" type="par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FD7E4DA3-E07B-421F-A163-26754A34275B}" type="sib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0358AD46-20F9-4140-AF2B-EC6437F8A7BC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5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คุณภาพการให้บริการ</a:t>
          </a:r>
          <a:endParaRPr lang="th-TH" sz="15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8C56840-2E15-4E12-AF44-9DD61B20FA54}" type="par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47CD3B0B-2AE0-4962-998F-405727CA78ED}" type="sib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BF2A2788-D099-4BB5-89BF-7524B27A501F}" type="pres">
      <dgm:prSet presAssocID="{296D9A02-887E-4BBF-B682-257AB3886B89}" presName="compositeShape" presStyleCnt="0">
        <dgm:presLayoutVars>
          <dgm:chMax val="7"/>
          <dgm:dir/>
          <dgm:resizeHandles val="exact"/>
        </dgm:presLayoutVars>
      </dgm:prSet>
      <dgm:spPr/>
    </dgm:pt>
    <dgm:pt modelId="{200F9A26-5C8E-4783-B288-4EF6AF71F3F5}" type="pres">
      <dgm:prSet presAssocID="{296D9A02-887E-4BBF-B682-257AB3886B89}" presName="wedge1" presStyleLbl="node1" presStyleIdx="0" presStyleCnt="4" custLinFactNeighborX="-18834" custLinFactNeighborY="2804"/>
      <dgm:spPr/>
      <dgm:t>
        <a:bodyPr/>
        <a:lstStyle/>
        <a:p>
          <a:endParaRPr lang="th-TH"/>
        </a:p>
      </dgm:t>
    </dgm:pt>
    <dgm:pt modelId="{A889E844-B39D-4079-A5E2-B5A2A78F6F22}" type="pres">
      <dgm:prSet presAssocID="{296D9A02-887E-4BBF-B682-257AB3886B89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232B578-0598-4496-9550-1EC6AA7B6710}" type="pres">
      <dgm:prSet presAssocID="{296D9A02-887E-4BBF-B682-257AB3886B89}" presName="wedge2" presStyleLbl="node1" presStyleIdx="1" presStyleCnt="4" custScaleX="96428" custScaleY="96025" custLinFactNeighborX="-13452" custLinFactNeighborY="-625"/>
      <dgm:spPr/>
      <dgm:t>
        <a:bodyPr/>
        <a:lstStyle/>
        <a:p>
          <a:endParaRPr lang="th-TH"/>
        </a:p>
      </dgm:t>
    </dgm:pt>
    <dgm:pt modelId="{560ABFFF-F805-4B6D-9960-BF469C68D4FD}" type="pres">
      <dgm:prSet presAssocID="{296D9A02-887E-4BBF-B682-257AB3886B89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EF0D06-A1AA-45D8-B31F-6506AFB9DB87}" type="pres">
      <dgm:prSet presAssocID="{296D9A02-887E-4BBF-B682-257AB3886B89}" presName="wedge3" presStyleLbl="node1" presStyleIdx="2" presStyleCnt="4" custLinFactNeighborX="-14439" custLinFactNeighborY="-1411"/>
      <dgm:spPr/>
      <dgm:t>
        <a:bodyPr/>
        <a:lstStyle/>
        <a:p>
          <a:endParaRPr lang="th-TH"/>
        </a:p>
      </dgm:t>
    </dgm:pt>
    <dgm:pt modelId="{C53EBD23-BE52-48BA-A7C4-CD4FDB6A220C}" type="pres">
      <dgm:prSet presAssocID="{296D9A02-887E-4BBF-B682-257AB3886B89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915FCF2-59C1-4B7B-BD6B-AEAFCD08ADC4}" type="pres">
      <dgm:prSet presAssocID="{296D9A02-887E-4BBF-B682-257AB3886B89}" presName="wedge4" presStyleLbl="node1" presStyleIdx="3" presStyleCnt="4" custLinFactNeighborX="-14439" custLinFactNeighborY="-1592"/>
      <dgm:spPr/>
      <dgm:t>
        <a:bodyPr/>
        <a:lstStyle/>
        <a:p>
          <a:endParaRPr lang="th-TH"/>
        </a:p>
      </dgm:t>
    </dgm:pt>
    <dgm:pt modelId="{82B1A237-9B9A-4D4E-ACE3-E3C442B31DE3}" type="pres">
      <dgm:prSet presAssocID="{296D9A02-887E-4BBF-B682-257AB3886B89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1C79D121-3C67-4180-A6DC-88962623752F}" srcId="{296D9A02-887E-4BBF-B682-257AB3886B89}" destId="{A4B1EE51-A4A9-42A6-B4AB-45B1DD04F7A2}" srcOrd="3" destOrd="0" parTransId="{12085957-D7D1-46E3-9963-4BFB4D08370B}" sibTransId="{FD7E4DA3-E07B-421F-A163-26754A34275B}"/>
    <dgm:cxn modelId="{6F556979-3EB7-4A68-B4B4-C1F194BF6D8B}" type="presOf" srcId="{ED686D18-2B66-41BC-8246-1727FDA28EBC}" destId="{560ABFFF-F805-4B6D-9960-BF469C68D4FD}" srcOrd="1" destOrd="0" presId="urn:microsoft.com/office/officeart/2005/8/layout/chart3"/>
    <dgm:cxn modelId="{170BFC88-22A7-4764-825D-83329400B1D0}" type="presOf" srcId="{0358AD46-20F9-4140-AF2B-EC6437F8A7BC}" destId="{A889E844-B39D-4079-A5E2-B5A2A78F6F22}" srcOrd="1" destOrd="0" presId="urn:microsoft.com/office/officeart/2005/8/layout/chart3"/>
    <dgm:cxn modelId="{1A7C6912-D47A-4761-BD1F-621DE8B61192}" srcId="{296D9A02-887E-4BBF-B682-257AB3886B89}" destId="{0358AD46-20F9-4140-AF2B-EC6437F8A7BC}" srcOrd="0" destOrd="0" parTransId="{38C56840-2E15-4E12-AF44-9DD61B20FA54}" sibTransId="{47CD3B0B-2AE0-4962-998F-405727CA78ED}"/>
    <dgm:cxn modelId="{93766BC8-D939-41A2-9376-5FFBA2626E82}" type="presOf" srcId="{A4B1EE51-A4A9-42A6-B4AB-45B1DD04F7A2}" destId="{82B1A237-9B9A-4D4E-ACE3-E3C442B31DE3}" srcOrd="1" destOrd="0" presId="urn:microsoft.com/office/officeart/2005/8/layout/chart3"/>
    <dgm:cxn modelId="{71F6225A-0C12-4821-B663-9E3E859DC79A}" type="presOf" srcId="{A4B1EE51-A4A9-42A6-B4AB-45B1DD04F7A2}" destId="{B915FCF2-59C1-4B7B-BD6B-AEAFCD08ADC4}" srcOrd="0" destOrd="0" presId="urn:microsoft.com/office/officeart/2005/8/layout/chart3"/>
    <dgm:cxn modelId="{F8AF6456-253F-4173-88C1-5340A5F9AC79}" type="presOf" srcId="{296D9A02-887E-4BBF-B682-257AB3886B89}" destId="{BF2A2788-D099-4BB5-89BF-7524B27A501F}" srcOrd="0" destOrd="0" presId="urn:microsoft.com/office/officeart/2005/8/layout/chart3"/>
    <dgm:cxn modelId="{AA159127-446C-4C55-B113-FCE4BA50C845}" type="presOf" srcId="{A9BCD2C7-C7FA-4E2E-BB07-9E8BF5D17A1F}" destId="{2CEF0D06-A1AA-45D8-B31F-6506AFB9DB87}" srcOrd="0" destOrd="0" presId="urn:microsoft.com/office/officeart/2005/8/layout/chart3"/>
    <dgm:cxn modelId="{9F0F872C-5E6B-4859-956A-FA7855ED9348}" type="presOf" srcId="{ED686D18-2B66-41BC-8246-1727FDA28EBC}" destId="{D232B578-0598-4496-9550-1EC6AA7B6710}" srcOrd="0" destOrd="0" presId="urn:microsoft.com/office/officeart/2005/8/layout/chart3"/>
    <dgm:cxn modelId="{C9BD6156-78B3-4610-97B0-E21008A40474}" srcId="{296D9A02-887E-4BBF-B682-257AB3886B89}" destId="{ED686D18-2B66-41BC-8246-1727FDA28EBC}" srcOrd="1" destOrd="0" parTransId="{A5D4E532-2F88-47B6-9E83-52F2327241C2}" sibTransId="{6EE70E2F-7E34-4B37-949B-DA908CA304F1}"/>
    <dgm:cxn modelId="{20792EC4-D553-458D-AFA0-520030CE80CD}" srcId="{296D9A02-887E-4BBF-B682-257AB3886B89}" destId="{A9BCD2C7-C7FA-4E2E-BB07-9E8BF5D17A1F}" srcOrd="2" destOrd="0" parTransId="{93F4A284-188F-4122-8099-E7787B09534F}" sibTransId="{1F5FD6BB-8D9B-453E-B6E1-5704994A8EC8}"/>
    <dgm:cxn modelId="{1A773251-03D5-481C-89BB-750EAA896178}" type="presOf" srcId="{0358AD46-20F9-4140-AF2B-EC6437F8A7BC}" destId="{200F9A26-5C8E-4783-B288-4EF6AF71F3F5}" srcOrd="0" destOrd="0" presId="urn:microsoft.com/office/officeart/2005/8/layout/chart3"/>
    <dgm:cxn modelId="{41B1E484-CCF6-4095-8FF4-52E2E4450005}" type="presOf" srcId="{A9BCD2C7-C7FA-4E2E-BB07-9E8BF5D17A1F}" destId="{C53EBD23-BE52-48BA-A7C4-CD4FDB6A220C}" srcOrd="1" destOrd="0" presId="urn:microsoft.com/office/officeart/2005/8/layout/chart3"/>
    <dgm:cxn modelId="{734F593B-EDB8-4FBD-A334-23FCF9FF9A9D}" type="presParOf" srcId="{BF2A2788-D099-4BB5-89BF-7524B27A501F}" destId="{200F9A26-5C8E-4783-B288-4EF6AF71F3F5}" srcOrd="0" destOrd="0" presId="urn:microsoft.com/office/officeart/2005/8/layout/chart3"/>
    <dgm:cxn modelId="{FD7436D9-FF1F-4DB4-9B32-E266DDC94785}" type="presParOf" srcId="{BF2A2788-D099-4BB5-89BF-7524B27A501F}" destId="{A889E844-B39D-4079-A5E2-B5A2A78F6F22}" srcOrd="1" destOrd="0" presId="urn:microsoft.com/office/officeart/2005/8/layout/chart3"/>
    <dgm:cxn modelId="{B1316BD4-4B02-4B06-9424-C7E4B78AE17B}" type="presParOf" srcId="{BF2A2788-D099-4BB5-89BF-7524B27A501F}" destId="{D232B578-0598-4496-9550-1EC6AA7B6710}" srcOrd="2" destOrd="0" presId="urn:microsoft.com/office/officeart/2005/8/layout/chart3"/>
    <dgm:cxn modelId="{E04A9BC8-F6FF-4D63-8216-10D0C69BB034}" type="presParOf" srcId="{BF2A2788-D099-4BB5-89BF-7524B27A501F}" destId="{560ABFFF-F805-4B6D-9960-BF469C68D4FD}" srcOrd="3" destOrd="0" presId="urn:microsoft.com/office/officeart/2005/8/layout/chart3"/>
    <dgm:cxn modelId="{2B1E8B71-A319-465B-8534-7BB0FB0CF9FA}" type="presParOf" srcId="{BF2A2788-D099-4BB5-89BF-7524B27A501F}" destId="{2CEF0D06-A1AA-45D8-B31F-6506AFB9DB87}" srcOrd="4" destOrd="0" presId="urn:microsoft.com/office/officeart/2005/8/layout/chart3"/>
    <dgm:cxn modelId="{97CD1543-DBFA-40E6-85A5-89073E0EFFF3}" type="presParOf" srcId="{BF2A2788-D099-4BB5-89BF-7524B27A501F}" destId="{C53EBD23-BE52-48BA-A7C4-CD4FDB6A220C}" srcOrd="5" destOrd="0" presId="urn:microsoft.com/office/officeart/2005/8/layout/chart3"/>
    <dgm:cxn modelId="{64D1A178-1A00-44D7-84D0-E0911F4C0334}" type="presParOf" srcId="{BF2A2788-D099-4BB5-89BF-7524B27A501F}" destId="{B915FCF2-59C1-4B7B-BD6B-AEAFCD08ADC4}" srcOrd="6" destOrd="0" presId="urn:microsoft.com/office/officeart/2005/8/layout/chart3"/>
    <dgm:cxn modelId="{18747C72-52DE-40D1-8258-17A099A82B09}" type="presParOf" srcId="{BF2A2788-D099-4BB5-89BF-7524B27A501F}" destId="{82B1A237-9B9A-4D4E-ACE3-E3C442B31DE3}" srcOrd="7" destOrd="0" presId="urn:microsoft.com/office/officeart/2005/8/layout/chart3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96D9A02-887E-4BBF-B682-257AB3886B89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D686D18-2B66-41BC-8246-1727FDA28EBC}">
      <dgm:prSet phldrT="[ข้อความ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rgbClr val="33CCFF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5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การพัฒนาองค์การ</a:t>
          </a:r>
          <a:endParaRPr lang="th-TH" sz="15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5D4E532-2F88-47B6-9E83-52F2327241C2}" type="par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6EE70E2F-7E34-4B37-949B-DA908CA304F1}" type="sib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9BCD2C7-C7FA-4E2E-BB07-9E8BF5D17A1F}">
      <dgm:prSet phldrT="[ข้อความ]" custT="1"/>
      <dgm:spPr>
        <a:solidFill>
          <a:srgbClr val="FFFF00"/>
        </a:solidFill>
        <a:ln>
          <a:solidFill>
            <a:srgbClr val="FFFF00"/>
          </a:solidFill>
        </a:ln>
      </dgm:spPr>
      <dgm:t>
        <a:bodyPr/>
        <a:lstStyle/>
        <a:p>
          <a:pPr algn="ctr">
            <a:lnSpc>
              <a:spcPts val="1800"/>
            </a:lnSpc>
          </a:pPr>
          <a:endParaRPr lang="th-TH" sz="1400" b="1" dirty="0" smtClean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algn="ctr">
            <a:lnSpc>
              <a:spcPts val="1800"/>
            </a:lnSpc>
          </a:pPr>
          <a:r>
            <a:rPr lang="th-TH" sz="13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ประสิทธิภาพ</a:t>
          </a:r>
          <a:r>
            <a:rPr lang="th-TH" sz="1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ของการปฏิบัติราชการ</a:t>
          </a:r>
          <a:endParaRPr lang="th-TH" sz="14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3F4A284-188F-4122-8099-E7787B09534F}" type="par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1F5FD6BB-8D9B-453E-B6E1-5704994A8EC8}" type="sib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4B1EE51-A4A9-42A6-B4AB-45B1DD04F7A2}">
      <dgm:prSet phldrT="[ข้อความ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5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มิติประสิทธิผล</a:t>
          </a:r>
          <a:endParaRPr lang="th-TH" sz="15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2085957-D7D1-46E3-9963-4BFB4D08370B}" type="par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FD7E4DA3-E07B-421F-A163-26754A34275B}" type="sib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0358AD46-20F9-4140-AF2B-EC6437F8A7BC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5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คุณภาพการให้บริการ</a:t>
          </a:r>
          <a:endParaRPr lang="th-TH" sz="15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8C56840-2E15-4E12-AF44-9DD61B20FA54}" type="par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47CD3B0B-2AE0-4962-998F-405727CA78ED}" type="sib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BF2A2788-D099-4BB5-89BF-7524B27A501F}" type="pres">
      <dgm:prSet presAssocID="{296D9A02-887E-4BBF-B682-257AB3886B89}" presName="compositeShape" presStyleCnt="0">
        <dgm:presLayoutVars>
          <dgm:chMax val="7"/>
          <dgm:dir/>
          <dgm:resizeHandles val="exact"/>
        </dgm:presLayoutVars>
      </dgm:prSet>
      <dgm:spPr/>
    </dgm:pt>
    <dgm:pt modelId="{200F9A26-5C8E-4783-B288-4EF6AF71F3F5}" type="pres">
      <dgm:prSet presAssocID="{296D9A02-887E-4BBF-B682-257AB3886B89}" presName="wedge1" presStyleLbl="node1" presStyleIdx="0" presStyleCnt="4" custLinFactNeighborX="-18834" custLinFactNeighborY="2804"/>
      <dgm:spPr/>
      <dgm:t>
        <a:bodyPr/>
        <a:lstStyle/>
        <a:p>
          <a:endParaRPr lang="th-TH"/>
        </a:p>
      </dgm:t>
    </dgm:pt>
    <dgm:pt modelId="{A889E844-B39D-4079-A5E2-B5A2A78F6F22}" type="pres">
      <dgm:prSet presAssocID="{296D9A02-887E-4BBF-B682-257AB3886B89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232B578-0598-4496-9550-1EC6AA7B6710}" type="pres">
      <dgm:prSet presAssocID="{296D9A02-887E-4BBF-B682-257AB3886B89}" presName="wedge2" presStyleLbl="node1" presStyleIdx="1" presStyleCnt="4" custScaleX="96428" custScaleY="96025" custLinFactNeighborX="-13452" custLinFactNeighborY="-625"/>
      <dgm:spPr/>
      <dgm:t>
        <a:bodyPr/>
        <a:lstStyle/>
        <a:p>
          <a:endParaRPr lang="th-TH"/>
        </a:p>
      </dgm:t>
    </dgm:pt>
    <dgm:pt modelId="{560ABFFF-F805-4B6D-9960-BF469C68D4FD}" type="pres">
      <dgm:prSet presAssocID="{296D9A02-887E-4BBF-B682-257AB3886B89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EF0D06-A1AA-45D8-B31F-6506AFB9DB87}" type="pres">
      <dgm:prSet presAssocID="{296D9A02-887E-4BBF-B682-257AB3886B89}" presName="wedge3" presStyleLbl="node1" presStyleIdx="2" presStyleCnt="4" custLinFactNeighborX="-14439" custLinFactNeighborY="-1411"/>
      <dgm:spPr/>
      <dgm:t>
        <a:bodyPr/>
        <a:lstStyle/>
        <a:p>
          <a:endParaRPr lang="th-TH"/>
        </a:p>
      </dgm:t>
    </dgm:pt>
    <dgm:pt modelId="{C53EBD23-BE52-48BA-A7C4-CD4FDB6A220C}" type="pres">
      <dgm:prSet presAssocID="{296D9A02-887E-4BBF-B682-257AB3886B89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915FCF2-59C1-4B7B-BD6B-AEAFCD08ADC4}" type="pres">
      <dgm:prSet presAssocID="{296D9A02-887E-4BBF-B682-257AB3886B89}" presName="wedge4" presStyleLbl="node1" presStyleIdx="3" presStyleCnt="4" custLinFactNeighborX="-14439" custLinFactNeighborY="-1592"/>
      <dgm:spPr/>
      <dgm:t>
        <a:bodyPr/>
        <a:lstStyle/>
        <a:p>
          <a:endParaRPr lang="th-TH"/>
        </a:p>
      </dgm:t>
    </dgm:pt>
    <dgm:pt modelId="{82B1A237-9B9A-4D4E-ACE3-E3C442B31DE3}" type="pres">
      <dgm:prSet presAssocID="{296D9A02-887E-4BBF-B682-257AB3886B89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8EBC6E02-82A9-4F6A-A09A-99EFC4B9929D}" type="presOf" srcId="{A9BCD2C7-C7FA-4E2E-BB07-9E8BF5D17A1F}" destId="{C53EBD23-BE52-48BA-A7C4-CD4FDB6A220C}" srcOrd="1" destOrd="0" presId="urn:microsoft.com/office/officeart/2005/8/layout/chart3"/>
    <dgm:cxn modelId="{159084CA-154B-4DD0-A3EF-6F5944DCB787}" type="presOf" srcId="{ED686D18-2B66-41BC-8246-1727FDA28EBC}" destId="{D232B578-0598-4496-9550-1EC6AA7B6710}" srcOrd="0" destOrd="0" presId="urn:microsoft.com/office/officeart/2005/8/layout/chart3"/>
    <dgm:cxn modelId="{1C79D121-3C67-4180-A6DC-88962623752F}" srcId="{296D9A02-887E-4BBF-B682-257AB3886B89}" destId="{A4B1EE51-A4A9-42A6-B4AB-45B1DD04F7A2}" srcOrd="3" destOrd="0" parTransId="{12085957-D7D1-46E3-9963-4BFB4D08370B}" sibTransId="{FD7E4DA3-E07B-421F-A163-26754A34275B}"/>
    <dgm:cxn modelId="{1A7C6912-D47A-4761-BD1F-621DE8B61192}" srcId="{296D9A02-887E-4BBF-B682-257AB3886B89}" destId="{0358AD46-20F9-4140-AF2B-EC6437F8A7BC}" srcOrd="0" destOrd="0" parTransId="{38C56840-2E15-4E12-AF44-9DD61B20FA54}" sibTransId="{47CD3B0B-2AE0-4962-998F-405727CA78ED}"/>
    <dgm:cxn modelId="{B89C12F9-15E3-467A-9A67-AD70AC8548D2}" type="presOf" srcId="{0358AD46-20F9-4140-AF2B-EC6437F8A7BC}" destId="{200F9A26-5C8E-4783-B288-4EF6AF71F3F5}" srcOrd="0" destOrd="0" presId="urn:microsoft.com/office/officeart/2005/8/layout/chart3"/>
    <dgm:cxn modelId="{A27E62E1-51CA-41BE-85CD-AECA5583ABF4}" type="presOf" srcId="{A9BCD2C7-C7FA-4E2E-BB07-9E8BF5D17A1F}" destId="{2CEF0D06-A1AA-45D8-B31F-6506AFB9DB87}" srcOrd="0" destOrd="0" presId="urn:microsoft.com/office/officeart/2005/8/layout/chart3"/>
    <dgm:cxn modelId="{B6D0656D-54AA-42F7-A31C-40B315F4F2F7}" type="presOf" srcId="{0358AD46-20F9-4140-AF2B-EC6437F8A7BC}" destId="{A889E844-B39D-4079-A5E2-B5A2A78F6F22}" srcOrd="1" destOrd="0" presId="urn:microsoft.com/office/officeart/2005/8/layout/chart3"/>
    <dgm:cxn modelId="{0C10D4D8-4F7B-4824-B530-9703541B2A1B}" type="presOf" srcId="{A4B1EE51-A4A9-42A6-B4AB-45B1DD04F7A2}" destId="{B915FCF2-59C1-4B7B-BD6B-AEAFCD08ADC4}" srcOrd="0" destOrd="0" presId="urn:microsoft.com/office/officeart/2005/8/layout/chart3"/>
    <dgm:cxn modelId="{E767DFB5-2A6B-4ACC-903A-919F91776DB3}" type="presOf" srcId="{296D9A02-887E-4BBF-B682-257AB3886B89}" destId="{BF2A2788-D099-4BB5-89BF-7524B27A501F}" srcOrd="0" destOrd="0" presId="urn:microsoft.com/office/officeart/2005/8/layout/chart3"/>
    <dgm:cxn modelId="{13B90D16-116B-4B00-8B47-016E4E26FB1E}" type="presOf" srcId="{ED686D18-2B66-41BC-8246-1727FDA28EBC}" destId="{560ABFFF-F805-4B6D-9960-BF469C68D4FD}" srcOrd="1" destOrd="0" presId="urn:microsoft.com/office/officeart/2005/8/layout/chart3"/>
    <dgm:cxn modelId="{C9BD6156-78B3-4610-97B0-E21008A40474}" srcId="{296D9A02-887E-4BBF-B682-257AB3886B89}" destId="{ED686D18-2B66-41BC-8246-1727FDA28EBC}" srcOrd="1" destOrd="0" parTransId="{A5D4E532-2F88-47B6-9E83-52F2327241C2}" sibTransId="{6EE70E2F-7E34-4B37-949B-DA908CA304F1}"/>
    <dgm:cxn modelId="{20792EC4-D553-458D-AFA0-520030CE80CD}" srcId="{296D9A02-887E-4BBF-B682-257AB3886B89}" destId="{A9BCD2C7-C7FA-4E2E-BB07-9E8BF5D17A1F}" srcOrd="2" destOrd="0" parTransId="{93F4A284-188F-4122-8099-E7787B09534F}" sibTransId="{1F5FD6BB-8D9B-453E-B6E1-5704994A8EC8}"/>
    <dgm:cxn modelId="{670D646D-16B5-4871-8531-65D6EC2B17D1}" type="presOf" srcId="{A4B1EE51-A4A9-42A6-B4AB-45B1DD04F7A2}" destId="{82B1A237-9B9A-4D4E-ACE3-E3C442B31DE3}" srcOrd="1" destOrd="0" presId="urn:microsoft.com/office/officeart/2005/8/layout/chart3"/>
    <dgm:cxn modelId="{EB25EB45-6D38-42D0-960F-02F764B7F747}" type="presParOf" srcId="{BF2A2788-D099-4BB5-89BF-7524B27A501F}" destId="{200F9A26-5C8E-4783-B288-4EF6AF71F3F5}" srcOrd="0" destOrd="0" presId="urn:microsoft.com/office/officeart/2005/8/layout/chart3"/>
    <dgm:cxn modelId="{24F40BAC-1002-4840-B216-139F1DA27DC8}" type="presParOf" srcId="{BF2A2788-D099-4BB5-89BF-7524B27A501F}" destId="{A889E844-B39D-4079-A5E2-B5A2A78F6F22}" srcOrd="1" destOrd="0" presId="urn:microsoft.com/office/officeart/2005/8/layout/chart3"/>
    <dgm:cxn modelId="{0034A8C2-C814-4DAF-B663-BA16CBE6018D}" type="presParOf" srcId="{BF2A2788-D099-4BB5-89BF-7524B27A501F}" destId="{D232B578-0598-4496-9550-1EC6AA7B6710}" srcOrd="2" destOrd="0" presId="urn:microsoft.com/office/officeart/2005/8/layout/chart3"/>
    <dgm:cxn modelId="{CC88A6A6-0E50-490E-8444-4F01D29B0C72}" type="presParOf" srcId="{BF2A2788-D099-4BB5-89BF-7524B27A501F}" destId="{560ABFFF-F805-4B6D-9960-BF469C68D4FD}" srcOrd="3" destOrd="0" presId="urn:microsoft.com/office/officeart/2005/8/layout/chart3"/>
    <dgm:cxn modelId="{797B2620-F246-42E9-8842-34FA89A08365}" type="presParOf" srcId="{BF2A2788-D099-4BB5-89BF-7524B27A501F}" destId="{2CEF0D06-A1AA-45D8-B31F-6506AFB9DB87}" srcOrd="4" destOrd="0" presId="urn:microsoft.com/office/officeart/2005/8/layout/chart3"/>
    <dgm:cxn modelId="{850D9536-A17F-488D-B5BC-9CB2E57A8406}" type="presParOf" srcId="{BF2A2788-D099-4BB5-89BF-7524B27A501F}" destId="{C53EBD23-BE52-48BA-A7C4-CD4FDB6A220C}" srcOrd="5" destOrd="0" presId="urn:microsoft.com/office/officeart/2005/8/layout/chart3"/>
    <dgm:cxn modelId="{FE5A1A67-14A4-43D3-AB6D-4C31E28C87CD}" type="presParOf" srcId="{BF2A2788-D099-4BB5-89BF-7524B27A501F}" destId="{B915FCF2-59C1-4B7B-BD6B-AEAFCD08ADC4}" srcOrd="6" destOrd="0" presId="urn:microsoft.com/office/officeart/2005/8/layout/chart3"/>
    <dgm:cxn modelId="{A1E3F567-3B11-4619-BEA5-C51C5FB485A5}" type="presParOf" srcId="{BF2A2788-D099-4BB5-89BF-7524B27A501F}" destId="{82B1A237-9B9A-4D4E-ACE3-E3C442B31DE3}" srcOrd="7" destOrd="0" presId="urn:microsoft.com/office/officeart/2005/8/layout/chart3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96D9A02-887E-4BBF-B682-257AB3886B89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D686D18-2B66-41BC-8246-1727FDA28EBC}">
      <dgm:prSet phldrT="[ข้อความ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rgbClr val="33CCFF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5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การพัฒนาองค์การ</a:t>
          </a:r>
          <a:endParaRPr lang="th-TH" sz="15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5D4E532-2F88-47B6-9E83-52F2327241C2}" type="par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6EE70E2F-7E34-4B37-949B-DA908CA304F1}" type="sib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9BCD2C7-C7FA-4E2E-BB07-9E8BF5D17A1F}">
      <dgm:prSet phldrT="[ข้อความ]" custT="1"/>
      <dgm:spPr>
        <a:solidFill>
          <a:srgbClr val="FFFF00"/>
        </a:solidFill>
        <a:ln>
          <a:solidFill>
            <a:srgbClr val="FFFF00"/>
          </a:solidFill>
        </a:ln>
      </dgm:spPr>
      <dgm:t>
        <a:bodyPr/>
        <a:lstStyle/>
        <a:p>
          <a:pPr algn="ctr">
            <a:lnSpc>
              <a:spcPts val="1800"/>
            </a:lnSpc>
          </a:pPr>
          <a:endParaRPr lang="th-TH" sz="1400" b="1" dirty="0" smtClean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algn="ctr">
            <a:lnSpc>
              <a:spcPts val="1800"/>
            </a:lnSpc>
          </a:pPr>
          <a:r>
            <a:rPr lang="th-TH" sz="13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ประสิทธิภาพ</a:t>
          </a:r>
          <a:r>
            <a:rPr lang="th-TH" sz="1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ของการปฏิบัติราชการ</a:t>
          </a:r>
          <a:endParaRPr lang="th-TH" sz="14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3F4A284-188F-4122-8099-E7787B09534F}" type="par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1F5FD6BB-8D9B-453E-B6E1-5704994A8EC8}" type="sib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4B1EE51-A4A9-42A6-B4AB-45B1DD04F7A2}">
      <dgm:prSet phldrT="[ข้อความ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5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มิติประสิทธิผล</a:t>
          </a:r>
          <a:endParaRPr lang="th-TH" sz="15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2085957-D7D1-46E3-9963-4BFB4D08370B}" type="par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FD7E4DA3-E07B-421F-A163-26754A34275B}" type="sib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0358AD46-20F9-4140-AF2B-EC6437F8A7BC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5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คุณภาพการให้บริการ</a:t>
          </a:r>
          <a:endParaRPr lang="th-TH" sz="15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8C56840-2E15-4E12-AF44-9DD61B20FA54}" type="par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47CD3B0B-2AE0-4962-998F-405727CA78ED}" type="sib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BF2A2788-D099-4BB5-89BF-7524B27A501F}" type="pres">
      <dgm:prSet presAssocID="{296D9A02-887E-4BBF-B682-257AB3886B89}" presName="compositeShape" presStyleCnt="0">
        <dgm:presLayoutVars>
          <dgm:chMax val="7"/>
          <dgm:dir/>
          <dgm:resizeHandles val="exact"/>
        </dgm:presLayoutVars>
      </dgm:prSet>
      <dgm:spPr/>
    </dgm:pt>
    <dgm:pt modelId="{200F9A26-5C8E-4783-B288-4EF6AF71F3F5}" type="pres">
      <dgm:prSet presAssocID="{296D9A02-887E-4BBF-B682-257AB3886B89}" presName="wedge1" presStyleLbl="node1" presStyleIdx="0" presStyleCnt="4" custLinFactNeighborX="-18834" custLinFactNeighborY="2804"/>
      <dgm:spPr/>
      <dgm:t>
        <a:bodyPr/>
        <a:lstStyle/>
        <a:p>
          <a:endParaRPr lang="th-TH"/>
        </a:p>
      </dgm:t>
    </dgm:pt>
    <dgm:pt modelId="{A889E844-B39D-4079-A5E2-B5A2A78F6F22}" type="pres">
      <dgm:prSet presAssocID="{296D9A02-887E-4BBF-B682-257AB3886B89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232B578-0598-4496-9550-1EC6AA7B6710}" type="pres">
      <dgm:prSet presAssocID="{296D9A02-887E-4BBF-B682-257AB3886B89}" presName="wedge2" presStyleLbl="node1" presStyleIdx="1" presStyleCnt="4" custScaleX="96428" custScaleY="96025" custLinFactNeighborX="-13452" custLinFactNeighborY="-625"/>
      <dgm:spPr/>
      <dgm:t>
        <a:bodyPr/>
        <a:lstStyle/>
        <a:p>
          <a:endParaRPr lang="th-TH"/>
        </a:p>
      </dgm:t>
    </dgm:pt>
    <dgm:pt modelId="{560ABFFF-F805-4B6D-9960-BF469C68D4FD}" type="pres">
      <dgm:prSet presAssocID="{296D9A02-887E-4BBF-B682-257AB3886B89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EF0D06-A1AA-45D8-B31F-6506AFB9DB87}" type="pres">
      <dgm:prSet presAssocID="{296D9A02-887E-4BBF-B682-257AB3886B89}" presName="wedge3" presStyleLbl="node1" presStyleIdx="2" presStyleCnt="4" custLinFactNeighborX="-14439" custLinFactNeighborY="-1411"/>
      <dgm:spPr/>
      <dgm:t>
        <a:bodyPr/>
        <a:lstStyle/>
        <a:p>
          <a:endParaRPr lang="th-TH"/>
        </a:p>
      </dgm:t>
    </dgm:pt>
    <dgm:pt modelId="{C53EBD23-BE52-48BA-A7C4-CD4FDB6A220C}" type="pres">
      <dgm:prSet presAssocID="{296D9A02-887E-4BBF-B682-257AB3886B89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915FCF2-59C1-4B7B-BD6B-AEAFCD08ADC4}" type="pres">
      <dgm:prSet presAssocID="{296D9A02-887E-4BBF-B682-257AB3886B89}" presName="wedge4" presStyleLbl="node1" presStyleIdx="3" presStyleCnt="4" custLinFactNeighborX="-14439" custLinFactNeighborY="-1592"/>
      <dgm:spPr/>
      <dgm:t>
        <a:bodyPr/>
        <a:lstStyle/>
        <a:p>
          <a:endParaRPr lang="th-TH"/>
        </a:p>
      </dgm:t>
    </dgm:pt>
    <dgm:pt modelId="{82B1A237-9B9A-4D4E-ACE3-E3C442B31DE3}" type="pres">
      <dgm:prSet presAssocID="{296D9A02-887E-4BBF-B682-257AB3886B89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35A5F26-FD96-488A-B3C2-6F51D96726AB}" type="presOf" srcId="{ED686D18-2B66-41BC-8246-1727FDA28EBC}" destId="{560ABFFF-F805-4B6D-9960-BF469C68D4FD}" srcOrd="1" destOrd="0" presId="urn:microsoft.com/office/officeart/2005/8/layout/chart3"/>
    <dgm:cxn modelId="{28E3AA21-4348-46EB-8801-35930F4E59D1}" type="presOf" srcId="{0358AD46-20F9-4140-AF2B-EC6437F8A7BC}" destId="{A889E844-B39D-4079-A5E2-B5A2A78F6F22}" srcOrd="1" destOrd="0" presId="urn:microsoft.com/office/officeart/2005/8/layout/chart3"/>
    <dgm:cxn modelId="{1C28A75C-040E-450B-B161-BBB4DC0D7961}" type="presOf" srcId="{ED686D18-2B66-41BC-8246-1727FDA28EBC}" destId="{D232B578-0598-4496-9550-1EC6AA7B6710}" srcOrd="0" destOrd="0" presId="urn:microsoft.com/office/officeart/2005/8/layout/chart3"/>
    <dgm:cxn modelId="{4187827F-F9C1-49A3-9232-BFEC3FB4EA23}" type="presOf" srcId="{A4B1EE51-A4A9-42A6-B4AB-45B1DD04F7A2}" destId="{B915FCF2-59C1-4B7B-BD6B-AEAFCD08ADC4}" srcOrd="0" destOrd="0" presId="urn:microsoft.com/office/officeart/2005/8/layout/chart3"/>
    <dgm:cxn modelId="{20792EC4-D553-458D-AFA0-520030CE80CD}" srcId="{296D9A02-887E-4BBF-B682-257AB3886B89}" destId="{A9BCD2C7-C7FA-4E2E-BB07-9E8BF5D17A1F}" srcOrd="2" destOrd="0" parTransId="{93F4A284-188F-4122-8099-E7787B09534F}" sibTransId="{1F5FD6BB-8D9B-453E-B6E1-5704994A8EC8}"/>
    <dgm:cxn modelId="{E98ECE87-B435-4FCC-BF0A-155F6AD687FC}" type="presOf" srcId="{A4B1EE51-A4A9-42A6-B4AB-45B1DD04F7A2}" destId="{82B1A237-9B9A-4D4E-ACE3-E3C442B31DE3}" srcOrd="1" destOrd="0" presId="urn:microsoft.com/office/officeart/2005/8/layout/chart3"/>
    <dgm:cxn modelId="{1A7C6912-D47A-4761-BD1F-621DE8B61192}" srcId="{296D9A02-887E-4BBF-B682-257AB3886B89}" destId="{0358AD46-20F9-4140-AF2B-EC6437F8A7BC}" srcOrd="0" destOrd="0" parTransId="{38C56840-2E15-4E12-AF44-9DD61B20FA54}" sibTransId="{47CD3B0B-2AE0-4962-998F-405727CA78ED}"/>
    <dgm:cxn modelId="{37EC03BE-4134-4DD0-8971-CD85518EE1F8}" type="presOf" srcId="{A9BCD2C7-C7FA-4E2E-BB07-9E8BF5D17A1F}" destId="{2CEF0D06-A1AA-45D8-B31F-6506AFB9DB87}" srcOrd="0" destOrd="0" presId="urn:microsoft.com/office/officeart/2005/8/layout/chart3"/>
    <dgm:cxn modelId="{EB3E3AED-D040-41D2-AF4F-927C68CFA51C}" type="presOf" srcId="{0358AD46-20F9-4140-AF2B-EC6437F8A7BC}" destId="{200F9A26-5C8E-4783-B288-4EF6AF71F3F5}" srcOrd="0" destOrd="0" presId="urn:microsoft.com/office/officeart/2005/8/layout/chart3"/>
    <dgm:cxn modelId="{8E1E952F-712B-4132-A7AA-6075E76BB037}" type="presOf" srcId="{A9BCD2C7-C7FA-4E2E-BB07-9E8BF5D17A1F}" destId="{C53EBD23-BE52-48BA-A7C4-CD4FDB6A220C}" srcOrd="1" destOrd="0" presId="urn:microsoft.com/office/officeart/2005/8/layout/chart3"/>
    <dgm:cxn modelId="{1C79D121-3C67-4180-A6DC-88962623752F}" srcId="{296D9A02-887E-4BBF-B682-257AB3886B89}" destId="{A4B1EE51-A4A9-42A6-B4AB-45B1DD04F7A2}" srcOrd="3" destOrd="0" parTransId="{12085957-D7D1-46E3-9963-4BFB4D08370B}" sibTransId="{FD7E4DA3-E07B-421F-A163-26754A34275B}"/>
    <dgm:cxn modelId="{C9BD6156-78B3-4610-97B0-E21008A40474}" srcId="{296D9A02-887E-4BBF-B682-257AB3886B89}" destId="{ED686D18-2B66-41BC-8246-1727FDA28EBC}" srcOrd="1" destOrd="0" parTransId="{A5D4E532-2F88-47B6-9E83-52F2327241C2}" sibTransId="{6EE70E2F-7E34-4B37-949B-DA908CA304F1}"/>
    <dgm:cxn modelId="{DEA6346A-5A93-4A56-BE44-D8E4F5275BE0}" type="presOf" srcId="{296D9A02-887E-4BBF-B682-257AB3886B89}" destId="{BF2A2788-D099-4BB5-89BF-7524B27A501F}" srcOrd="0" destOrd="0" presId="urn:microsoft.com/office/officeart/2005/8/layout/chart3"/>
    <dgm:cxn modelId="{A029CF0B-5553-414E-BE5B-E5B58BDF6687}" type="presParOf" srcId="{BF2A2788-D099-4BB5-89BF-7524B27A501F}" destId="{200F9A26-5C8E-4783-B288-4EF6AF71F3F5}" srcOrd="0" destOrd="0" presId="urn:microsoft.com/office/officeart/2005/8/layout/chart3"/>
    <dgm:cxn modelId="{86367F8A-5E87-4EBB-9DB6-33434FEA57B4}" type="presParOf" srcId="{BF2A2788-D099-4BB5-89BF-7524B27A501F}" destId="{A889E844-B39D-4079-A5E2-B5A2A78F6F22}" srcOrd="1" destOrd="0" presId="urn:microsoft.com/office/officeart/2005/8/layout/chart3"/>
    <dgm:cxn modelId="{EC53DA4B-8810-4467-B8CE-F92B5FA45A0E}" type="presParOf" srcId="{BF2A2788-D099-4BB5-89BF-7524B27A501F}" destId="{D232B578-0598-4496-9550-1EC6AA7B6710}" srcOrd="2" destOrd="0" presId="urn:microsoft.com/office/officeart/2005/8/layout/chart3"/>
    <dgm:cxn modelId="{143672E2-D86F-467C-A31C-3B484F3BFF0A}" type="presParOf" srcId="{BF2A2788-D099-4BB5-89BF-7524B27A501F}" destId="{560ABFFF-F805-4B6D-9960-BF469C68D4FD}" srcOrd="3" destOrd="0" presId="urn:microsoft.com/office/officeart/2005/8/layout/chart3"/>
    <dgm:cxn modelId="{2E4A9509-E853-4449-B223-BB367552C087}" type="presParOf" srcId="{BF2A2788-D099-4BB5-89BF-7524B27A501F}" destId="{2CEF0D06-A1AA-45D8-B31F-6506AFB9DB87}" srcOrd="4" destOrd="0" presId="urn:microsoft.com/office/officeart/2005/8/layout/chart3"/>
    <dgm:cxn modelId="{939CC105-7E8A-453F-9158-6DF740C63FFF}" type="presParOf" srcId="{BF2A2788-D099-4BB5-89BF-7524B27A501F}" destId="{C53EBD23-BE52-48BA-A7C4-CD4FDB6A220C}" srcOrd="5" destOrd="0" presId="urn:microsoft.com/office/officeart/2005/8/layout/chart3"/>
    <dgm:cxn modelId="{EFFC3594-6DAB-45D5-B941-64A596389F51}" type="presParOf" srcId="{BF2A2788-D099-4BB5-89BF-7524B27A501F}" destId="{B915FCF2-59C1-4B7B-BD6B-AEAFCD08ADC4}" srcOrd="6" destOrd="0" presId="urn:microsoft.com/office/officeart/2005/8/layout/chart3"/>
    <dgm:cxn modelId="{FAE10759-A419-4FFE-A262-3BAC21ED3639}" type="presParOf" srcId="{BF2A2788-D099-4BB5-89BF-7524B27A501F}" destId="{82B1A237-9B9A-4D4E-ACE3-E3C442B31DE3}" srcOrd="7" destOrd="0" presId="urn:microsoft.com/office/officeart/2005/8/layout/chart3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96D9A02-887E-4BBF-B682-257AB3886B89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D686D18-2B66-41BC-8246-1727FDA28EBC}">
      <dgm:prSet phldrT="[ข้อความ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rgbClr val="33CCFF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5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การพัฒนาองค์การ</a:t>
          </a:r>
          <a:endParaRPr lang="th-TH" sz="15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5D4E532-2F88-47B6-9E83-52F2327241C2}" type="par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6EE70E2F-7E34-4B37-949B-DA908CA304F1}" type="sibTrans" cxnId="{C9BD6156-78B3-4610-97B0-E21008A40474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9BCD2C7-C7FA-4E2E-BB07-9E8BF5D17A1F}">
      <dgm:prSet phldrT="[ข้อความ]" custT="1"/>
      <dgm:spPr>
        <a:solidFill>
          <a:srgbClr val="FFFF00"/>
        </a:solidFill>
        <a:ln>
          <a:solidFill>
            <a:srgbClr val="FFFF00"/>
          </a:solidFill>
        </a:ln>
      </dgm:spPr>
      <dgm:t>
        <a:bodyPr/>
        <a:lstStyle/>
        <a:p>
          <a:pPr algn="ctr">
            <a:lnSpc>
              <a:spcPts val="1800"/>
            </a:lnSpc>
          </a:pPr>
          <a:endParaRPr lang="th-TH" sz="1400" b="1" dirty="0" smtClean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algn="ctr">
            <a:lnSpc>
              <a:spcPts val="1800"/>
            </a:lnSpc>
          </a:pPr>
          <a:r>
            <a:rPr lang="th-TH" sz="13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ประสิทธิภาพ</a:t>
          </a:r>
          <a:r>
            <a:rPr lang="th-TH" sz="1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ของการปฏิบัติราชการ</a:t>
          </a:r>
          <a:endParaRPr lang="th-TH" sz="14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3F4A284-188F-4122-8099-E7787B09534F}" type="par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1F5FD6BB-8D9B-453E-B6E1-5704994A8EC8}" type="sibTrans" cxnId="{20792EC4-D553-458D-AFA0-520030CE80CD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A4B1EE51-A4A9-42A6-B4AB-45B1DD04F7A2}">
      <dgm:prSet phldrT="[ข้อความ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5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มิติประสิทธิผล</a:t>
          </a:r>
          <a:endParaRPr lang="th-TH" sz="15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2085957-D7D1-46E3-9963-4BFB4D08370B}" type="par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FD7E4DA3-E07B-421F-A163-26754A34275B}" type="sibTrans" cxnId="{1C79D121-3C67-4180-A6DC-88962623752F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0358AD46-20F9-4140-AF2B-EC6437F8A7BC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pPr algn="ctr">
            <a:lnSpc>
              <a:spcPts val="1800"/>
            </a:lnSpc>
          </a:pPr>
          <a:r>
            <a:rPr lang="th-TH" sz="15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คุณภาพการให้บริการ</a:t>
          </a:r>
          <a:endParaRPr lang="th-TH" sz="15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8C56840-2E15-4E12-AF44-9DD61B20FA54}" type="par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47CD3B0B-2AE0-4962-998F-405727CA78ED}" type="sibTrans" cxnId="{1A7C6912-D47A-4761-BD1F-621DE8B61192}">
      <dgm:prSet/>
      <dgm:spPr/>
      <dgm:t>
        <a:bodyPr/>
        <a:lstStyle/>
        <a:p>
          <a:pPr algn="ctr">
            <a:lnSpc>
              <a:spcPts val="1800"/>
            </a:lnSpc>
          </a:pPr>
          <a:endParaRPr lang="th-TH" sz="1800" b="1">
            <a:cs typeface="+mn-cs"/>
          </a:endParaRPr>
        </a:p>
      </dgm:t>
    </dgm:pt>
    <dgm:pt modelId="{BF2A2788-D099-4BB5-89BF-7524B27A501F}" type="pres">
      <dgm:prSet presAssocID="{296D9A02-887E-4BBF-B682-257AB3886B89}" presName="compositeShape" presStyleCnt="0">
        <dgm:presLayoutVars>
          <dgm:chMax val="7"/>
          <dgm:dir/>
          <dgm:resizeHandles val="exact"/>
        </dgm:presLayoutVars>
      </dgm:prSet>
      <dgm:spPr/>
    </dgm:pt>
    <dgm:pt modelId="{200F9A26-5C8E-4783-B288-4EF6AF71F3F5}" type="pres">
      <dgm:prSet presAssocID="{296D9A02-887E-4BBF-B682-257AB3886B89}" presName="wedge1" presStyleLbl="node1" presStyleIdx="0" presStyleCnt="4" custLinFactNeighborX="-18834" custLinFactNeighborY="2804"/>
      <dgm:spPr/>
      <dgm:t>
        <a:bodyPr/>
        <a:lstStyle/>
        <a:p>
          <a:endParaRPr lang="th-TH"/>
        </a:p>
      </dgm:t>
    </dgm:pt>
    <dgm:pt modelId="{A889E844-B39D-4079-A5E2-B5A2A78F6F22}" type="pres">
      <dgm:prSet presAssocID="{296D9A02-887E-4BBF-B682-257AB3886B89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232B578-0598-4496-9550-1EC6AA7B6710}" type="pres">
      <dgm:prSet presAssocID="{296D9A02-887E-4BBF-B682-257AB3886B89}" presName="wedge2" presStyleLbl="node1" presStyleIdx="1" presStyleCnt="4" custScaleX="96428" custScaleY="96025" custLinFactNeighborX="-13452" custLinFactNeighborY="-625"/>
      <dgm:spPr/>
      <dgm:t>
        <a:bodyPr/>
        <a:lstStyle/>
        <a:p>
          <a:endParaRPr lang="th-TH"/>
        </a:p>
      </dgm:t>
    </dgm:pt>
    <dgm:pt modelId="{560ABFFF-F805-4B6D-9960-BF469C68D4FD}" type="pres">
      <dgm:prSet presAssocID="{296D9A02-887E-4BBF-B682-257AB3886B89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EF0D06-A1AA-45D8-B31F-6506AFB9DB87}" type="pres">
      <dgm:prSet presAssocID="{296D9A02-887E-4BBF-B682-257AB3886B89}" presName="wedge3" presStyleLbl="node1" presStyleIdx="2" presStyleCnt="4" custLinFactNeighborX="-14439" custLinFactNeighborY="-1411"/>
      <dgm:spPr/>
      <dgm:t>
        <a:bodyPr/>
        <a:lstStyle/>
        <a:p>
          <a:endParaRPr lang="th-TH"/>
        </a:p>
      </dgm:t>
    </dgm:pt>
    <dgm:pt modelId="{C53EBD23-BE52-48BA-A7C4-CD4FDB6A220C}" type="pres">
      <dgm:prSet presAssocID="{296D9A02-887E-4BBF-B682-257AB3886B89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915FCF2-59C1-4B7B-BD6B-AEAFCD08ADC4}" type="pres">
      <dgm:prSet presAssocID="{296D9A02-887E-4BBF-B682-257AB3886B89}" presName="wedge4" presStyleLbl="node1" presStyleIdx="3" presStyleCnt="4" custLinFactNeighborX="-14439" custLinFactNeighborY="-1592"/>
      <dgm:spPr/>
      <dgm:t>
        <a:bodyPr/>
        <a:lstStyle/>
        <a:p>
          <a:endParaRPr lang="th-TH"/>
        </a:p>
      </dgm:t>
    </dgm:pt>
    <dgm:pt modelId="{82B1A237-9B9A-4D4E-ACE3-E3C442B31DE3}" type="pres">
      <dgm:prSet presAssocID="{296D9A02-887E-4BBF-B682-257AB3886B89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1C79D121-3C67-4180-A6DC-88962623752F}" srcId="{296D9A02-887E-4BBF-B682-257AB3886B89}" destId="{A4B1EE51-A4A9-42A6-B4AB-45B1DD04F7A2}" srcOrd="3" destOrd="0" parTransId="{12085957-D7D1-46E3-9963-4BFB4D08370B}" sibTransId="{FD7E4DA3-E07B-421F-A163-26754A34275B}"/>
    <dgm:cxn modelId="{1A7C6912-D47A-4761-BD1F-621DE8B61192}" srcId="{296D9A02-887E-4BBF-B682-257AB3886B89}" destId="{0358AD46-20F9-4140-AF2B-EC6437F8A7BC}" srcOrd="0" destOrd="0" parTransId="{38C56840-2E15-4E12-AF44-9DD61B20FA54}" sibTransId="{47CD3B0B-2AE0-4962-998F-405727CA78ED}"/>
    <dgm:cxn modelId="{CCA0D58A-6570-4B03-9988-A1EFCF0C00A8}" type="presOf" srcId="{A4B1EE51-A4A9-42A6-B4AB-45B1DD04F7A2}" destId="{82B1A237-9B9A-4D4E-ACE3-E3C442B31DE3}" srcOrd="1" destOrd="0" presId="urn:microsoft.com/office/officeart/2005/8/layout/chart3"/>
    <dgm:cxn modelId="{29BD05C4-C7C4-44C5-85D5-8F0051CEBEF1}" type="presOf" srcId="{A4B1EE51-A4A9-42A6-B4AB-45B1DD04F7A2}" destId="{B915FCF2-59C1-4B7B-BD6B-AEAFCD08ADC4}" srcOrd="0" destOrd="0" presId="urn:microsoft.com/office/officeart/2005/8/layout/chart3"/>
    <dgm:cxn modelId="{00DBF89B-4D0D-4ECE-B9A4-880467AB3556}" type="presOf" srcId="{A9BCD2C7-C7FA-4E2E-BB07-9E8BF5D17A1F}" destId="{2CEF0D06-A1AA-45D8-B31F-6506AFB9DB87}" srcOrd="0" destOrd="0" presId="urn:microsoft.com/office/officeart/2005/8/layout/chart3"/>
    <dgm:cxn modelId="{A3C5D0E0-1294-4719-BE65-151A0FB69196}" type="presOf" srcId="{ED686D18-2B66-41BC-8246-1727FDA28EBC}" destId="{560ABFFF-F805-4B6D-9960-BF469C68D4FD}" srcOrd="1" destOrd="0" presId="urn:microsoft.com/office/officeart/2005/8/layout/chart3"/>
    <dgm:cxn modelId="{D69C3C1C-6B69-4E9E-A900-55595EF59C5D}" type="presOf" srcId="{0358AD46-20F9-4140-AF2B-EC6437F8A7BC}" destId="{200F9A26-5C8E-4783-B288-4EF6AF71F3F5}" srcOrd="0" destOrd="0" presId="urn:microsoft.com/office/officeart/2005/8/layout/chart3"/>
    <dgm:cxn modelId="{C9BD6156-78B3-4610-97B0-E21008A40474}" srcId="{296D9A02-887E-4BBF-B682-257AB3886B89}" destId="{ED686D18-2B66-41BC-8246-1727FDA28EBC}" srcOrd="1" destOrd="0" parTransId="{A5D4E532-2F88-47B6-9E83-52F2327241C2}" sibTransId="{6EE70E2F-7E34-4B37-949B-DA908CA304F1}"/>
    <dgm:cxn modelId="{20792EC4-D553-458D-AFA0-520030CE80CD}" srcId="{296D9A02-887E-4BBF-B682-257AB3886B89}" destId="{A9BCD2C7-C7FA-4E2E-BB07-9E8BF5D17A1F}" srcOrd="2" destOrd="0" parTransId="{93F4A284-188F-4122-8099-E7787B09534F}" sibTransId="{1F5FD6BB-8D9B-453E-B6E1-5704994A8EC8}"/>
    <dgm:cxn modelId="{6C2B1E60-A6F5-40CE-A1DC-560C868A04A5}" type="presOf" srcId="{0358AD46-20F9-4140-AF2B-EC6437F8A7BC}" destId="{A889E844-B39D-4079-A5E2-B5A2A78F6F22}" srcOrd="1" destOrd="0" presId="urn:microsoft.com/office/officeart/2005/8/layout/chart3"/>
    <dgm:cxn modelId="{121A0E67-8C04-4C57-BA42-680BBD498697}" type="presOf" srcId="{ED686D18-2B66-41BC-8246-1727FDA28EBC}" destId="{D232B578-0598-4496-9550-1EC6AA7B6710}" srcOrd="0" destOrd="0" presId="urn:microsoft.com/office/officeart/2005/8/layout/chart3"/>
    <dgm:cxn modelId="{1EDA06E9-87BD-4368-840A-997A7BC90497}" type="presOf" srcId="{A9BCD2C7-C7FA-4E2E-BB07-9E8BF5D17A1F}" destId="{C53EBD23-BE52-48BA-A7C4-CD4FDB6A220C}" srcOrd="1" destOrd="0" presId="urn:microsoft.com/office/officeart/2005/8/layout/chart3"/>
    <dgm:cxn modelId="{03E197C5-A712-4366-B5E0-2E328B6143BA}" type="presOf" srcId="{296D9A02-887E-4BBF-B682-257AB3886B89}" destId="{BF2A2788-D099-4BB5-89BF-7524B27A501F}" srcOrd="0" destOrd="0" presId="urn:microsoft.com/office/officeart/2005/8/layout/chart3"/>
    <dgm:cxn modelId="{5042720B-2739-4BD2-9321-A173B6DCEBDE}" type="presParOf" srcId="{BF2A2788-D099-4BB5-89BF-7524B27A501F}" destId="{200F9A26-5C8E-4783-B288-4EF6AF71F3F5}" srcOrd="0" destOrd="0" presId="urn:microsoft.com/office/officeart/2005/8/layout/chart3"/>
    <dgm:cxn modelId="{46C0B9FE-CBC4-45B3-BC0C-F8E2085BB7D7}" type="presParOf" srcId="{BF2A2788-D099-4BB5-89BF-7524B27A501F}" destId="{A889E844-B39D-4079-A5E2-B5A2A78F6F22}" srcOrd="1" destOrd="0" presId="urn:microsoft.com/office/officeart/2005/8/layout/chart3"/>
    <dgm:cxn modelId="{EA0E1E7B-FBAB-42CE-AE60-A41C5C5A1752}" type="presParOf" srcId="{BF2A2788-D099-4BB5-89BF-7524B27A501F}" destId="{D232B578-0598-4496-9550-1EC6AA7B6710}" srcOrd="2" destOrd="0" presId="urn:microsoft.com/office/officeart/2005/8/layout/chart3"/>
    <dgm:cxn modelId="{D569CA64-B4E0-4AF2-8CA4-B6D5A44C95B5}" type="presParOf" srcId="{BF2A2788-D099-4BB5-89BF-7524B27A501F}" destId="{560ABFFF-F805-4B6D-9960-BF469C68D4FD}" srcOrd="3" destOrd="0" presId="urn:microsoft.com/office/officeart/2005/8/layout/chart3"/>
    <dgm:cxn modelId="{596AD511-EDFC-4197-B1D0-4F01F28A73BF}" type="presParOf" srcId="{BF2A2788-D099-4BB5-89BF-7524B27A501F}" destId="{2CEF0D06-A1AA-45D8-B31F-6506AFB9DB87}" srcOrd="4" destOrd="0" presId="urn:microsoft.com/office/officeart/2005/8/layout/chart3"/>
    <dgm:cxn modelId="{0E1B4CE5-CDC6-4BF5-BCD0-3816208BBBC2}" type="presParOf" srcId="{BF2A2788-D099-4BB5-89BF-7524B27A501F}" destId="{C53EBD23-BE52-48BA-A7C4-CD4FDB6A220C}" srcOrd="5" destOrd="0" presId="urn:microsoft.com/office/officeart/2005/8/layout/chart3"/>
    <dgm:cxn modelId="{EE6F24C8-04A5-4848-9622-720C099A28D0}" type="presParOf" srcId="{BF2A2788-D099-4BB5-89BF-7524B27A501F}" destId="{B915FCF2-59C1-4B7B-BD6B-AEAFCD08ADC4}" srcOrd="6" destOrd="0" presId="urn:microsoft.com/office/officeart/2005/8/layout/chart3"/>
    <dgm:cxn modelId="{509654AA-4787-4DAB-875B-7E93BD6C27AD}" type="presParOf" srcId="{BF2A2788-D099-4BB5-89BF-7524B27A501F}" destId="{82B1A237-9B9A-4D4E-ACE3-E3C442B31DE3}" srcOrd="7" destOrd="0" presId="urn:microsoft.com/office/officeart/2005/8/layout/chart3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F9A26-5C8E-4783-B288-4EF6AF71F3F5}">
      <dsp:nvSpPr>
        <dsp:cNvPr id="0" name=""/>
        <dsp:cNvSpPr/>
      </dsp:nvSpPr>
      <dsp:spPr>
        <a:xfrm>
          <a:off x="20657" y="280882"/>
          <a:ext cx="2748180" cy="2748180"/>
        </a:xfrm>
        <a:prstGeom prst="pie">
          <a:avLst>
            <a:gd name="adj1" fmla="val 16200000"/>
            <a:gd name="adj2" fmla="val 0"/>
          </a:avLst>
        </a:prstGeom>
        <a:solidFill>
          <a:srgbClr val="7030A0"/>
        </a:solidFill>
        <a:ln w="12700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คุณภาพการให้บริการ</a:t>
          </a:r>
          <a:endParaRPr lang="th-TH" sz="15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426155" y="789295"/>
        <a:ext cx="1014209" cy="817911"/>
      </dsp:txXfrm>
    </dsp:sp>
    <dsp:sp modelId="{D232B578-0598-4496-9550-1EC6AA7B6710}">
      <dsp:nvSpPr>
        <dsp:cNvPr id="0" name=""/>
        <dsp:cNvSpPr/>
      </dsp:nvSpPr>
      <dsp:spPr>
        <a:xfrm>
          <a:off x="101830" y="357083"/>
          <a:ext cx="2650015" cy="2638940"/>
        </a:xfrm>
        <a:prstGeom prst="pie">
          <a:avLst>
            <a:gd name="adj1" fmla="val 0"/>
            <a:gd name="adj2" fmla="val 5400000"/>
          </a:avLst>
        </a:prstGeom>
        <a:solidFill>
          <a:srgbClr val="33CCFF"/>
        </a:solidFill>
        <a:ln w="12700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การพัฒนาองค์การ</a:t>
          </a:r>
          <a:endParaRPr lang="th-TH" sz="15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474160" y="1723677"/>
        <a:ext cx="977982" cy="785399"/>
      </dsp:txXfrm>
    </dsp:sp>
    <dsp:sp modelId="{2CEF0D06-A1AA-45D8-B31F-6506AFB9DB87}">
      <dsp:nvSpPr>
        <dsp:cNvPr id="0" name=""/>
        <dsp:cNvSpPr/>
      </dsp:nvSpPr>
      <dsp:spPr>
        <a:xfrm>
          <a:off x="25623" y="280862"/>
          <a:ext cx="2748180" cy="2748180"/>
        </a:xfrm>
        <a:prstGeom prst="pie">
          <a:avLst>
            <a:gd name="adj1" fmla="val 5400000"/>
            <a:gd name="adj2" fmla="val 10800000"/>
          </a:avLst>
        </a:prstGeom>
        <a:solidFill>
          <a:srgbClr val="FFFF00"/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endParaRPr lang="th-TH" sz="1400" b="1" kern="1200" dirty="0" smtClean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3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ประสิทธิภาพ</a:t>
          </a:r>
          <a:r>
            <a:rPr lang="th-TH" sz="14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ของการปฏิบัติราชการ</a:t>
          </a:r>
          <a:endParaRPr lang="th-TH" sz="14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36429" y="1704027"/>
        <a:ext cx="1014209" cy="817911"/>
      </dsp:txXfrm>
    </dsp:sp>
    <dsp:sp modelId="{B915FCF2-59C1-4B7B-BD6B-AEAFCD08ADC4}">
      <dsp:nvSpPr>
        <dsp:cNvPr id="0" name=""/>
        <dsp:cNvSpPr/>
      </dsp:nvSpPr>
      <dsp:spPr>
        <a:xfrm>
          <a:off x="25623" y="275888"/>
          <a:ext cx="2748180" cy="2748180"/>
        </a:xfrm>
        <a:prstGeom prst="pie">
          <a:avLst>
            <a:gd name="adj1" fmla="val 10800000"/>
            <a:gd name="adj2" fmla="val 16200000"/>
          </a:avLst>
        </a:prstGeom>
        <a:solidFill>
          <a:srgbClr val="92D050"/>
        </a:solidFill>
        <a:ln w="12700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มิติประสิทธิผล</a:t>
          </a:r>
          <a:endParaRPr lang="th-TH" sz="15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36429" y="782993"/>
        <a:ext cx="1014209" cy="81791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F9A26-5C8E-4783-B288-4EF6AF71F3F5}">
      <dsp:nvSpPr>
        <dsp:cNvPr id="0" name=""/>
        <dsp:cNvSpPr/>
      </dsp:nvSpPr>
      <dsp:spPr>
        <a:xfrm>
          <a:off x="20657" y="280882"/>
          <a:ext cx="2748180" cy="2748180"/>
        </a:xfrm>
        <a:prstGeom prst="pie">
          <a:avLst>
            <a:gd name="adj1" fmla="val 16200000"/>
            <a:gd name="adj2" fmla="val 0"/>
          </a:avLst>
        </a:prstGeom>
        <a:solidFill>
          <a:srgbClr val="7030A0"/>
        </a:solidFill>
        <a:ln w="12700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คุณภาพการให้บริการ</a:t>
          </a:r>
          <a:endParaRPr lang="th-TH" sz="15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426155" y="789295"/>
        <a:ext cx="1014209" cy="817911"/>
      </dsp:txXfrm>
    </dsp:sp>
    <dsp:sp modelId="{D232B578-0598-4496-9550-1EC6AA7B6710}">
      <dsp:nvSpPr>
        <dsp:cNvPr id="0" name=""/>
        <dsp:cNvSpPr/>
      </dsp:nvSpPr>
      <dsp:spPr>
        <a:xfrm>
          <a:off x="101830" y="357083"/>
          <a:ext cx="2650015" cy="2638940"/>
        </a:xfrm>
        <a:prstGeom prst="pie">
          <a:avLst>
            <a:gd name="adj1" fmla="val 0"/>
            <a:gd name="adj2" fmla="val 5400000"/>
          </a:avLst>
        </a:prstGeom>
        <a:solidFill>
          <a:srgbClr val="33CCFF"/>
        </a:solidFill>
        <a:ln w="12700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การพัฒนาองค์การ</a:t>
          </a:r>
          <a:endParaRPr lang="th-TH" sz="15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474160" y="1723677"/>
        <a:ext cx="977982" cy="785399"/>
      </dsp:txXfrm>
    </dsp:sp>
    <dsp:sp modelId="{2CEF0D06-A1AA-45D8-B31F-6506AFB9DB87}">
      <dsp:nvSpPr>
        <dsp:cNvPr id="0" name=""/>
        <dsp:cNvSpPr/>
      </dsp:nvSpPr>
      <dsp:spPr>
        <a:xfrm>
          <a:off x="25623" y="280862"/>
          <a:ext cx="2748180" cy="2748180"/>
        </a:xfrm>
        <a:prstGeom prst="pie">
          <a:avLst>
            <a:gd name="adj1" fmla="val 5400000"/>
            <a:gd name="adj2" fmla="val 10800000"/>
          </a:avLst>
        </a:prstGeom>
        <a:solidFill>
          <a:srgbClr val="FFFF00"/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endParaRPr lang="th-TH" sz="1400" b="1" kern="1200" dirty="0" smtClean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3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ประสิทธิภาพ</a:t>
          </a:r>
          <a:r>
            <a:rPr lang="th-TH" sz="14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ของการปฏิบัติราชการ</a:t>
          </a:r>
          <a:endParaRPr lang="th-TH" sz="14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36429" y="1704027"/>
        <a:ext cx="1014209" cy="817911"/>
      </dsp:txXfrm>
    </dsp:sp>
    <dsp:sp modelId="{B915FCF2-59C1-4B7B-BD6B-AEAFCD08ADC4}">
      <dsp:nvSpPr>
        <dsp:cNvPr id="0" name=""/>
        <dsp:cNvSpPr/>
      </dsp:nvSpPr>
      <dsp:spPr>
        <a:xfrm>
          <a:off x="25623" y="275888"/>
          <a:ext cx="2748180" cy="2748180"/>
        </a:xfrm>
        <a:prstGeom prst="pie">
          <a:avLst>
            <a:gd name="adj1" fmla="val 10800000"/>
            <a:gd name="adj2" fmla="val 16200000"/>
          </a:avLst>
        </a:prstGeom>
        <a:solidFill>
          <a:srgbClr val="92D050"/>
        </a:solidFill>
        <a:ln w="12700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มิติประสิทธิผล</a:t>
          </a:r>
          <a:endParaRPr lang="th-TH" sz="15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36429" y="782993"/>
        <a:ext cx="1014209" cy="81791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F9A26-5C8E-4783-B288-4EF6AF71F3F5}">
      <dsp:nvSpPr>
        <dsp:cNvPr id="0" name=""/>
        <dsp:cNvSpPr/>
      </dsp:nvSpPr>
      <dsp:spPr>
        <a:xfrm>
          <a:off x="20657" y="280882"/>
          <a:ext cx="2748180" cy="2748180"/>
        </a:xfrm>
        <a:prstGeom prst="pie">
          <a:avLst>
            <a:gd name="adj1" fmla="val 16200000"/>
            <a:gd name="adj2" fmla="val 0"/>
          </a:avLst>
        </a:prstGeom>
        <a:solidFill>
          <a:srgbClr val="7030A0"/>
        </a:solidFill>
        <a:ln w="12700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คุณภาพการให้บริการ</a:t>
          </a:r>
          <a:endParaRPr lang="th-TH" sz="15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426155" y="789295"/>
        <a:ext cx="1014209" cy="817911"/>
      </dsp:txXfrm>
    </dsp:sp>
    <dsp:sp modelId="{D232B578-0598-4496-9550-1EC6AA7B6710}">
      <dsp:nvSpPr>
        <dsp:cNvPr id="0" name=""/>
        <dsp:cNvSpPr/>
      </dsp:nvSpPr>
      <dsp:spPr>
        <a:xfrm>
          <a:off x="101830" y="357083"/>
          <a:ext cx="2650015" cy="2638940"/>
        </a:xfrm>
        <a:prstGeom prst="pie">
          <a:avLst>
            <a:gd name="adj1" fmla="val 0"/>
            <a:gd name="adj2" fmla="val 5400000"/>
          </a:avLst>
        </a:prstGeom>
        <a:solidFill>
          <a:srgbClr val="33CCFF"/>
        </a:solidFill>
        <a:ln w="12700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การพัฒนาองค์การ</a:t>
          </a:r>
          <a:endParaRPr lang="th-TH" sz="15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474160" y="1723677"/>
        <a:ext cx="977982" cy="785399"/>
      </dsp:txXfrm>
    </dsp:sp>
    <dsp:sp modelId="{2CEF0D06-A1AA-45D8-B31F-6506AFB9DB87}">
      <dsp:nvSpPr>
        <dsp:cNvPr id="0" name=""/>
        <dsp:cNvSpPr/>
      </dsp:nvSpPr>
      <dsp:spPr>
        <a:xfrm>
          <a:off x="25623" y="280862"/>
          <a:ext cx="2748180" cy="2748180"/>
        </a:xfrm>
        <a:prstGeom prst="pie">
          <a:avLst>
            <a:gd name="adj1" fmla="val 5400000"/>
            <a:gd name="adj2" fmla="val 10800000"/>
          </a:avLst>
        </a:prstGeom>
        <a:solidFill>
          <a:srgbClr val="FFFF00"/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endParaRPr lang="th-TH" sz="1400" b="1" kern="1200" dirty="0" smtClean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3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ประสิทธิภาพ</a:t>
          </a:r>
          <a:r>
            <a:rPr lang="th-TH" sz="14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ของการปฏิบัติราชการ</a:t>
          </a:r>
          <a:endParaRPr lang="th-TH" sz="14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36429" y="1704027"/>
        <a:ext cx="1014209" cy="817911"/>
      </dsp:txXfrm>
    </dsp:sp>
    <dsp:sp modelId="{B915FCF2-59C1-4B7B-BD6B-AEAFCD08ADC4}">
      <dsp:nvSpPr>
        <dsp:cNvPr id="0" name=""/>
        <dsp:cNvSpPr/>
      </dsp:nvSpPr>
      <dsp:spPr>
        <a:xfrm>
          <a:off x="25623" y="275888"/>
          <a:ext cx="2748180" cy="2748180"/>
        </a:xfrm>
        <a:prstGeom prst="pie">
          <a:avLst>
            <a:gd name="adj1" fmla="val 10800000"/>
            <a:gd name="adj2" fmla="val 16200000"/>
          </a:avLst>
        </a:prstGeom>
        <a:solidFill>
          <a:srgbClr val="92D050"/>
        </a:solidFill>
        <a:ln w="12700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มิติประสิทธิผล</a:t>
          </a:r>
          <a:endParaRPr lang="th-TH" sz="15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36429" y="782993"/>
        <a:ext cx="1014209" cy="8179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F9A26-5C8E-4783-B288-4EF6AF71F3F5}">
      <dsp:nvSpPr>
        <dsp:cNvPr id="0" name=""/>
        <dsp:cNvSpPr/>
      </dsp:nvSpPr>
      <dsp:spPr>
        <a:xfrm>
          <a:off x="20657" y="280882"/>
          <a:ext cx="2748180" cy="2748180"/>
        </a:xfrm>
        <a:prstGeom prst="pie">
          <a:avLst>
            <a:gd name="adj1" fmla="val 16200000"/>
            <a:gd name="adj2" fmla="val 0"/>
          </a:avLst>
        </a:prstGeom>
        <a:solidFill>
          <a:srgbClr val="7030A0"/>
        </a:solidFill>
        <a:ln w="12700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คุณภาพการให้บริการ</a:t>
          </a:r>
          <a:endParaRPr lang="th-TH" sz="15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426155" y="789295"/>
        <a:ext cx="1014209" cy="817911"/>
      </dsp:txXfrm>
    </dsp:sp>
    <dsp:sp modelId="{D232B578-0598-4496-9550-1EC6AA7B6710}">
      <dsp:nvSpPr>
        <dsp:cNvPr id="0" name=""/>
        <dsp:cNvSpPr/>
      </dsp:nvSpPr>
      <dsp:spPr>
        <a:xfrm>
          <a:off x="101830" y="357083"/>
          <a:ext cx="2650015" cy="2638940"/>
        </a:xfrm>
        <a:prstGeom prst="pie">
          <a:avLst>
            <a:gd name="adj1" fmla="val 0"/>
            <a:gd name="adj2" fmla="val 5400000"/>
          </a:avLst>
        </a:prstGeom>
        <a:solidFill>
          <a:srgbClr val="00B0F0"/>
        </a:solidFill>
        <a:ln w="12700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การพัฒนาองค์การ</a:t>
          </a:r>
          <a:endParaRPr lang="th-TH" sz="15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474160" y="1723677"/>
        <a:ext cx="977982" cy="785399"/>
      </dsp:txXfrm>
    </dsp:sp>
    <dsp:sp modelId="{2CEF0D06-A1AA-45D8-B31F-6506AFB9DB87}">
      <dsp:nvSpPr>
        <dsp:cNvPr id="0" name=""/>
        <dsp:cNvSpPr/>
      </dsp:nvSpPr>
      <dsp:spPr>
        <a:xfrm>
          <a:off x="25623" y="280862"/>
          <a:ext cx="2748180" cy="2748180"/>
        </a:xfrm>
        <a:prstGeom prst="pie">
          <a:avLst>
            <a:gd name="adj1" fmla="val 5400000"/>
            <a:gd name="adj2" fmla="val 10800000"/>
          </a:avLst>
        </a:prstGeom>
        <a:solidFill>
          <a:srgbClr val="FFFF00"/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endParaRPr lang="th-TH" sz="1300" b="1" kern="1200" dirty="0" smtClean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ctr" defTabSz="5778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3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ประสิทธิภาพ</a:t>
          </a:r>
          <a:r>
            <a:rPr lang="th-TH" sz="14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ของการปฏิบัติราชการ</a:t>
          </a:r>
          <a:endParaRPr lang="th-TH" sz="14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36429" y="1704027"/>
        <a:ext cx="1014209" cy="817911"/>
      </dsp:txXfrm>
    </dsp:sp>
    <dsp:sp modelId="{B915FCF2-59C1-4B7B-BD6B-AEAFCD08ADC4}">
      <dsp:nvSpPr>
        <dsp:cNvPr id="0" name=""/>
        <dsp:cNvSpPr/>
      </dsp:nvSpPr>
      <dsp:spPr>
        <a:xfrm>
          <a:off x="25623" y="275888"/>
          <a:ext cx="2748180" cy="2748180"/>
        </a:xfrm>
        <a:prstGeom prst="pie">
          <a:avLst>
            <a:gd name="adj1" fmla="val 10800000"/>
            <a:gd name="adj2" fmla="val 16200000"/>
          </a:avLst>
        </a:prstGeom>
        <a:solidFill>
          <a:srgbClr val="92D050"/>
        </a:solidFill>
        <a:ln w="12700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มิติประสิทธิผล</a:t>
          </a:r>
          <a:endParaRPr lang="th-TH" sz="15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36429" y="782993"/>
        <a:ext cx="1014209" cy="8179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F9A26-5C8E-4783-B288-4EF6AF71F3F5}">
      <dsp:nvSpPr>
        <dsp:cNvPr id="0" name=""/>
        <dsp:cNvSpPr/>
      </dsp:nvSpPr>
      <dsp:spPr>
        <a:xfrm>
          <a:off x="20657" y="280882"/>
          <a:ext cx="2748180" cy="2748180"/>
        </a:xfrm>
        <a:prstGeom prst="pie">
          <a:avLst>
            <a:gd name="adj1" fmla="val 16200000"/>
            <a:gd name="adj2" fmla="val 0"/>
          </a:avLst>
        </a:prstGeom>
        <a:solidFill>
          <a:srgbClr val="7030A0"/>
        </a:solidFill>
        <a:ln w="12700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คุณภาพการให้บริการ</a:t>
          </a:r>
          <a:endParaRPr lang="th-TH" sz="15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426155" y="789295"/>
        <a:ext cx="1014209" cy="817911"/>
      </dsp:txXfrm>
    </dsp:sp>
    <dsp:sp modelId="{D232B578-0598-4496-9550-1EC6AA7B6710}">
      <dsp:nvSpPr>
        <dsp:cNvPr id="0" name=""/>
        <dsp:cNvSpPr/>
      </dsp:nvSpPr>
      <dsp:spPr>
        <a:xfrm>
          <a:off x="101830" y="357083"/>
          <a:ext cx="2650015" cy="2638940"/>
        </a:xfrm>
        <a:prstGeom prst="pie">
          <a:avLst>
            <a:gd name="adj1" fmla="val 0"/>
            <a:gd name="adj2" fmla="val 5400000"/>
          </a:avLst>
        </a:prstGeom>
        <a:solidFill>
          <a:srgbClr val="00B0F0"/>
        </a:solidFill>
        <a:ln w="12700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การพัฒนาองค์การ</a:t>
          </a:r>
          <a:endParaRPr lang="th-TH" sz="15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474160" y="1723677"/>
        <a:ext cx="977982" cy="785399"/>
      </dsp:txXfrm>
    </dsp:sp>
    <dsp:sp modelId="{2CEF0D06-A1AA-45D8-B31F-6506AFB9DB87}">
      <dsp:nvSpPr>
        <dsp:cNvPr id="0" name=""/>
        <dsp:cNvSpPr/>
      </dsp:nvSpPr>
      <dsp:spPr>
        <a:xfrm>
          <a:off x="25623" y="280862"/>
          <a:ext cx="2748180" cy="2748180"/>
        </a:xfrm>
        <a:prstGeom prst="pie">
          <a:avLst>
            <a:gd name="adj1" fmla="val 5400000"/>
            <a:gd name="adj2" fmla="val 10800000"/>
          </a:avLst>
        </a:prstGeom>
        <a:solidFill>
          <a:srgbClr val="FFFF00"/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endParaRPr lang="th-TH" sz="1300" b="1" kern="1200" dirty="0" smtClean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ctr" defTabSz="5778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3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ประสิทธิภาพ</a:t>
          </a:r>
          <a:r>
            <a:rPr lang="th-TH" sz="14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ของการปฏิบัติราชการ</a:t>
          </a:r>
          <a:endParaRPr lang="th-TH" sz="14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36429" y="1704027"/>
        <a:ext cx="1014209" cy="817911"/>
      </dsp:txXfrm>
    </dsp:sp>
    <dsp:sp modelId="{B915FCF2-59C1-4B7B-BD6B-AEAFCD08ADC4}">
      <dsp:nvSpPr>
        <dsp:cNvPr id="0" name=""/>
        <dsp:cNvSpPr/>
      </dsp:nvSpPr>
      <dsp:spPr>
        <a:xfrm>
          <a:off x="25623" y="275888"/>
          <a:ext cx="2748180" cy="2748180"/>
        </a:xfrm>
        <a:prstGeom prst="pie">
          <a:avLst>
            <a:gd name="adj1" fmla="val 10800000"/>
            <a:gd name="adj2" fmla="val 16200000"/>
          </a:avLst>
        </a:prstGeom>
        <a:solidFill>
          <a:srgbClr val="92D050"/>
        </a:solidFill>
        <a:ln w="12700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มิติประสิทธิผล</a:t>
          </a:r>
          <a:endParaRPr lang="th-TH" sz="15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36429" y="782993"/>
        <a:ext cx="1014209" cy="8179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F9A26-5C8E-4783-B288-4EF6AF71F3F5}">
      <dsp:nvSpPr>
        <dsp:cNvPr id="0" name=""/>
        <dsp:cNvSpPr/>
      </dsp:nvSpPr>
      <dsp:spPr>
        <a:xfrm>
          <a:off x="20657" y="280882"/>
          <a:ext cx="2748180" cy="2748180"/>
        </a:xfrm>
        <a:prstGeom prst="pie">
          <a:avLst>
            <a:gd name="adj1" fmla="val 16200000"/>
            <a:gd name="adj2" fmla="val 0"/>
          </a:avLst>
        </a:prstGeom>
        <a:solidFill>
          <a:srgbClr val="7030A0"/>
        </a:solidFill>
        <a:ln w="12700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คุณภาพการให้บริการ</a:t>
          </a:r>
          <a:endParaRPr lang="th-TH" sz="15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426155" y="789295"/>
        <a:ext cx="1014209" cy="817911"/>
      </dsp:txXfrm>
    </dsp:sp>
    <dsp:sp modelId="{D232B578-0598-4496-9550-1EC6AA7B6710}">
      <dsp:nvSpPr>
        <dsp:cNvPr id="0" name=""/>
        <dsp:cNvSpPr/>
      </dsp:nvSpPr>
      <dsp:spPr>
        <a:xfrm>
          <a:off x="101830" y="357083"/>
          <a:ext cx="2650015" cy="2638940"/>
        </a:xfrm>
        <a:prstGeom prst="pie">
          <a:avLst>
            <a:gd name="adj1" fmla="val 0"/>
            <a:gd name="adj2" fmla="val 5400000"/>
          </a:avLst>
        </a:prstGeom>
        <a:solidFill>
          <a:srgbClr val="00B0F0"/>
        </a:solidFill>
        <a:ln w="12700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การพัฒนาองค์การ</a:t>
          </a:r>
          <a:endParaRPr lang="th-TH" sz="15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474160" y="1723677"/>
        <a:ext cx="977982" cy="785399"/>
      </dsp:txXfrm>
    </dsp:sp>
    <dsp:sp modelId="{2CEF0D06-A1AA-45D8-B31F-6506AFB9DB87}">
      <dsp:nvSpPr>
        <dsp:cNvPr id="0" name=""/>
        <dsp:cNvSpPr/>
      </dsp:nvSpPr>
      <dsp:spPr>
        <a:xfrm>
          <a:off x="25623" y="280862"/>
          <a:ext cx="2748180" cy="2748180"/>
        </a:xfrm>
        <a:prstGeom prst="pie">
          <a:avLst>
            <a:gd name="adj1" fmla="val 5400000"/>
            <a:gd name="adj2" fmla="val 10800000"/>
          </a:avLst>
        </a:prstGeom>
        <a:solidFill>
          <a:srgbClr val="FFFF00"/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endParaRPr lang="th-TH" sz="1300" b="1" kern="1200" dirty="0" smtClean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ctr" defTabSz="5778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3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ประสิทธิภาพ</a:t>
          </a:r>
          <a:r>
            <a:rPr lang="th-TH" sz="14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ของการปฏิบัติราชการ</a:t>
          </a:r>
          <a:endParaRPr lang="th-TH" sz="14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36429" y="1704027"/>
        <a:ext cx="1014209" cy="817911"/>
      </dsp:txXfrm>
    </dsp:sp>
    <dsp:sp modelId="{B915FCF2-59C1-4B7B-BD6B-AEAFCD08ADC4}">
      <dsp:nvSpPr>
        <dsp:cNvPr id="0" name=""/>
        <dsp:cNvSpPr/>
      </dsp:nvSpPr>
      <dsp:spPr>
        <a:xfrm>
          <a:off x="25623" y="275888"/>
          <a:ext cx="2748180" cy="2748180"/>
        </a:xfrm>
        <a:prstGeom prst="pie">
          <a:avLst>
            <a:gd name="adj1" fmla="val 10800000"/>
            <a:gd name="adj2" fmla="val 16200000"/>
          </a:avLst>
        </a:prstGeom>
        <a:solidFill>
          <a:srgbClr val="92D050"/>
        </a:solidFill>
        <a:ln w="12700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มิติประสิทธิผล</a:t>
          </a:r>
          <a:endParaRPr lang="th-TH" sz="15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36429" y="782993"/>
        <a:ext cx="1014209" cy="8179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F9A26-5C8E-4783-B288-4EF6AF71F3F5}">
      <dsp:nvSpPr>
        <dsp:cNvPr id="0" name=""/>
        <dsp:cNvSpPr/>
      </dsp:nvSpPr>
      <dsp:spPr>
        <a:xfrm>
          <a:off x="20657" y="280882"/>
          <a:ext cx="2748180" cy="2748180"/>
        </a:xfrm>
        <a:prstGeom prst="pie">
          <a:avLst>
            <a:gd name="adj1" fmla="val 16200000"/>
            <a:gd name="adj2" fmla="val 0"/>
          </a:avLst>
        </a:prstGeom>
        <a:solidFill>
          <a:srgbClr val="7030A0"/>
        </a:solidFill>
        <a:ln w="12700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คุณภาพการให้บริการ</a:t>
          </a:r>
          <a:endParaRPr lang="th-TH" sz="15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426155" y="789295"/>
        <a:ext cx="1014209" cy="817911"/>
      </dsp:txXfrm>
    </dsp:sp>
    <dsp:sp modelId="{D232B578-0598-4496-9550-1EC6AA7B6710}">
      <dsp:nvSpPr>
        <dsp:cNvPr id="0" name=""/>
        <dsp:cNvSpPr/>
      </dsp:nvSpPr>
      <dsp:spPr>
        <a:xfrm>
          <a:off x="101830" y="357083"/>
          <a:ext cx="2650015" cy="2638940"/>
        </a:xfrm>
        <a:prstGeom prst="pie">
          <a:avLst>
            <a:gd name="adj1" fmla="val 0"/>
            <a:gd name="adj2" fmla="val 5400000"/>
          </a:avLst>
        </a:prstGeom>
        <a:solidFill>
          <a:srgbClr val="33CCFF"/>
        </a:solidFill>
        <a:ln w="12700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การพัฒนาองค์การ</a:t>
          </a:r>
          <a:endParaRPr lang="th-TH" sz="15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474160" y="1723677"/>
        <a:ext cx="977982" cy="785399"/>
      </dsp:txXfrm>
    </dsp:sp>
    <dsp:sp modelId="{2CEF0D06-A1AA-45D8-B31F-6506AFB9DB87}">
      <dsp:nvSpPr>
        <dsp:cNvPr id="0" name=""/>
        <dsp:cNvSpPr/>
      </dsp:nvSpPr>
      <dsp:spPr>
        <a:xfrm>
          <a:off x="25623" y="280862"/>
          <a:ext cx="2748180" cy="2748180"/>
        </a:xfrm>
        <a:prstGeom prst="pie">
          <a:avLst>
            <a:gd name="adj1" fmla="val 5400000"/>
            <a:gd name="adj2" fmla="val 10800000"/>
          </a:avLst>
        </a:prstGeom>
        <a:solidFill>
          <a:srgbClr val="FFFF00"/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endParaRPr lang="th-TH" sz="1400" b="1" kern="1200" dirty="0" smtClean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3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ประสิทธิภาพ</a:t>
          </a:r>
          <a:r>
            <a:rPr lang="th-TH" sz="14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ของการปฏิบัติราชการ</a:t>
          </a:r>
          <a:endParaRPr lang="th-TH" sz="14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36429" y="1704027"/>
        <a:ext cx="1014209" cy="817911"/>
      </dsp:txXfrm>
    </dsp:sp>
    <dsp:sp modelId="{B915FCF2-59C1-4B7B-BD6B-AEAFCD08ADC4}">
      <dsp:nvSpPr>
        <dsp:cNvPr id="0" name=""/>
        <dsp:cNvSpPr/>
      </dsp:nvSpPr>
      <dsp:spPr>
        <a:xfrm>
          <a:off x="25623" y="275888"/>
          <a:ext cx="2748180" cy="2748180"/>
        </a:xfrm>
        <a:prstGeom prst="pie">
          <a:avLst>
            <a:gd name="adj1" fmla="val 10800000"/>
            <a:gd name="adj2" fmla="val 16200000"/>
          </a:avLst>
        </a:prstGeom>
        <a:solidFill>
          <a:srgbClr val="92D050"/>
        </a:solidFill>
        <a:ln w="12700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มิติประสิทธิผล</a:t>
          </a:r>
          <a:endParaRPr lang="th-TH" sz="15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36429" y="782993"/>
        <a:ext cx="1014209" cy="8179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F9A26-5C8E-4783-B288-4EF6AF71F3F5}">
      <dsp:nvSpPr>
        <dsp:cNvPr id="0" name=""/>
        <dsp:cNvSpPr/>
      </dsp:nvSpPr>
      <dsp:spPr>
        <a:xfrm>
          <a:off x="20657" y="280882"/>
          <a:ext cx="2748180" cy="2748180"/>
        </a:xfrm>
        <a:prstGeom prst="pie">
          <a:avLst>
            <a:gd name="adj1" fmla="val 16200000"/>
            <a:gd name="adj2" fmla="val 0"/>
          </a:avLst>
        </a:prstGeom>
        <a:solidFill>
          <a:srgbClr val="7030A0"/>
        </a:solidFill>
        <a:ln w="12700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คุณภาพการให้บริการ</a:t>
          </a:r>
          <a:endParaRPr lang="th-TH" sz="15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426155" y="789295"/>
        <a:ext cx="1014209" cy="817911"/>
      </dsp:txXfrm>
    </dsp:sp>
    <dsp:sp modelId="{D232B578-0598-4496-9550-1EC6AA7B6710}">
      <dsp:nvSpPr>
        <dsp:cNvPr id="0" name=""/>
        <dsp:cNvSpPr/>
      </dsp:nvSpPr>
      <dsp:spPr>
        <a:xfrm>
          <a:off x="101830" y="357083"/>
          <a:ext cx="2650015" cy="2638940"/>
        </a:xfrm>
        <a:prstGeom prst="pie">
          <a:avLst>
            <a:gd name="adj1" fmla="val 0"/>
            <a:gd name="adj2" fmla="val 5400000"/>
          </a:avLst>
        </a:prstGeom>
        <a:solidFill>
          <a:srgbClr val="33CCFF"/>
        </a:solidFill>
        <a:ln w="12700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การพัฒนาองค์การ</a:t>
          </a:r>
          <a:endParaRPr lang="th-TH" sz="15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474160" y="1723677"/>
        <a:ext cx="977982" cy="785399"/>
      </dsp:txXfrm>
    </dsp:sp>
    <dsp:sp modelId="{2CEF0D06-A1AA-45D8-B31F-6506AFB9DB87}">
      <dsp:nvSpPr>
        <dsp:cNvPr id="0" name=""/>
        <dsp:cNvSpPr/>
      </dsp:nvSpPr>
      <dsp:spPr>
        <a:xfrm>
          <a:off x="25623" y="280862"/>
          <a:ext cx="2748180" cy="2748180"/>
        </a:xfrm>
        <a:prstGeom prst="pie">
          <a:avLst>
            <a:gd name="adj1" fmla="val 5400000"/>
            <a:gd name="adj2" fmla="val 10800000"/>
          </a:avLst>
        </a:prstGeom>
        <a:solidFill>
          <a:srgbClr val="FFFF00"/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endParaRPr lang="th-TH" sz="1400" b="1" kern="1200" dirty="0" smtClean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3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ประสิทธิภาพ</a:t>
          </a:r>
          <a:r>
            <a:rPr lang="th-TH" sz="14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ของการปฏิบัติราชการ</a:t>
          </a:r>
          <a:endParaRPr lang="th-TH" sz="14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36429" y="1704027"/>
        <a:ext cx="1014209" cy="817911"/>
      </dsp:txXfrm>
    </dsp:sp>
    <dsp:sp modelId="{B915FCF2-59C1-4B7B-BD6B-AEAFCD08ADC4}">
      <dsp:nvSpPr>
        <dsp:cNvPr id="0" name=""/>
        <dsp:cNvSpPr/>
      </dsp:nvSpPr>
      <dsp:spPr>
        <a:xfrm>
          <a:off x="25623" y="275888"/>
          <a:ext cx="2748180" cy="2748180"/>
        </a:xfrm>
        <a:prstGeom prst="pie">
          <a:avLst>
            <a:gd name="adj1" fmla="val 10800000"/>
            <a:gd name="adj2" fmla="val 16200000"/>
          </a:avLst>
        </a:prstGeom>
        <a:solidFill>
          <a:srgbClr val="92D050"/>
        </a:solidFill>
        <a:ln w="12700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มิติประสิทธิผล</a:t>
          </a:r>
          <a:endParaRPr lang="th-TH" sz="15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36429" y="782993"/>
        <a:ext cx="1014209" cy="81791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F9A26-5C8E-4783-B288-4EF6AF71F3F5}">
      <dsp:nvSpPr>
        <dsp:cNvPr id="0" name=""/>
        <dsp:cNvSpPr/>
      </dsp:nvSpPr>
      <dsp:spPr>
        <a:xfrm>
          <a:off x="20657" y="280882"/>
          <a:ext cx="2748180" cy="2748180"/>
        </a:xfrm>
        <a:prstGeom prst="pie">
          <a:avLst>
            <a:gd name="adj1" fmla="val 16200000"/>
            <a:gd name="adj2" fmla="val 0"/>
          </a:avLst>
        </a:prstGeom>
        <a:solidFill>
          <a:srgbClr val="7030A0"/>
        </a:solidFill>
        <a:ln w="12700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คุณภาพการให้บริการ</a:t>
          </a:r>
          <a:endParaRPr lang="th-TH" sz="15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426155" y="789295"/>
        <a:ext cx="1014209" cy="817911"/>
      </dsp:txXfrm>
    </dsp:sp>
    <dsp:sp modelId="{D232B578-0598-4496-9550-1EC6AA7B6710}">
      <dsp:nvSpPr>
        <dsp:cNvPr id="0" name=""/>
        <dsp:cNvSpPr/>
      </dsp:nvSpPr>
      <dsp:spPr>
        <a:xfrm>
          <a:off x="101830" y="357083"/>
          <a:ext cx="2650015" cy="2638940"/>
        </a:xfrm>
        <a:prstGeom prst="pie">
          <a:avLst>
            <a:gd name="adj1" fmla="val 0"/>
            <a:gd name="adj2" fmla="val 5400000"/>
          </a:avLst>
        </a:prstGeom>
        <a:solidFill>
          <a:srgbClr val="33CCFF"/>
        </a:solidFill>
        <a:ln w="12700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การพัฒนาองค์การ</a:t>
          </a:r>
          <a:endParaRPr lang="th-TH" sz="15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474160" y="1723677"/>
        <a:ext cx="977982" cy="785399"/>
      </dsp:txXfrm>
    </dsp:sp>
    <dsp:sp modelId="{2CEF0D06-A1AA-45D8-B31F-6506AFB9DB87}">
      <dsp:nvSpPr>
        <dsp:cNvPr id="0" name=""/>
        <dsp:cNvSpPr/>
      </dsp:nvSpPr>
      <dsp:spPr>
        <a:xfrm>
          <a:off x="25623" y="280862"/>
          <a:ext cx="2748180" cy="2748180"/>
        </a:xfrm>
        <a:prstGeom prst="pie">
          <a:avLst>
            <a:gd name="adj1" fmla="val 5400000"/>
            <a:gd name="adj2" fmla="val 10800000"/>
          </a:avLst>
        </a:prstGeom>
        <a:solidFill>
          <a:srgbClr val="FFFF00"/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endParaRPr lang="th-TH" sz="1400" b="1" kern="1200" dirty="0" smtClean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3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ประสิทธิภาพ</a:t>
          </a:r>
          <a:r>
            <a:rPr lang="th-TH" sz="14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ของการปฏิบัติราชการ</a:t>
          </a:r>
          <a:endParaRPr lang="th-TH" sz="14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36429" y="1704027"/>
        <a:ext cx="1014209" cy="817911"/>
      </dsp:txXfrm>
    </dsp:sp>
    <dsp:sp modelId="{B915FCF2-59C1-4B7B-BD6B-AEAFCD08ADC4}">
      <dsp:nvSpPr>
        <dsp:cNvPr id="0" name=""/>
        <dsp:cNvSpPr/>
      </dsp:nvSpPr>
      <dsp:spPr>
        <a:xfrm>
          <a:off x="25623" y="275888"/>
          <a:ext cx="2748180" cy="2748180"/>
        </a:xfrm>
        <a:prstGeom prst="pie">
          <a:avLst>
            <a:gd name="adj1" fmla="val 10800000"/>
            <a:gd name="adj2" fmla="val 16200000"/>
          </a:avLst>
        </a:prstGeom>
        <a:solidFill>
          <a:srgbClr val="92D050"/>
        </a:solidFill>
        <a:ln w="12700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มิติประสิทธิผล</a:t>
          </a:r>
          <a:endParaRPr lang="th-TH" sz="15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36429" y="782993"/>
        <a:ext cx="1014209" cy="81791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F9A26-5C8E-4783-B288-4EF6AF71F3F5}">
      <dsp:nvSpPr>
        <dsp:cNvPr id="0" name=""/>
        <dsp:cNvSpPr/>
      </dsp:nvSpPr>
      <dsp:spPr>
        <a:xfrm>
          <a:off x="20657" y="280882"/>
          <a:ext cx="2748180" cy="2748180"/>
        </a:xfrm>
        <a:prstGeom prst="pie">
          <a:avLst>
            <a:gd name="adj1" fmla="val 16200000"/>
            <a:gd name="adj2" fmla="val 0"/>
          </a:avLst>
        </a:prstGeom>
        <a:solidFill>
          <a:srgbClr val="7030A0"/>
        </a:solidFill>
        <a:ln w="12700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คุณภาพการให้บริการ</a:t>
          </a:r>
          <a:endParaRPr lang="th-TH" sz="15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426155" y="789295"/>
        <a:ext cx="1014209" cy="817911"/>
      </dsp:txXfrm>
    </dsp:sp>
    <dsp:sp modelId="{D232B578-0598-4496-9550-1EC6AA7B6710}">
      <dsp:nvSpPr>
        <dsp:cNvPr id="0" name=""/>
        <dsp:cNvSpPr/>
      </dsp:nvSpPr>
      <dsp:spPr>
        <a:xfrm>
          <a:off x="101830" y="357083"/>
          <a:ext cx="2650015" cy="2638940"/>
        </a:xfrm>
        <a:prstGeom prst="pie">
          <a:avLst>
            <a:gd name="adj1" fmla="val 0"/>
            <a:gd name="adj2" fmla="val 5400000"/>
          </a:avLst>
        </a:prstGeom>
        <a:solidFill>
          <a:srgbClr val="33CCFF"/>
        </a:solidFill>
        <a:ln w="12700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การพัฒนาองค์การ</a:t>
          </a:r>
          <a:endParaRPr lang="th-TH" sz="15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474160" y="1723677"/>
        <a:ext cx="977982" cy="785399"/>
      </dsp:txXfrm>
    </dsp:sp>
    <dsp:sp modelId="{2CEF0D06-A1AA-45D8-B31F-6506AFB9DB87}">
      <dsp:nvSpPr>
        <dsp:cNvPr id="0" name=""/>
        <dsp:cNvSpPr/>
      </dsp:nvSpPr>
      <dsp:spPr>
        <a:xfrm>
          <a:off x="25623" y="280862"/>
          <a:ext cx="2748180" cy="2748180"/>
        </a:xfrm>
        <a:prstGeom prst="pie">
          <a:avLst>
            <a:gd name="adj1" fmla="val 5400000"/>
            <a:gd name="adj2" fmla="val 10800000"/>
          </a:avLst>
        </a:prstGeom>
        <a:solidFill>
          <a:srgbClr val="FFFF00"/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endParaRPr lang="th-TH" sz="1400" b="1" kern="1200" dirty="0" smtClean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3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ประสิทธิภาพ</a:t>
          </a:r>
          <a:r>
            <a:rPr lang="th-TH" sz="14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ของการปฏิบัติราชการ</a:t>
          </a:r>
          <a:endParaRPr lang="th-TH" sz="14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36429" y="1704027"/>
        <a:ext cx="1014209" cy="817911"/>
      </dsp:txXfrm>
    </dsp:sp>
    <dsp:sp modelId="{B915FCF2-59C1-4B7B-BD6B-AEAFCD08ADC4}">
      <dsp:nvSpPr>
        <dsp:cNvPr id="0" name=""/>
        <dsp:cNvSpPr/>
      </dsp:nvSpPr>
      <dsp:spPr>
        <a:xfrm>
          <a:off x="25623" y="275888"/>
          <a:ext cx="2748180" cy="2748180"/>
        </a:xfrm>
        <a:prstGeom prst="pie">
          <a:avLst>
            <a:gd name="adj1" fmla="val 10800000"/>
            <a:gd name="adj2" fmla="val 16200000"/>
          </a:avLst>
        </a:prstGeom>
        <a:solidFill>
          <a:srgbClr val="92D050"/>
        </a:solidFill>
        <a:ln w="12700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มิติประสิทธิผล</a:t>
          </a:r>
          <a:endParaRPr lang="th-TH" sz="15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36429" y="782993"/>
        <a:ext cx="1014209" cy="81791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F9A26-5C8E-4783-B288-4EF6AF71F3F5}">
      <dsp:nvSpPr>
        <dsp:cNvPr id="0" name=""/>
        <dsp:cNvSpPr/>
      </dsp:nvSpPr>
      <dsp:spPr>
        <a:xfrm>
          <a:off x="20657" y="280882"/>
          <a:ext cx="2748180" cy="2748180"/>
        </a:xfrm>
        <a:prstGeom prst="pie">
          <a:avLst>
            <a:gd name="adj1" fmla="val 16200000"/>
            <a:gd name="adj2" fmla="val 0"/>
          </a:avLst>
        </a:prstGeom>
        <a:solidFill>
          <a:srgbClr val="7030A0"/>
        </a:solidFill>
        <a:ln w="12700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คุณภาพการให้บริการ</a:t>
          </a:r>
          <a:endParaRPr lang="th-TH" sz="15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426155" y="789295"/>
        <a:ext cx="1014209" cy="817911"/>
      </dsp:txXfrm>
    </dsp:sp>
    <dsp:sp modelId="{D232B578-0598-4496-9550-1EC6AA7B6710}">
      <dsp:nvSpPr>
        <dsp:cNvPr id="0" name=""/>
        <dsp:cNvSpPr/>
      </dsp:nvSpPr>
      <dsp:spPr>
        <a:xfrm>
          <a:off x="101830" y="357083"/>
          <a:ext cx="2650015" cy="2638940"/>
        </a:xfrm>
        <a:prstGeom prst="pie">
          <a:avLst>
            <a:gd name="adj1" fmla="val 0"/>
            <a:gd name="adj2" fmla="val 5400000"/>
          </a:avLst>
        </a:prstGeom>
        <a:solidFill>
          <a:srgbClr val="33CCFF"/>
        </a:solidFill>
        <a:ln w="12700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การพัฒนาองค์การ</a:t>
          </a:r>
          <a:endParaRPr lang="th-TH" sz="15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474160" y="1723677"/>
        <a:ext cx="977982" cy="785399"/>
      </dsp:txXfrm>
    </dsp:sp>
    <dsp:sp modelId="{2CEF0D06-A1AA-45D8-B31F-6506AFB9DB87}">
      <dsp:nvSpPr>
        <dsp:cNvPr id="0" name=""/>
        <dsp:cNvSpPr/>
      </dsp:nvSpPr>
      <dsp:spPr>
        <a:xfrm>
          <a:off x="25623" y="280862"/>
          <a:ext cx="2748180" cy="2748180"/>
        </a:xfrm>
        <a:prstGeom prst="pie">
          <a:avLst>
            <a:gd name="adj1" fmla="val 5400000"/>
            <a:gd name="adj2" fmla="val 10800000"/>
          </a:avLst>
        </a:prstGeom>
        <a:solidFill>
          <a:srgbClr val="FFFF00"/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endParaRPr lang="th-TH" sz="1400" b="1" kern="1200" dirty="0" smtClean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ctr" defTabSz="6223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3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ประสิทธิภาพ</a:t>
          </a:r>
          <a:r>
            <a:rPr lang="th-TH" sz="14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ของการปฏิบัติราชการ</a:t>
          </a:r>
          <a:endParaRPr lang="th-TH" sz="14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36429" y="1704027"/>
        <a:ext cx="1014209" cy="817911"/>
      </dsp:txXfrm>
    </dsp:sp>
    <dsp:sp modelId="{B915FCF2-59C1-4B7B-BD6B-AEAFCD08ADC4}">
      <dsp:nvSpPr>
        <dsp:cNvPr id="0" name=""/>
        <dsp:cNvSpPr/>
      </dsp:nvSpPr>
      <dsp:spPr>
        <a:xfrm>
          <a:off x="25623" y="275888"/>
          <a:ext cx="2748180" cy="2748180"/>
        </a:xfrm>
        <a:prstGeom prst="pie">
          <a:avLst>
            <a:gd name="adj1" fmla="val 10800000"/>
            <a:gd name="adj2" fmla="val 16200000"/>
          </a:avLst>
        </a:prstGeom>
        <a:solidFill>
          <a:srgbClr val="92D050"/>
        </a:solidFill>
        <a:ln w="12700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มิติประสิทธิผล</a:t>
          </a:r>
          <a:endParaRPr lang="th-TH" sz="15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36429" y="782993"/>
        <a:ext cx="1014209" cy="817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3A608-9D97-49D1-A28B-8D281B7FDFEF}" type="datetimeFigureOut">
              <a:rPr lang="th-TH" smtClean="0"/>
              <a:t>26/04/59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A84C-926A-46D9-BE70-6C32D2F2C7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8227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A84C-926A-46D9-BE70-6C32D2F2C76B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4804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8F3AB-2660-497B-9C90-53D68C5A650B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858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CA3C-7B84-440A-A277-D39B506838AB}" type="datetime1">
              <a:rPr lang="th-TH" smtClean="0"/>
              <a:t>26/04/59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19BA-F726-4C3E-BECA-B0D88026CC8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1223-8EA7-45CD-8AEF-84D142F7AAC6}" type="datetime1">
              <a:rPr lang="th-TH" smtClean="0"/>
              <a:t>26/04/59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19BA-F726-4C3E-BECA-B0D88026CC8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936A-2343-40E9-BF80-326B068A292F}" type="datetime1">
              <a:rPr lang="th-TH" smtClean="0"/>
              <a:t>26/04/59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19BA-F726-4C3E-BECA-B0D88026CC8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1E25-7F30-4B22-A575-19FE2EC8D580}" type="datetime1">
              <a:rPr lang="th-TH" smtClean="0"/>
              <a:t>26/04/59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19BA-F726-4C3E-BECA-B0D88026CC8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DBDC-30F9-4A42-B5C5-B75DA981E2D0}" type="datetime1">
              <a:rPr lang="th-TH" smtClean="0"/>
              <a:t>26/04/59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19BA-F726-4C3E-BECA-B0D88026CC8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D24C-D892-4A04-AC75-30CDF6C29876}" type="datetime1">
              <a:rPr lang="th-TH" smtClean="0"/>
              <a:t>26/04/59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19BA-F726-4C3E-BECA-B0D88026CC8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1DE3-129C-41F7-BB99-73DEE409CD9B}" type="datetime1">
              <a:rPr lang="th-TH" smtClean="0"/>
              <a:t>26/04/59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19BA-F726-4C3E-BECA-B0D88026CC8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6352-1E03-45C2-8D5D-03E70D44FF78}" type="datetime1">
              <a:rPr lang="th-TH" smtClean="0"/>
              <a:t>26/04/59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19BA-F726-4C3E-BECA-B0D88026CC8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BDA0-087C-41D1-8DC3-9EED2707BC7A}" type="datetime1">
              <a:rPr lang="th-TH" smtClean="0"/>
              <a:t>26/04/59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19BA-F726-4C3E-BECA-B0D88026CC8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48A4-3B08-47D6-B254-A688C6133F4E}" type="datetime1">
              <a:rPr lang="th-TH" smtClean="0"/>
              <a:t>26/04/59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19BA-F726-4C3E-BECA-B0D88026CC81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96FE-80E0-48A3-8042-12135B39CBB9}" type="datetime1">
              <a:rPr lang="th-TH" smtClean="0"/>
              <a:t>26/04/59</a:t>
            </a:fld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8019BA-F726-4C3E-BECA-B0D88026CC81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A8019BA-F726-4C3E-BECA-B0D88026CC81}" type="slidenum">
              <a:rPr lang="th-TH" smtClean="0"/>
              <a:t>‹#›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603C7AD-6369-4CC3-B4FF-E9B33B68EBC6}" type="datetime1">
              <a:rPr lang="th-TH" smtClean="0"/>
              <a:t>26/04/59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772816"/>
            <a:ext cx="8136904" cy="1512168"/>
          </a:xfrm>
        </p:spPr>
        <p:txBody>
          <a:bodyPr>
            <a:normAutofit/>
          </a:bodyPr>
          <a:lstStyle/>
          <a:p>
            <a:pPr marL="723900" indent="-609600">
              <a:buNone/>
            </a:pP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3.2  </a:t>
            </a:r>
            <a:r>
              <a:rPr lang="th-TH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ร่างประเด็นยุทธศาสตร์ และเป้าประสงค์ </a:t>
            </a:r>
          </a:p>
          <a:p>
            <a:pPr marL="901700" indent="0">
              <a:buNone/>
            </a:pP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ของ </a:t>
            </a:r>
            <a:r>
              <a:rPr lang="th-TH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6 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Cluster</a:t>
            </a: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และการบริหารการเปลี่ยนแปลง</a:t>
            </a:r>
            <a:endParaRPr lang="th-TH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620000" cy="792088"/>
          </a:xfrm>
        </p:spPr>
        <p:txBody>
          <a:bodyPr/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ระเบียบวาระที่ 3 </a:t>
            </a:r>
            <a:r>
              <a:rPr lang="en-US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th-TH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เรื่องเพื่อพิจารณา</a:t>
            </a:r>
            <a:endParaRPr lang="th-TH" sz="32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88224" y="13152"/>
            <a:ext cx="2492585" cy="400110"/>
          </a:xfrm>
          <a:prstGeom prst="rect">
            <a:avLst/>
          </a:prstGeom>
          <a:solidFill>
            <a:srgbClr val="FF3399"/>
          </a:solidFill>
        </p:spPr>
        <p:txBody>
          <a:bodyPr wrap="square" rtlCol="0">
            <a:spAutoFit/>
          </a:bodyPr>
          <a:lstStyle/>
          <a:p>
            <a:pPr algn="r"/>
            <a:r>
              <a:rPr lang="th-TH" sz="2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เอกสารหมายเลข 4</a:t>
            </a:r>
            <a:endParaRPr lang="th-TH" sz="20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36904" y="6433591"/>
            <a:ext cx="467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endParaRPr lang="th-TH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536788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chemeClr val="tx1"/>
                </a:solidFill>
              </a:rPr>
              <a:t>ข้อเสนอแนะประเด็นยุทธศาสตร์</a:t>
            </a:r>
            <a:br>
              <a:rPr lang="th-TH" dirty="0">
                <a:solidFill>
                  <a:schemeClr val="tx1"/>
                </a:solidFill>
              </a:rPr>
            </a:br>
            <a:r>
              <a:rPr lang="th-TH" strike="sngStrike" dirty="0" smtClean="0">
                <a:solidFill>
                  <a:schemeClr val="tx1"/>
                </a:solidFill>
              </a:rPr>
              <a:t>ประเด็นยุทธศาสตร์</a:t>
            </a:r>
            <a:r>
              <a:rPr lang="th-TH" sz="4800" strike="sngStrike" dirty="0" smtClean="0">
                <a:solidFill>
                  <a:schemeClr val="tx1"/>
                </a:solidFill>
              </a:rPr>
              <a:t>ที่ </a:t>
            </a:r>
            <a:r>
              <a:rPr lang="en-US" sz="4800" strike="sngStrike" dirty="0" smtClean="0">
                <a:solidFill>
                  <a:schemeClr val="tx1"/>
                </a:solidFill>
              </a:rPr>
              <a:t>7 </a:t>
            </a:r>
            <a:r>
              <a:rPr lang="th-TH" sz="2800" strike="sngStrike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การบริหารการเปลี่ยนแปลง</a:t>
            </a:r>
            <a:endParaRPr lang="th-TH" sz="2400" strike="sngStrike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1600200"/>
            <a:ext cx="8136904" cy="48006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  <a:defRPr sz="1800">
                <a:solidFill>
                  <a:srgbClr val="FFFFFF"/>
                </a:solidFill>
              </a:defRPr>
            </a:pPr>
            <a:r>
              <a:rPr lang="th-TH" sz="3600" b="1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ประเด็นยุทธศาสตร์ที่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7 </a:t>
            </a:r>
            <a:r>
              <a:rPr lang="th-TH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+mj-cs"/>
              </a:rPr>
              <a:t>การพัฒนาระบบสนับสนุน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+mj-cs"/>
              </a:rPr>
              <a:t>(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+mj-cs"/>
              </a:rPr>
              <a:t>HR, FIN, KISS)</a:t>
            </a:r>
            <a:endParaRPr lang="th-TH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+mj-cs"/>
            </a:endParaRPr>
          </a:p>
          <a:p>
            <a:pPr marL="114300" indent="0">
              <a:buNone/>
              <a:defRPr sz="1800">
                <a:solidFill>
                  <a:srgbClr val="FFFFFF"/>
                </a:solidFill>
              </a:defRPr>
            </a:pPr>
            <a:r>
              <a:rPr lang="th-TH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+mj-cs"/>
              </a:rPr>
              <a:t>	</a:t>
            </a:r>
            <a:r>
              <a:rPr lang="th-TH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+mj-cs"/>
              </a:rPr>
              <a:t>- การ</a:t>
            </a:r>
            <a:r>
              <a:rPr lang="th-TH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+mj-cs"/>
              </a:rPr>
              <a:t>บริหารการ</a:t>
            </a:r>
            <a:r>
              <a:rPr lang="th-TH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+mj-cs"/>
              </a:rPr>
              <a:t>เปลี่ยนแปลง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+mj-cs"/>
              </a:rPr>
              <a:t>(Change Management)</a:t>
            </a:r>
            <a:endParaRPr lang="th-TH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+mj-cs"/>
            </a:endParaRPr>
          </a:p>
          <a:p>
            <a:pPr marL="114300" indent="0">
              <a:buNone/>
              <a:defRPr sz="1800">
                <a:solidFill>
                  <a:srgbClr val="FFFFFF"/>
                </a:solidFill>
              </a:defRPr>
            </a:pPr>
            <a:r>
              <a:rPr lang="th-TH" sz="3600" b="1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ประเด็นยุทธศาสตร์ที่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7 </a:t>
            </a:r>
            <a:r>
              <a:rPr lang="th-TH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+mj-cs"/>
              </a:rPr>
              <a:t>การพัฒนา</a:t>
            </a:r>
            <a:r>
              <a:rPr lang="th-TH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+mj-cs"/>
              </a:rPr>
              <a:t>ระบบบริหารและองค์การ</a:t>
            </a:r>
          </a:p>
          <a:p>
            <a:pPr marL="114300" indent="0">
              <a:buNone/>
              <a:defRPr sz="1800">
                <a:solidFill>
                  <a:srgbClr val="FFFFFF"/>
                </a:solidFill>
              </a:defRPr>
            </a:pPr>
            <a:r>
              <a:rPr lang="th-TH" sz="3600" b="1" dirty="0">
                <a:solidFill>
                  <a:srgbClr val="FF0000"/>
                </a:solidFill>
                <a:cs typeface="+mj-cs"/>
              </a:rPr>
              <a:t>ประเด็นยุทธศาสตร์ที่ </a:t>
            </a:r>
            <a:r>
              <a:rPr lang="en-US" sz="3600" dirty="0">
                <a:solidFill>
                  <a:srgbClr val="FF0000"/>
                </a:solidFill>
                <a:cs typeface="+mj-cs"/>
              </a:rPr>
              <a:t>7 </a:t>
            </a:r>
            <a:r>
              <a:rPr lang="th-TH" sz="3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+mj-cs"/>
              </a:rPr>
              <a:t>การพัฒนาระบบ</a:t>
            </a:r>
            <a:r>
              <a:rPr lang="th-TH" sz="3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+mj-cs"/>
              </a:rPr>
              <a:t>บริหารองค์การ</a:t>
            </a:r>
          </a:p>
          <a:p>
            <a:pPr marL="114300" indent="0">
              <a:buNone/>
              <a:defRPr sz="1800">
                <a:solidFill>
                  <a:srgbClr val="FFFFFF"/>
                </a:solidFill>
              </a:defRPr>
            </a:pPr>
            <a:r>
              <a:rPr lang="th-TH" sz="3600" b="1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ประเด็นยุทธศาสตร์ที่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7 </a:t>
            </a:r>
            <a:r>
              <a:rPr lang="th-TH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+mj-cs"/>
              </a:rPr>
              <a:t>การพัฒนาระบบบริหาร</a:t>
            </a:r>
          </a:p>
          <a:p>
            <a:pPr marL="114300" indent="0">
              <a:buNone/>
              <a:defRPr sz="1800">
                <a:solidFill>
                  <a:srgbClr val="FFFFFF"/>
                </a:solidFill>
              </a:defRPr>
            </a:pPr>
            <a:endParaRPr lang="th-TH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0">
              <a:buNone/>
              <a:defRPr sz="1800">
                <a:solidFill>
                  <a:srgbClr val="FFFFFF"/>
                </a:solidFill>
              </a:defRPr>
            </a:pPr>
            <a:r>
              <a:rPr lang="th-TH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19BA-F726-4C3E-BECA-B0D88026CC81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628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สี่เหลี่ยมมุมมน 42"/>
          <p:cNvSpPr/>
          <p:nvPr/>
        </p:nvSpPr>
        <p:spPr>
          <a:xfrm>
            <a:off x="40782" y="3861049"/>
            <a:ext cx="4588796" cy="2904708"/>
          </a:xfrm>
          <a:prstGeom prst="roundRect">
            <a:avLst/>
          </a:prstGeom>
          <a:solidFill>
            <a:srgbClr val="FFFFB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4150" indent="-88900" defTabSz="914139">
              <a:spcBef>
                <a:spcPts val="600"/>
              </a:spcBef>
              <a:defRPr/>
            </a:pPr>
            <a:endParaRPr lang="en-US" sz="105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34988" indent="-439738" defTabSz="914139">
              <a:spcBef>
                <a:spcPts val="600"/>
              </a:spcBef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C1 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มีกระบวนการในการ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กำหนด</a:t>
            </a:r>
          </a:p>
          <a:p>
            <a:pPr marL="534988" defTabSz="914139">
              <a:defRPr/>
            </a:pP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มาตรฐาน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การบริการสุขภาพ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เด็ก</a:t>
            </a:r>
          </a:p>
          <a:p>
            <a:pPr marL="534988" defTabSz="914139">
              <a:defRPr/>
            </a:pP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วัย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เรียนอย่างมีประสิทธิภาพ </a:t>
            </a:r>
            <a:endParaRPr lang="th-TH" sz="1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34988" indent="-534988" defTabSz="914139">
              <a:spcBef>
                <a:spcPts val="600"/>
              </a:spcBef>
              <a:defRPr/>
            </a:pP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C2 </a:t>
            </a: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กระบวนการในการจัดทำองค์ความรู้การดูแลสุขภาพแบบองค์รวม </a:t>
            </a:r>
            <a:endParaRPr lang="th-TH" sz="2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สี่เหลี่ยมมุมมน 40"/>
          <p:cNvSpPr/>
          <p:nvPr/>
        </p:nvSpPr>
        <p:spPr>
          <a:xfrm>
            <a:off x="4666090" y="3789983"/>
            <a:ext cx="4514422" cy="3023393"/>
          </a:xfrm>
          <a:prstGeom prst="roundRect">
            <a:avLst/>
          </a:prstGeom>
          <a:solidFill>
            <a:srgbClr val="B7FFFF"/>
          </a:solidFill>
          <a:ln>
            <a:solidFill>
              <a:srgbClr val="00B0F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982663" indent="-982663">
              <a:lnSpc>
                <a:spcPts val="1900"/>
              </a:lnSpc>
            </a:pP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</a:t>
            </a:r>
          </a:p>
          <a:p>
            <a:pPr marL="1436688" indent="-1436688">
              <a:tabLst>
                <a:tab pos="1350963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</a:t>
            </a:r>
            <a:r>
              <a:rPr lang="en-US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D1  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มีแผนพัฒนาสมรรถนะบุคลากร</a:t>
            </a:r>
            <a:r>
              <a:rPr lang="th-TH" sz="1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สห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วิชาชีพ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628650" indent="-628650">
              <a:tabLst>
                <a:tab pos="1350963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D2 </a:t>
            </a: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มีระบบฐานข้อมูลภาวะสุขภาพเด็กวัยเรียน</a:t>
            </a:r>
            <a:endParaRPr lang="th-TH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34988" indent="-452438">
              <a:tabLst>
                <a:tab pos="1350963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D3  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พัฒนางานวิจัยเพื่อส่งเสริมสุขภาพเด็กวัยเรียน</a:t>
            </a:r>
          </a:p>
        </p:txBody>
      </p:sp>
      <p:sp>
        <p:nvSpPr>
          <p:cNvPr id="19" name="Shape 69"/>
          <p:cNvSpPr/>
          <p:nvPr/>
        </p:nvSpPr>
        <p:spPr>
          <a:xfrm>
            <a:off x="-35496" y="-27384"/>
            <a:ext cx="9144000" cy="577024"/>
          </a:xfrm>
          <a:prstGeom prst="roundRect">
            <a:avLst>
              <a:gd name="adj" fmla="val 5729"/>
            </a:avLst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0" tIns="0" rIns="0" bIns="0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2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ประเด็นยุทธศาสตร์ที่ 2 </a:t>
            </a:r>
            <a:r>
              <a:rPr lang="en-US" sz="2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ส่งเสริมสุขภาพเด็กวัยเรียนให้แข็งแรงและฉลาด</a:t>
            </a:r>
            <a:endParaRPr sz="2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53778" y="928670"/>
            <a:ext cx="4429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24" indent="-514324" defTabSz="914139">
              <a:lnSpc>
                <a:spcPts val="2400"/>
              </a:lnSpc>
              <a:defRPr/>
            </a:pP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7" name="สี่เหลี่ยมมุมมน 36"/>
          <p:cNvSpPr/>
          <p:nvPr/>
        </p:nvSpPr>
        <p:spPr>
          <a:xfrm>
            <a:off x="4639067" y="541897"/>
            <a:ext cx="4469437" cy="3143074"/>
          </a:xfrm>
          <a:prstGeom prst="roundRect">
            <a:avLst/>
          </a:prstGeom>
          <a:solidFill>
            <a:srgbClr val="E2CFF1"/>
          </a:solidFill>
          <a:ln>
            <a:solidFill>
              <a:srgbClr val="FF3399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0850" indent="-88900" defTabSz="914139">
              <a:spcBef>
                <a:spcPts val="600"/>
              </a:spcBef>
              <a:defRPr/>
            </a:pPr>
            <a:endParaRPr lang="en-US" sz="105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34988" indent="-449263" defTabSz="914139">
              <a:spcBef>
                <a:spcPts val="600"/>
              </a:spcBef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B1 </a:t>
            </a:r>
            <a:r>
              <a:rPr lang="th-TH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กำหนดมาตรฐานการ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บริการส่งเสริม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สุขภาพเด็กวัยเรียน</a:t>
            </a:r>
            <a:endParaRPr lang="th-TH" sz="1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8650" indent="-542925" defTabSz="914139">
              <a:spcBef>
                <a:spcPts val="600"/>
              </a:spcBef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B2</a:t>
            </a:r>
            <a:r>
              <a:rPr lang="th-TH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มีองค์ความรู้การดูแลสุขภาพ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แบบ</a:t>
            </a:r>
          </a:p>
          <a:p>
            <a:pPr marL="628650" indent="-93663" defTabSz="914139">
              <a:defRPr/>
            </a:pP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องค์รวม</a:t>
            </a:r>
          </a:p>
          <a:p>
            <a:pPr marL="361950" indent="-276225" defTabSz="914139">
              <a:spcBef>
                <a:spcPts val="600"/>
              </a:spcBef>
              <a:defRPr/>
            </a:pPr>
            <a:endParaRPr lang="th-TH" sz="2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1950" indent="-276225" defTabSz="914139">
              <a:spcBef>
                <a:spcPts val="600"/>
              </a:spcBef>
              <a:defRPr/>
            </a:pPr>
            <a:endParaRPr lang="th-TH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สี่เหลี่ยมมุมมน 36"/>
          <p:cNvSpPr/>
          <p:nvPr/>
        </p:nvSpPr>
        <p:spPr>
          <a:xfrm>
            <a:off x="45331" y="621649"/>
            <a:ext cx="4495722" cy="3143073"/>
          </a:xfrm>
          <a:prstGeom prst="roundRect">
            <a:avLst/>
          </a:prstGeom>
          <a:solidFill>
            <a:srgbClr val="D4EDB9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2763" indent="-334963" defTabSz="914139">
              <a:lnSpc>
                <a:spcPct val="150000"/>
              </a:lnSpc>
              <a:defRPr/>
            </a:pPr>
            <a:endParaRPr lang="en-US" sz="1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2763" indent="-334963" defTabSz="914139">
              <a:defRPr/>
            </a:pPr>
            <a:endParaRPr lang="en-US" sz="16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7188" indent="-334963" defTabSz="914139"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A1 </a:t>
            </a:r>
            <a:r>
              <a:rPr lang="th-TH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เด็กวัยเรียนสูงสม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ส่วน</a:t>
            </a:r>
          </a:p>
          <a:p>
            <a:pPr marL="357188" indent="-334963" defTabSz="914139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A2   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ฟันดี</a:t>
            </a:r>
            <a:endParaRPr lang="en-US" sz="16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7188" indent="-334963" defTabSz="914139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A3 </a:t>
            </a:r>
            <a:r>
              <a:rPr lang="th-TH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ป้องกันภาวะโลหิตจางในเด็กวัยเรียน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16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7188" indent="-334963" defTabSz="914139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A4 </a:t>
            </a:r>
            <a:r>
              <a:rPr lang="th-TH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สายตาดี</a:t>
            </a:r>
          </a:p>
          <a:p>
            <a:pPr marL="357188" indent="-334963" defTabSz="914139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A5 </a:t>
            </a:r>
            <a:r>
              <a:rPr lang="th-TH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ปลอดเหา</a:t>
            </a:r>
          </a:p>
          <a:p>
            <a:pPr marL="357188" indent="-334963" defTabSz="914139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A6 </a:t>
            </a:r>
            <a:r>
              <a:rPr lang="th-TH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สมรรถภาพทาง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กาย</a:t>
            </a:r>
          </a:p>
          <a:p>
            <a:pPr marL="357188" indent="-334963" defTabSz="914139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A7</a:t>
            </a:r>
            <a:r>
              <a:rPr lang="th-TH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มีพฤติกรรมสุขภาพที่</a:t>
            </a:r>
            <a:r>
              <a:rPr lang="th-TH" sz="15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พึงประสงค์ </a:t>
            </a:r>
            <a:endParaRPr lang="th-TH" sz="15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34988" defTabSz="914139">
              <a:defRPr/>
            </a:pP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อาหาร ออกกำลังกาย 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ฟัน </a:t>
            </a:r>
          </a:p>
          <a:p>
            <a:pPr marL="534988" defTabSz="914139">
              <a:defRPr/>
            </a:pP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อนามัย</a:t>
            </a: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ส่วนบุคคล)</a:t>
            </a:r>
            <a:endParaRPr lang="th-TH" sz="16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514324" indent="-514324" defTabSz="914139">
              <a:lnSpc>
                <a:spcPct val="200000"/>
              </a:lnSpc>
              <a:defRPr/>
            </a:pPr>
            <a:endParaRPr lang="th-TH" sz="12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2" name="ไดอะแกรม 1"/>
          <p:cNvGraphicFramePr/>
          <p:nvPr>
            <p:extLst>
              <p:ext uri="{D42A27DB-BD31-4B8C-83A1-F6EECF244321}">
                <p14:modId xmlns:p14="http://schemas.microsoft.com/office/powerpoint/2010/main" val="2986029327"/>
              </p:ext>
            </p:extLst>
          </p:nvPr>
        </p:nvGraphicFramePr>
        <p:xfrm>
          <a:off x="3200400" y="2128900"/>
          <a:ext cx="3708864" cy="3271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676456" y="6525344"/>
            <a:ext cx="467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69460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สี่เหลี่ยมมุมมน 42"/>
          <p:cNvSpPr/>
          <p:nvPr/>
        </p:nvSpPr>
        <p:spPr>
          <a:xfrm>
            <a:off x="40782" y="3861049"/>
            <a:ext cx="4588796" cy="2904708"/>
          </a:xfrm>
          <a:prstGeom prst="roundRect">
            <a:avLst/>
          </a:prstGeom>
          <a:solidFill>
            <a:srgbClr val="FFFFB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4150" indent="-88900" defTabSz="914139">
              <a:spcBef>
                <a:spcPts val="600"/>
              </a:spcBef>
              <a:defRPr/>
            </a:pPr>
            <a:endParaRPr lang="en-US" sz="105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สี่เหลี่ยมมุมมน 40"/>
          <p:cNvSpPr/>
          <p:nvPr/>
        </p:nvSpPr>
        <p:spPr>
          <a:xfrm>
            <a:off x="4666090" y="3789983"/>
            <a:ext cx="4514422" cy="3023393"/>
          </a:xfrm>
          <a:prstGeom prst="roundRect">
            <a:avLst/>
          </a:prstGeom>
          <a:solidFill>
            <a:srgbClr val="B7FFFF"/>
          </a:solidFill>
          <a:ln>
            <a:solidFill>
              <a:srgbClr val="00B0F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982663" indent="-982663">
              <a:lnSpc>
                <a:spcPts val="1900"/>
              </a:lnSpc>
            </a:pP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</a:t>
            </a:r>
          </a:p>
          <a:p>
            <a:pPr marL="1436688" indent="-1436688">
              <a:tabLst>
                <a:tab pos="1350963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</a:t>
            </a:r>
            <a:endParaRPr lang="th-TH" sz="1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Shape 69"/>
          <p:cNvSpPr/>
          <p:nvPr/>
        </p:nvSpPr>
        <p:spPr>
          <a:xfrm>
            <a:off x="-35496" y="-27384"/>
            <a:ext cx="9144000" cy="577024"/>
          </a:xfrm>
          <a:prstGeom prst="roundRect">
            <a:avLst>
              <a:gd name="adj" fmla="val 5729"/>
            </a:avLst>
          </a:prstGeom>
          <a:solidFill>
            <a:srgbClr val="FF79A6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0" tIns="0" rIns="0" bIns="0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ประเด็นยุทธศาสตร์ที่ </a:t>
            </a:r>
            <a:r>
              <a:rPr lang="th-TH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3</a:t>
            </a:r>
            <a:r>
              <a:rPr lang="th-TH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การ</a:t>
            </a:r>
            <a:r>
              <a:rPr lang="th-TH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ป้องกันการตั้งครรภ์ในวัยรุ่น</a:t>
            </a:r>
            <a:endParaRPr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53778" y="928670"/>
            <a:ext cx="4429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24" indent="-514324" defTabSz="914139">
              <a:lnSpc>
                <a:spcPts val="2400"/>
              </a:lnSpc>
              <a:defRPr/>
            </a:pP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7" name="สี่เหลี่ยมมุมมน 36"/>
          <p:cNvSpPr/>
          <p:nvPr/>
        </p:nvSpPr>
        <p:spPr>
          <a:xfrm>
            <a:off x="4639067" y="541897"/>
            <a:ext cx="4469437" cy="3143074"/>
          </a:xfrm>
          <a:prstGeom prst="roundRect">
            <a:avLst/>
          </a:prstGeom>
          <a:solidFill>
            <a:srgbClr val="E2CFF1"/>
          </a:solidFill>
          <a:ln>
            <a:solidFill>
              <a:srgbClr val="FF3399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61950" indent="-276225" defTabSz="914139">
              <a:spcBef>
                <a:spcPts val="600"/>
              </a:spcBef>
              <a:defRPr/>
            </a:pPr>
            <a:endParaRPr lang="th-TH" sz="2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1950" indent="-276225" defTabSz="914139">
              <a:spcBef>
                <a:spcPts val="600"/>
              </a:spcBef>
              <a:defRPr/>
            </a:pPr>
            <a:endParaRPr lang="th-TH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สี่เหลี่ยมมุมมน 36"/>
          <p:cNvSpPr/>
          <p:nvPr/>
        </p:nvSpPr>
        <p:spPr>
          <a:xfrm>
            <a:off x="45331" y="621649"/>
            <a:ext cx="4495722" cy="3143073"/>
          </a:xfrm>
          <a:prstGeom prst="roundRect">
            <a:avLst/>
          </a:prstGeom>
          <a:solidFill>
            <a:srgbClr val="D4EDB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57188" indent="-334963" defTabSz="914139"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A1 </a:t>
            </a:r>
            <a:r>
              <a:rPr lang="th-TH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ลดการตั้งครรภ์ใน</a:t>
            </a:r>
            <a:r>
              <a:rPr lang="th-TH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วัยรุ่น</a:t>
            </a:r>
          </a:p>
          <a:p>
            <a:pPr marL="357188" indent="-334963" defTabSz="914139">
              <a:defRPr/>
            </a:pPr>
            <a:endParaRPr lang="th-TH" sz="16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ไดอะแกรม 1"/>
          <p:cNvGraphicFramePr/>
          <p:nvPr>
            <p:extLst>
              <p:ext uri="{D42A27DB-BD31-4B8C-83A1-F6EECF244321}">
                <p14:modId xmlns:p14="http://schemas.microsoft.com/office/powerpoint/2010/main" val="2330274298"/>
              </p:ext>
            </p:extLst>
          </p:nvPr>
        </p:nvGraphicFramePr>
        <p:xfrm>
          <a:off x="3200400" y="2128900"/>
          <a:ext cx="3708864" cy="3271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676456" y="6525344"/>
            <a:ext cx="467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565488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สี่เหลี่ยมมุมมน 42"/>
          <p:cNvSpPr/>
          <p:nvPr/>
        </p:nvSpPr>
        <p:spPr>
          <a:xfrm>
            <a:off x="40782" y="3861049"/>
            <a:ext cx="4588796" cy="2904708"/>
          </a:xfrm>
          <a:prstGeom prst="roundRect">
            <a:avLst/>
          </a:prstGeom>
          <a:solidFill>
            <a:srgbClr val="FFFF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4150" indent="-88900" defTabSz="914139">
              <a:spcBef>
                <a:spcPts val="600"/>
              </a:spcBef>
              <a:defRPr/>
            </a:pPr>
            <a:endParaRPr lang="en-US" sz="105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สี่เหลี่ยมมุมมน 40"/>
          <p:cNvSpPr/>
          <p:nvPr/>
        </p:nvSpPr>
        <p:spPr>
          <a:xfrm>
            <a:off x="4644008" y="3789983"/>
            <a:ext cx="4514422" cy="3023393"/>
          </a:xfrm>
          <a:prstGeom prst="roundRect">
            <a:avLst/>
          </a:prstGeom>
          <a:solidFill>
            <a:srgbClr val="B7FFFF"/>
          </a:solidFill>
          <a:ln>
            <a:solidFill>
              <a:srgbClr val="00B0F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982663" indent="-982663">
              <a:lnSpc>
                <a:spcPts val="1900"/>
              </a:lnSpc>
            </a:pP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</a:t>
            </a:r>
          </a:p>
          <a:p>
            <a:pPr marL="1436688" indent="-1436688">
              <a:tabLst>
                <a:tab pos="1350963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</a:t>
            </a:r>
            <a:endParaRPr lang="th-TH" sz="1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Shape 69"/>
          <p:cNvSpPr/>
          <p:nvPr/>
        </p:nvSpPr>
        <p:spPr>
          <a:xfrm>
            <a:off x="-35496" y="-27384"/>
            <a:ext cx="9144000" cy="577024"/>
          </a:xfrm>
          <a:prstGeom prst="roundRect">
            <a:avLst>
              <a:gd name="adj" fmla="val 5729"/>
            </a:avLst>
          </a:prstGeom>
          <a:solidFill>
            <a:srgbClr val="FF79A6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0" tIns="0" rIns="0" bIns="0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ประเด็นยุทธศาสตร์ที่ 4 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เด็กไทยสูงดีสมส่วน</a:t>
            </a:r>
            <a:endParaRPr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53778" y="928670"/>
            <a:ext cx="4429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24" indent="-514324" defTabSz="914139">
              <a:lnSpc>
                <a:spcPts val="2400"/>
              </a:lnSpc>
              <a:defRPr/>
            </a:pP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7" name="สี่เหลี่ยมมุมมน 36"/>
          <p:cNvSpPr/>
          <p:nvPr/>
        </p:nvSpPr>
        <p:spPr>
          <a:xfrm>
            <a:off x="4639067" y="541897"/>
            <a:ext cx="4469437" cy="3143074"/>
          </a:xfrm>
          <a:prstGeom prst="roundRect">
            <a:avLst/>
          </a:prstGeom>
          <a:solidFill>
            <a:srgbClr val="E2CFF1"/>
          </a:solidFill>
          <a:ln>
            <a:solidFill>
              <a:srgbClr val="FF3399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61950" indent="-276225" defTabSz="914139">
              <a:spcBef>
                <a:spcPts val="600"/>
              </a:spcBef>
              <a:defRPr/>
            </a:pPr>
            <a:endParaRPr lang="th-TH" sz="2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1950" indent="-276225" defTabSz="914139">
              <a:spcBef>
                <a:spcPts val="600"/>
              </a:spcBef>
              <a:defRPr/>
            </a:pPr>
            <a:endParaRPr lang="th-TH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สี่เหลี่ยมมุมมน 36"/>
          <p:cNvSpPr/>
          <p:nvPr/>
        </p:nvSpPr>
        <p:spPr>
          <a:xfrm>
            <a:off x="45331" y="621649"/>
            <a:ext cx="4495722" cy="3143073"/>
          </a:xfrm>
          <a:prstGeom prst="roundRect">
            <a:avLst/>
          </a:prstGeom>
          <a:solidFill>
            <a:srgbClr val="D4EDB9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57188" indent="-334963" defTabSz="914139"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A1</a:t>
            </a:r>
            <a:r>
              <a:rPr lang="th-TH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เด็กไทย</a:t>
            </a:r>
            <a:r>
              <a:rPr lang="th-TH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สูงดีสมส่วน</a:t>
            </a:r>
            <a:endParaRPr lang="th-TH" sz="16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ไดอะแกรม 1"/>
          <p:cNvGraphicFramePr/>
          <p:nvPr>
            <p:extLst>
              <p:ext uri="{D42A27DB-BD31-4B8C-83A1-F6EECF244321}">
                <p14:modId xmlns:p14="http://schemas.microsoft.com/office/powerpoint/2010/main" val="754525052"/>
              </p:ext>
            </p:extLst>
          </p:nvPr>
        </p:nvGraphicFramePr>
        <p:xfrm>
          <a:off x="3200400" y="2128900"/>
          <a:ext cx="3708864" cy="3271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676456" y="6525344"/>
            <a:ext cx="467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833344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สี่เหลี่ยมมุมมน 42"/>
          <p:cNvSpPr/>
          <p:nvPr/>
        </p:nvSpPr>
        <p:spPr>
          <a:xfrm>
            <a:off x="45330" y="3717032"/>
            <a:ext cx="4517452" cy="2904708"/>
          </a:xfrm>
          <a:prstGeom prst="roundRect">
            <a:avLst/>
          </a:prstGeom>
          <a:solidFill>
            <a:srgbClr val="FFFFB9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1390" indent="-61390" algn="ctr"/>
            <a:endParaRPr lang="th-TH" sz="2000" dirty="0">
              <a:solidFill>
                <a:schemeClr val="tx1"/>
              </a:solidFill>
              <a:latin typeface="TH SarabunPSK" pitchFamily="34" charset="-34"/>
            </a:endParaRPr>
          </a:p>
        </p:txBody>
      </p:sp>
      <p:sp>
        <p:nvSpPr>
          <p:cNvPr id="41" name="สี่เหลี่ยมมุมมน 40"/>
          <p:cNvSpPr/>
          <p:nvPr/>
        </p:nvSpPr>
        <p:spPr>
          <a:xfrm>
            <a:off x="4632579" y="3789040"/>
            <a:ext cx="4403917" cy="2927066"/>
          </a:xfrm>
          <a:prstGeom prst="roundRect">
            <a:avLst/>
          </a:prstGeom>
          <a:solidFill>
            <a:srgbClr val="B7FFFF"/>
          </a:solidFill>
          <a:ln>
            <a:solidFill>
              <a:srgbClr val="00B0F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9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</a:t>
            </a:r>
          </a:p>
          <a:p>
            <a:pPr>
              <a:lnSpc>
                <a:spcPts val="1900"/>
              </a:lnSpc>
            </a:pPr>
            <a:endParaRPr lang="en-US" sz="18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ts val="1900"/>
              </a:lnSpc>
            </a:pPr>
            <a:endParaRPr lang="en-US" sz="18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ts val="1900"/>
              </a:lnSpc>
            </a:pPr>
            <a:endParaRPr lang="en-US" sz="18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36575" indent="-536575">
              <a:lnSpc>
                <a:spcPts val="1900"/>
              </a:lnSpc>
            </a:pPr>
            <a:r>
              <a:rPr lang="en-US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D1	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บุคลากรกรมอนามัยมีองค์ความรู้และทักษะ ในการสื่อสารองค์ความรู้ที่เกี่ยวข้อง</a:t>
            </a:r>
          </a:p>
          <a:p>
            <a:pPr marL="982663" indent="-982663">
              <a:lnSpc>
                <a:spcPts val="1900"/>
              </a:lnSpc>
              <a:tabLst>
                <a:tab pos="1350963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endParaRPr lang="en-US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Shape 69"/>
          <p:cNvSpPr/>
          <p:nvPr/>
        </p:nvSpPr>
        <p:spPr>
          <a:xfrm>
            <a:off x="-35496" y="44624"/>
            <a:ext cx="9144000" cy="500042"/>
          </a:xfrm>
          <a:prstGeom prst="roundRect">
            <a:avLst>
              <a:gd name="adj" fmla="val 5729"/>
            </a:avLst>
          </a:prstGeom>
          <a:solidFill>
            <a:srgbClr val="FFFF0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0" tIns="0" rIns="0" bIns="0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ประเด็นยุทธศาสตร์ที่ 5 </a:t>
            </a:r>
            <a:r>
              <a:rPr lang="en-US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20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สร้างเสริมพฤติกรรมวัยทำงานที่พึงประสงค์</a:t>
            </a:r>
            <a:endParaRPr sz="20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53778" y="928670"/>
            <a:ext cx="4429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24" indent="-514324" defTabSz="914139">
              <a:lnSpc>
                <a:spcPts val="2400"/>
              </a:lnSpc>
              <a:defRPr/>
            </a:pP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7" name="สี่เหลี่ยมมุมมน 36"/>
          <p:cNvSpPr/>
          <p:nvPr/>
        </p:nvSpPr>
        <p:spPr>
          <a:xfrm>
            <a:off x="4639068" y="928670"/>
            <a:ext cx="4403917" cy="2836052"/>
          </a:xfrm>
          <a:prstGeom prst="roundRect">
            <a:avLst/>
          </a:prstGeom>
          <a:solidFill>
            <a:srgbClr val="E2CFF1"/>
          </a:solidFill>
          <a:ln>
            <a:solidFill>
              <a:srgbClr val="FF3399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24" indent="-514324" defTabSz="914139">
              <a:lnSpc>
                <a:spcPts val="2600"/>
              </a:lnSpc>
              <a:spcBef>
                <a:spcPts val="600"/>
              </a:spcBef>
              <a:defRPr/>
            </a:pPr>
            <a:endParaRPr lang="th-TH" sz="20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514324" indent="-514324" defTabSz="914139">
              <a:lnSpc>
                <a:spcPts val="2600"/>
              </a:lnSpc>
              <a:spcBef>
                <a:spcPts val="600"/>
              </a:spcBef>
              <a:defRPr/>
            </a:pPr>
            <a:endParaRPr lang="th-TH" sz="20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" name="สี่เหลี่ยมมุมมน 36"/>
          <p:cNvSpPr/>
          <p:nvPr/>
        </p:nvSpPr>
        <p:spPr>
          <a:xfrm>
            <a:off x="45331" y="928671"/>
            <a:ext cx="4495722" cy="2836053"/>
          </a:xfrm>
          <a:prstGeom prst="roundRect">
            <a:avLst/>
          </a:prstGeom>
          <a:solidFill>
            <a:srgbClr val="D4EDB9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36575" indent="-536575" defTabSz="914139">
              <a:lnSpc>
                <a:spcPts val="2600"/>
              </a:lnSpc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A1	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คน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วัยทำงาน 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เอว และ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BMI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ปกติ</a:t>
            </a:r>
          </a:p>
          <a:p>
            <a:pPr marL="536575" indent="-536575" defTabSz="914139">
              <a:lnSpc>
                <a:spcPts val="2600"/>
              </a:lnSpc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A2	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คน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วัยทำงานอายุ 25-59 ปี มีพฤติกรรมสุขภาพ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ที่เหมาะสม</a:t>
            </a:r>
            <a:endParaRPr lang="th-TH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24" indent="-514324" defTabSz="914139">
              <a:lnSpc>
                <a:spcPts val="2600"/>
              </a:lnSpc>
              <a:defRPr/>
            </a:pPr>
            <a:endParaRPr lang="th-TH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24" indent="-514324" defTabSz="914139">
              <a:lnSpc>
                <a:spcPts val="2600"/>
              </a:lnSpc>
              <a:defRPr/>
            </a:pPr>
            <a:endParaRPr lang="th-TH" sz="1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24" indent="-514324" defTabSz="914139">
              <a:lnSpc>
                <a:spcPts val="2600"/>
              </a:lnSpc>
              <a:defRPr/>
            </a:pPr>
            <a:endParaRPr lang="th-TH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9" name="กลุ่ม 8"/>
          <p:cNvGrpSpPr/>
          <p:nvPr/>
        </p:nvGrpSpPr>
        <p:grpSpPr>
          <a:xfrm>
            <a:off x="3059832" y="2204865"/>
            <a:ext cx="2924740" cy="3070694"/>
            <a:chOff x="3460800" y="2239737"/>
            <a:chExt cx="3042455" cy="2926677"/>
          </a:xfrm>
        </p:grpSpPr>
        <p:sp>
          <p:nvSpPr>
            <p:cNvPr id="4" name="รูปแบบอิสระ 3"/>
            <p:cNvSpPr/>
            <p:nvPr/>
          </p:nvSpPr>
          <p:spPr>
            <a:xfrm>
              <a:off x="3484374" y="2240816"/>
              <a:ext cx="3018881" cy="2921387"/>
            </a:xfrm>
            <a:custGeom>
              <a:avLst/>
              <a:gdLst>
                <a:gd name="connsiteX0" fmla="*/ 1374090 w 2748180"/>
                <a:gd name="connsiteY0" fmla="*/ 0 h 2748180"/>
                <a:gd name="connsiteX1" fmla="*/ 2748180 w 2748180"/>
                <a:gd name="connsiteY1" fmla="*/ 1374090 h 2748180"/>
                <a:gd name="connsiteX2" fmla="*/ 1374090 w 2748180"/>
                <a:gd name="connsiteY2" fmla="*/ 1374090 h 2748180"/>
                <a:gd name="connsiteX3" fmla="*/ 1374090 w 2748180"/>
                <a:gd name="connsiteY3" fmla="*/ 0 h 2748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8180" h="2748180">
                  <a:moveTo>
                    <a:pt x="1374090" y="0"/>
                  </a:moveTo>
                  <a:cubicBezTo>
                    <a:pt x="2132979" y="0"/>
                    <a:pt x="2748180" y="615201"/>
                    <a:pt x="2748180" y="1374090"/>
                  </a:cubicBezTo>
                  <a:lnTo>
                    <a:pt x="1374090" y="1374090"/>
                  </a:lnTo>
                  <a:lnTo>
                    <a:pt x="1374090" y="0"/>
                  </a:lnTo>
                  <a:close/>
                </a:path>
              </a:pathLst>
            </a:custGeom>
            <a:solidFill>
              <a:srgbClr val="7030A0"/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428358" tIns="531273" rIns="351333" bIns="1444716" numCol="1" spcCol="1270" anchor="ctr" anchorCtr="0">
              <a:noAutofit/>
            </a:bodyPr>
            <a:lstStyle/>
            <a:p>
              <a:pPr lvl="0" algn="ctr" defTabSz="800100">
                <a:lnSpc>
                  <a:spcPts val="18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  </a:t>
              </a:r>
              <a:r>
                <a:rPr lang="th-TH" sz="1600" b="1" kern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คุณภาพการ  ให้บริการ</a:t>
              </a:r>
              <a:endParaRPr lang="th-TH" sz="1600" b="1" kern="12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" name="รูปแบบอิสระ 4"/>
            <p:cNvSpPr/>
            <p:nvPr/>
          </p:nvSpPr>
          <p:spPr>
            <a:xfrm>
              <a:off x="3501946" y="2291384"/>
              <a:ext cx="2990415" cy="2875030"/>
            </a:xfrm>
            <a:custGeom>
              <a:avLst/>
              <a:gdLst>
                <a:gd name="connsiteX0" fmla="*/ 2650015 w 2650015"/>
                <a:gd name="connsiteY0" fmla="*/ 1319470 h 2638940"/>
                <a:gd name="connsiteX1" fmla="*/ 1325007 w 2650015"/>
                <a:gd name="connsiteY1" fmla="*/ 2638940 h 2638940"/>
                <a:gd name="connsiteX2" fmla="*/ 1325008 w 2650015"/>
                <a:gd name="connsiteY2" fmla="*/ 1319470 h 2638940"/>
                <a:gd name="connsiteX3" fmla="*/ 2650015 w 2650015"/>
                <a:gd name="connsiteY3" fmla="*/ 1319470 h 2638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0015" h="2638940">
                  <a:moveTo>
                    <a:pt x="2650015" y="1319470"/>
                  </a:moveTo>
                  <a:cubicBezTo>
                    <a:pt x="2650015" y="2048193"/>
                    <a:pt x="2056789" y="2638940"/>
                    <a:pt x="1325007" y="2638940"/>
                  </a:cubicBezTo>
                  <a:cubicBezTo>
                    <a:pt x="1325007" y="2199117"/>
                    <a:pt x="1325008" y="1759293"/>
                    <a:pt x="1325008" y="1319470"/>
                  </a:cubicBezTo>
                  <a:lnTo>
                    <a:pt x="2650015" y="1319470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1395190" tIns="1389454" rIns="322563" bIns="509807" numCol="1" spcCol="1270" anchor="ctr" anchorCtr="0">
              <a:noAutofit/>
            </a:bodyPr>
            <a:lstStyle/>
            <a:p>
              <a:pPr lvl="0" algn="ctr" defTabSz="800100">
                <a:lnSpc>
                  <a:spcPts val="18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1600" b="1" kern="12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 </a:t>
              </a:r>
            </a:p>
            <a:p>
              <a:pPr lvl="0" algn="ctr" defTabSz="800100">
                <a:lnSpc>
                  <a:spcPts val="18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1600" b="1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th-TH" sz="1600" b="1" kern="12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การพัฒนา  องค์การ</a:t>
              </a:r>
              <a:endParaRPr lang="th-TH" sz="1600" b="1" kern="1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" name="รูปแบบอิสระ 5"/>
            <p:cNvSpPr/>
            <p:nvPr/>
          </p:nvSpPr>
          <p:spPr>
            <a:xfrm>
              <a:off x="3460800" y="2317036"/>
              <a:ext cx="3004365" cy="2840156"/>
            </a:xfrm>
            <a:custGeom>
              <a:avLst/>
              <a:gdLst>
                <a:gd name="connsiteX0" fmla="*/ 1374090 w 2748180"/>
                <a:gd name="connsiteY0" fmla="*/ 2748180 h 2748180"/>
                <a:gd name="connsiteX1" fmla="*/ 0 w 2748180"/>
                <a:gd name="connsiteY1" fmla="*/ 1374090 h 2748180"/>
                <a:gd name="connsiteX2" fmla="*/ 1374090 w 2748180"/>
                <a:gd name="connsiteY2" fmla="*/ 1374090 h 2748180"/>
                <a:gd name="connsiteX3" fmla="*/ 1374090 w 2748180"/>
                <a:gd name="connsiteY3" fmla="*/ 2748180 h 2748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8180" h="2748180">
                  <a:moveTo>
                    <a:pt x="1374090" y="2748180"/>
                  </a:moveTo>
                  <a:cubicBezTo>
                    <a:pt x="615201" y="2748180"/>
                    <a:pt x="0" y="2132979"/>
                    <a:pt x="0" y="1374090"/>
                  </a:cubicBezTo>
                  <a:lnTo>
                    <a:pt x="1374090" y="1374090"/>
                  </a:lnTo>
                  <a:lnTo>
                    <a:pt x="1374090" y="274818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33666" tIns="1446025" rIns="1446025" bIns="529964" numCol="1" spcCol="1270" anchor="ctr" anchorCtr="0">
              <a:noAutofit/>
            </a:bodyPr>
            <a:lstStyle/>
            <a:p>
              <a:pPr lvl="0" algn="ctr" defTabSz="800100">
                <a:lnSpc>
                  <a:spcPts val="18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h-TH" sz="1600" b="1" kern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lvl="0" algn="ctr" defTabSz="800100">
                <a:lnSpc>
                  <a:spcPts val="18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1500" b="1" kern="12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ประสิทธิภาพของการปฏิบัติราชการ</a:t>
              </a:r>
              <a:endParaRPr lang="th-TH" sz="1500" b="1" kern="1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" name="รูปแบบอิสระ 6"/>
            <p:cNvSpPr/>
            <p:nvPr/>
          </p:nvSpPr>
          <p:spPr>
            <a:xfrm>
              <a:off x="3460801" y="2239737"/>
              <a:ext cx="3018881" cy="2912164"/>
            </a:xfrm>
            <a:custGeom>
              <a:avLst/>
              <a:gdLst>
                <a:gd name="connsiteX0" fmla="*/ 0 w 2748180"/>
                <a:gd name="connsiteY0" fmla="*/ 1374090 h 2748180"/>
                <a:gd name="connsiteX1" fmla="*/ 1374090 w 2748180"/>
                <a:gd name="connsiteY1" fmla="*/ 0 h 2748180"/>
                <a:gd name="connsiteX2" fmla="*/ 1374090 w 2748180"/>
                <a:gd name="connsiteY2" fmla="*/ 1374090 h 2748180"/>
                <a:gd name="connsiteX3" fmla="*/ 0 w 2748180"/>
                <a:gd name="connsiteY3" fmla="*/ 1374090 h 2748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8180" h="2748180">
                  <a:moveTo>
                    <a:pt x="0" y="1374090"/>
                  </a:moveTo>
                  <a:cubicBezTo>
                    <a:pt x="0" y="615201"/>
                    <a:pt x="615201" y="0"/>
                    <a:pt x="1374090" y="0"/>
                  </a:cubicBezTo>
                  <a:lnTo>
                    <a:pt x="1374090" y="1374090"/>
                  </a:lnTo>
                  <a:lnTo>
                    <a:pt x="0" y="1374090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333666" tIns="529965" rIns="1446025" bIns="1446024" numCol="1" spcCol="1270" anchor="ctr" anchorCtr="0">
              <a:noAutofit/>
            </a:bodyPr>
            <a:lstStyle/>
            <a:p>
              <a:pPr lvl="0" algn="ctr" defTabSz="800100">
                <a:lnSpc>
                  <a:spcPts val="1800"/>
                </a:lnSpc>
                <a:spcBef>
                  <a:spcPct val="0"/>
                </a:spcBef>
                <a:spcAft>
                  <a:spcPct val="35000"/>
                </a:spcAft>
                <a:tabLst>
                  <a:tab pos="900113" algn="l"/>
                </a:tabLst>
              </a:pPr>
              <a:r>
                <a:rPr lang="th-TH" sz="1500" b="1" kern="12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มิติ</a:t>
              </a:r>
            </a:p>
            <a:p>
              <a:pPr lvl="0" algn="ctr" defTabSz="800100">
                <a:lnSpc>
                  <a:spcPts val="1800"/>
                </a:lnSpc>
                <a:spcBef>
                  <a:spcPct val="0"/>
                </a:spcBef>
                <a:spcAft>
                  <a:spcPct val="35000"/>
                </a:spcAft>
                <a:tabLst>
                  <a:tab pos="900113" algn="l"/>
                </a:tabLst>
              </a:pPr>
              <a:r>
                <a:rPr lang="th-TH" sz="1500" b="1" kern="12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ประสิทธิผล</a:t>
              </a:r>
              <a:endParaRPr lang="th-TH" sz="1500" b="1" kern="1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8676456" y="6525344"/>
            <a:ext cx="467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5355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สี่เหลี่ยมมุมมน 40"/>
          <p:cNvSpPr/>
          <p:nvPr/>
        </p:nvSpPr>
        <p:spPr>
          <a:xfrm>
            <a:off x="4572000" y="3861049"/>
            <a:ext cx="4469436" cy="2904708"/>
          </a:xfrm>
          <a:prstGeom prst="roundRect">
            <a:avLst/>
          </a:prstGeom>
          <a:solidFill>
            <a:srgbClr val="B7FFFF"/>
          </a:solidFill>
          <a:ln>
            <a:solidFill>
              <a:srgbClr val="00B0F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9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     </a:t>
            </a:r>
          </a:p>
          <a:p>
            <a:pPr>
              <a:lnSpc>
                <a:spcPts val="1900"/>
              </a:lnSpc>
            </a:pPr>
            <a:endParaRPr lang="en-US" sz="24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982663" indent="-982663">
              <a:lnSpc>
                <a:spcPts val="1900"/>
              </a:lnSpc>
              <a:tabLst>
                <a:tab pos="1350963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endParaRPr lang="en-US" sz="18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Shape 69"/>
          <p:cNvSpPr/>
          <p:nvPr/>
        </p:nvSpPr>
        <p:spPr>
          <a:xfrm>
            <a:off x="-35496" y="44624"/>
            <a:ext cx="9144000" cy="720081"/>
          </a:xfrm>
          <a:prstGeom prst="roundRect">
            <a:avLst>
              <a:gd name="adj" fmla="val 5729"/>
            </a:avLst>
          </a:prstGeom>
          <a:solidFill>
            <a:srgbClr val="0066FF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0" tIns="0" rIns="0" bIns="0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19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ประเด็นยุทธศาสตร์ที่ </a:t>
            </a:r>
            <a:r>
              <a:rPr lang="th-TH" sz="19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lang="th-TH" sz="19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9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9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การบริหารจัดการนโยบาย ยุทธศาสตร์การดูแลผู้สูงอายุไทยเพื่อเป็นหลักชัยของสังคม </a:t>
            </a:r>
            <a:r>
              <a:rPr lang="en-US" sz="19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THAI  ACTIVE  AGING </a:t>
            </a:r>
            <a:r>
              <a:rPr lang="th-TH" sz="19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สูงวัยอย่างมีสุขภาวะ 80 ปี ยังแจ๋ว</a:t>
            </a:r>
            <a:endParaRPr sz="19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53778" y="928670"/>
            <a:ext cx="4429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24" indent="-514324" defTabSz="914139">
              <a:lnSpc>
                <a:spcPts val="2400"/>
              </a:lnSpc>
              <a:defRPr/>
            </a:pP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7" name="สี่เหลี่ยมมุมมน 36"/>
          <p:cNvSpPr/>
          <p:nvPr/>
        </p:nvSpPr>
        <p:spPr>
          <a:xfrm>
            <a:off x="4639068" y="928670"/>
            <a:ext cx="4469436" cy="2836052"/>
          </a:xfrm>
          <a:prstGeom prst="roundRect">
            <a:avLst/>
          </a:prstGeom>
          <a:solidFill>
            <a:srgbClr val="E2CFF1"/>
          </a:solidFill>
          <a:ln>
            <a:solidFill>
              <a:srgbClr val="FF3399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24" indent="-514324" defTabSz="914139">
              <a:lnSpc>
                <a:spcPts val="2600"/>
              </a:lnSpc>
              <a:spcBef>
                <a:spcPts val="600"/>
              </a:spcBef>
              <a:defRPr/>
            </a:pPr>
            <a:endParaRPr lang="th-TH" sz="20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514324" indent="-514324" defTabSz="914139">
              <a:lnSpc>
                <a:spcPts val="2600"/>
              </a:lnSpc>
              <a:spcBef>
                <a:spcPts val="600"/>
              </a:spcBef>
              <a:defRPr/>
            </a:pPr>
            <a:endParaRPr lang="th-TH" sz="20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" name="สี่เหลี่ยมมุมมน 36"/>
          <p:cNvSpPr/>
          <p:nvPr/>
        </p:nvSpPr>
        <p:spPr>
          <a:xfrm>
            <a:off x="45331" y="928671"/>
            <a:ext cx="4495722" cy="2836053"/>
          </a:xfrm>
          <a:prstGeom prst="roundRect">
            <a:avLst/>
          </a:prstGeom>
          <a:solidFill>
            <a:srgbClr val="D4EDB9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61950" indent="-361950" defTabSz="914139">
              <a:lnSpc>
                <a:spcPts val="2600"/>
              </a:lnSpc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A1 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มี</a:t>
            </a: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ข้อเสนอเชิงนโยบายและยุทธศาสตร์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การพัฒนาการ</a:t>
            </a: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ูแลผู้สูงอายุของประเทศไทยที่มีประสิทธิภาพสูงเพื่อผู้สูงอายุไทยเป็นหลักชัยของสังคมจากฐานข้อมูลที่มีคุณภาพและการมีส่วนร่วม และบริหารทรัพยากรอย่างเป็นธรรม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และคุ้มค่า เกิด</a:t>
            </a: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ผลสัมฤทธิ์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แก่</a:t>
            </a:r>
          </a:p>
          <a:p>
            <a:pPr marL="361950" indent="-361950" defTabSz="914139">
              <a:lnSpc>
                <a:spcPts val="2600"/>
              </a:lnSpc>
              <a:defRPr/>
            </a:pP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ประชาชน </a:t>
            </a:r>
            <a:r>
              <a:rPr lang="en-US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THAI </a:t>
            </a:r>
            <a:r>
              <a:rPr lang="en-US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ACTIVE  AGING</a:t>
            </a:r>
            <a:endParaRPr lang="th-TH" sz="16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1950" indent="-361950" defTabSz="914139">
              <a:lnSpc>
                <a:spcPts val="2600"/>
              </a:lnSpc>
              <a:defRPr/>
            </a:pP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สูง</a:t>
            </a: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วัยอย่าง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มีสุข</a:t>
            </a: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ภาวะ 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80 ปียังแจ๋ว</a:t>
            </a:r>
            <a:endParaRPr lang="th-TH" sz="1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สี่เหลี่ยมมุมมน 42"/>
          <p:cNvSpPr/>
          <p:nvPr/>
        </p:nvSpPr>
        <p:spPr>
          <a:xfrm>
            <a:off x="45330" y="3861049"/>
            <a:ext cx="4517452" cy="2904708"/>
          </a:xfrm>
          <a:prstGeom prst="roundRect">
            <a:avLst/>
          </a:prstGeom>
          <a:solidFill>
            <a:srgbClr val="FFFFB9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1390" indent="-61390" algn="ctr"/>
            <a:endParaRPr lang="th-TH" sz="2000" dirty="0">
              <a:solidFill>
                <a:schemeClr val="tx1"/>
              </a:solidFill>
              <a:latin typeface="TH SarabunPSK" pitchFamily="34" charset="-34"/>
            </a:endParaRPr>
          </a:p>
        </p:txBody>
      </p:sp>
      <p:graphicFrame>
        <p:nvGraphicFramePr>
          <p:cNvPr id="25" name="ไดอะแกรม 24"/>
          <p:cNvGraphicFramePr/>
          <p:nvPr>
            <p:extLst>
              <p:ext uri="{D42A27DB-BD31-4B8C-83A1-F6EECF244321}">
                <p14:modId xmlns:p14="http://schemas.microsoft.com/office/powerpoint/2010/main" val="2141070921"/>
              </p:ext>
            </p:extLst>
          </p:nvPr>
        </p:nvGraphicFramePr>
        <p:xfrm>
          <a:off x="3200400" y="2128900"/>
          <a:ext cx="3708864" cy="3271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8676456" y="6525344"/>
            <a:ext cx="467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9059195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สี่เหลี่ยมมุมมน 40"/>
          <p:cNvSpPr/>
          <p:nvPr/>
        </p:nvSpPr>
        <p:spPr>
          <a:xfrm>
            <a:off x="4644008" y="3861049"/>
            <a:ext cx="4403917" cy="2927066"/>
          </a:xfrm>
          <a:prstGeom prst="roundRect">
            <a:avLst/>
          </a:prstGeom>
          <a:solidFill>
            <a:srgbClr val="B7FFFF"/>
          </a:solidFill>
          <a:ln>
            <a:solidFill>
              <a:srgbClr val="00B0F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9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     </a:t>
            </a:r>
          </a:p>
          <a:p>
            <a:pPr>
              <a:lnSpc>
                <a:spcPts val="1900"/>
              </a:lnSpc>
            </a:pPr>
            <a:endParaRPr lang="en-US" sz="24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982663" indent="-982663">
              <a:lnSpc>
                <a:spcPts val="1900"/>
              </a:lnSpc>
              <a:tabLst>
                <a:tab pos="1350963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endParaRPr lang="en-US" sz="18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Shape 69"/>
          <p:cNvSpPr/>
          <p:nvPr/>
        </p:nvSpPr>
        <p:spPr>
          <a:xfrm>
            <a:off x="-35496" y="44624"/>
            <a:ext cx="9144000" cy="720080"/>
          </a:xfrm>
          <a:prstGeom prst="roundRect">
            <a:avLst>
              <a:gd name="adj" fmla="val 5729"/>
            </a:avLst>
          </a:prstGeom>
          <a:solidFill>
            <a:srgbClr val="0066FF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0" tIns="0" rIns="0" bIns="0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2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ประเด็นยุทธศาสตร์ที่ </a:t>
            </a:r>
            <a:r>
              <a:rPr lang="th-TH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  <a:r>
              <a:rPr lang="th-TH" sz="2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การบริหารจัดการนโยบาย  ยุทธศาสตร์การพัฒนาระบบดูแลผู้สูงอายุระยะยาวในชุมชน </a:t>
            </a:r>
            <a:r>
              <a:rPr lang="en-US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Long Term Care   in  Community </a:t>
            </a:r>
            <a:endParaRPr sz="20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53778" y="928670"/>
            <a:ext cx="4429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24" indent="-514324" defTabSz="914139">
              <a:lnSpc>
                <a:spcPts val="2400"/>
              </a:lnSpc>
              <a:defRPr/>
            </a:pP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7" name="สี่เหลี่ยมมุมมน 36"/>
          <p:cNvSpPr/>
          <p:nvPr/>
        </p:nvSpPr>
        <p:spPr>
          <a:xfrm>
            <a:off x="4674051" y="928670"/>
            <a:ext cx="4403917" cy="2836052"/>
          </a:xfrm>
          <a:prstGeom prst="roundRect">
            <a:avLst/>
          </a:prstGeom>
          <a:solidFill>
            <a:srgbClr val="E2CFF1"/>
          </a:solidFill>
          <a:ln>
            <a:solidFill>
              <a:srgbClr val="FF3399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24" indent="-514324" defTabSz="914139">
              <a:lnSpc>
                <a:spcPts val="2600"/>
              </a:lnSpc>
              <a:spcBef>
                <a:spcPts val="600"/>
              </a:spcBef>
              <a:defRPr/>
            </a:pPr>
            <a:endParaRPr lang="th-TH" sz="20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514324" indent="-514324" defTabSz="914139">
              <a:lnSpc>
                <a:spcPts val="2600"/>
              </a:lnSpc>
              <a:spcBef>
                <a:spcPts val="600"/>
              </a:spcBef>
              <a:defRPr/>
            </a:pPr>
            <a:endParaRPr lang="th-TH" sz="20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" name="สี่เหลี่ยมมุมมน 36"/>
          <p:cNvSpPr/>
          <p:nvPr/>
        </p:nvSpPr>
        <p:spPr>
          <a:xfrm>
            <a:off x="76278" y="928671"/>
            <a:ext cx="4495722" cy="2836053"/>
          </a:xfrm>
          <a:prstGeom prst="roundRect">
            <a:avLst/>
          </a:prstGeom>
          <a:solidFill>
            <a:srgbClr val="D4EDB9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0850" indent="-450850" defTabSz="914139">
              <a:lnSpc>
                <a:spcPts val="2600"/>
              </a:lnSpc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A1	</a:t>
            </a:r>
            <a:r>
              <a:rPr lang="th-TH" sz="1700" spc="-4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</a:t>
            </a:r>
            <a:r>
              <a:rPr lang="th-TH" sz="1700" spc="-4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วัตกรรมองค์ความรู้และสารสนเทศสุขภาพที่มีคุณภาพที่สามารถชี้นำและรองรับการตัดสินใจของผู้บริหารและการพัฒนาระบบ </a:t>
            </a:r>
            <a:r>
              <a:rPr lang="en-US" sz="1700" spc="-4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Long Term Care </a:t>
            </a:r>
            <a:r>
              <a:rPr lang="th-TH" sz="1700" spc="-4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ของ</a:t>
            </a:r>
            <a:r>
              <a:rPr lang="th-TH" sz="1700" spc="-4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ประเทศ</a:t>
            </a:r>
          </a:p>
          <a:p>
            <a:pPr marL="450850" indent="-450850" defTabSz="914139">
              <a:lnSpc>
                <a:spcPts val="2600"/>
              </a:lnSpc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A2	</a:t>
            </a:r>
            <a:r>
              <a:rPr lang="th-TH" sz="1700" spc="-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ผู้สูงอายุ</a:t>
            </a:r>
            <a:r>
              <a:rPr lang="th-TH" sz="1700" spc="-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กลุ่มติดบ้าน  ติดเตียง </a:t>
            </a:r>
            <a:endParaRPr lang="th-TH" sz="1700" spc="-5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0850" indent="-450850" defTabSz="914139">
              <a:lnSpc>
                <a:spcPts val="2600"/>
              </a:lnSpc>
              <a:defRPr/>
            </a:pPr>
            <a:r>
              <a:rPr lang="th-TH" sz="1700" spc="-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700" spc="-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ได้รับ</a:t>
            </a:r>
            <a:r>
              <a:rPr lang="th-TH" sz="1700" spc="-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การดูแลจากผู้ดูแลที่</a:t>
            </a:r>
            <a:r>
              <a:rPr lang="th-TH" sz="1700" spc="-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</a:t>
            </a:r>
          </a:p>
          <a:p>
            <a:pPr marL="450850" indent="-450850" defTabSz="914139">
              <a:lnSpc>
                <a:spcPts val="2600"/>
              </a:lnSpc>
              <a:defRPr/>
            </a:pPr>
            <a:r>
              <a:rPr lang="th-TH" sz="1700" spc="-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700" spc="-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คุณภาพตาม</a:t>
            </a:r>
            <a:r>
              <a:rPr lang="th-TH" sz="1700" spc="-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มาตรฐาน</a:t>
            </a:r>
            <a:r>
              <a:rPr lang="th-TH" sz="1700" spc="-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การดูแล</a:t>
            </a:r>
            <a:endParaRPr lang="th-TH" sz="1700" spc="-5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สี่เหลี่ยมมุมมน 42"/>
          <p:cNvSpPr/>
          <p:nvPr/>
        </p:nvSpPr>
        <p:spPr>
          <a:xfrm>
            <a:off x="45330" y="3861049"/>
            <a:ext cx="4517452" cy="2904708"/>
          </a:xfrm>
          <a:prstGeom prst="roundRect">
            <a:avLst/>
          </a:prstGeom>
          <a:solidFill>
            <a:srgbClr val="FFFFB9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1390" indent="-61390" algn="ctr"/>
            <a:endParaRPr lang="th-TH" sz="2000" dirty="0">
              <a:solidFill>
                <a:schemeClr val="tx1"/>
              </a:solidFill>
              <a:latin typeface="TH SarabunPSK" pitchFamily="34" charset="-34"/>
            </a:endParaRPr>
          </a:p>
        </p:txBody>
      </p:sp>
      <p:graphicFrame>
        <p:nvGraphicFramePr>
          <p:cNvPr id="14" name="ไดอะแกรม 13"/>
          <p:cNvGraphicFramePr/>
          <p:nvPr>
            <p:extLst>
              <p:ext uri="{D42A27DB-BD31-4B8C-83A1-F6EECF244321}">
                <p14:modId xmlns:p14="http://schemas.microsoft.com/office/powerpoint/2010/main" val="2597109118"/>
              </p:ext>
            </p:extLst>
          </p:nvPr>
        </p:nvGraphicFramePr>
        <p:xfrm>
          <a:off x="3203848" y="2101572"/>
          <a:ext cx="3708864" cy="3271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8676456" y="6525344"/>
            <a:ext cx="467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233054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สี่เหลี่ยมมุมมน 40"/>
          <p:cNvSpPr/>
          <p:nvPr/>
        </p:nvSpPr>
        <p:spPr>
          <a:xfrm>
            <a:off x="4632579" y="3861049"/>
            <a:ext cx="4403917" cy="2904708"/>
          </a:xfrm>
          <a:prstGeom prst="roundRect">
            <a:avLst/>
          </a:prstGeom>
          <a:solidFill>
            <a:srgbClr val="B7FFFF"/>
          </a:solidFill>
          <a:ln>
            <a:solidFill>
              <a:srgbClr val="00B0F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9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     </a:t>
            </a:r>
          </a:p>
          <a:p>
            <a:pPr>
              <a:lnSpc>
                <a:spcPts val="1900"/>
              </a:lnSpc>
            </a:pPr>
            <a:endParaRPr lang="en-US" sz="24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lnSpc>
                <a:spcPts val="1900"/>
              </a:lnSpc>
            </a:pPr>
            <a:endParaRPr lang="en-US" sz="24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982663" indent="-982663">
              <a:lnSpc>
                <a:spcPts val="1900"/>
              </a:lnSpc>
              <a:tabLst>
                <a:tab pos="1350963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endParaRPr lang="en-US" sz="18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Shape 69"/>
          <p:cNvSpPr/>
          <p:nvPr/>
        </p:nvSpPr>
        <p:spPr>
          <a:xfrm>
            <a:off x="-35496" y="44623"/>
            <a:ext cx="9144000" cy="884047"/>
          </a:xfrm>
          <a:prstGeom prst="roundRect">
            <a:avLst>
              <a:gd name="adj" fmla="val 5729"/>
            </a:avLst>
          </a:prstGeom>
          <a:solidFill>
            <a:srgbClr val="0066FF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0" tIns="0" rIns="0" bIns="0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1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ประเด็นยุทธศาสตร์ที่ 8</a:t>
            </a:r>
            <a:r>
              <a:rPr lang="en-US" sz="1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8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เสริมสร้างขีดความสามารถและสัมพันธภาพที่ดีกับเครือข่ายให้เกิดพันธะสัญญาในการขับเคลื่อนนโยบาย เมืองที่เป็นมิตรกับผู้สูงอายุ </a:t>
            </a:r>
            <a:endParaRPr lang="th-TH" sz="18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1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18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Age-Friendly Cities)</a:t>
            </a:r>
            <a:endParaRPr sz="1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53778" y="928670"/>
            <a:ext cx="4429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24" indent="-514324" defTabSz="914139">
              <a:lnSpc>
                <a:spcPts val="2400"/>
              </a:lnSpc>
              <a:defRPr/>
            </a:pP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7" name="สี่เหลี่ยมมุมมน 36"/>
          <p:cNvSpPr/>
          <p:nvPr/>
        </p:nvSpPr>
        <p:spPr>
          <a:xfrm>
            <a:off x="4639068" y="1128725"/>
            <a:ext cx="4403917" cy="2635997"/>
          </a:xfrm>
          <a:prstGeom prst="roundRect">
            <a:avLst/>
          </a:prstGeom>
          <a:solidFill>
            <a:srgbClr val="E2CFF1"/>
          </a:solidFill>
          <a:ln>
            <a:solidFill>
              <a:srgbClr val="FF3399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24" indent="-514324" defTabSz="914139">
              <a:lnSpc>
                <a:spcPts val="2600"/>
              </a:lnSpc>
              <a:spcBef>
                <a:spcPts val="600"/>
              </a:spcBef>
              <a:defRPr/>
            </a:pPr>
            <a:endParaRPr lang="th-TH" sz="20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514324" indent="-514324" defTabSz="914139">
              <a:lnSpc>
                <a:spcPts val="2600"/>
              </a:lnSpc>
              <a:spcBef>
                <a:spcPts val="600"/>
              </a:spcBef>
              <a:defRPr/>
            </a:pPr>
            <a:endParaRPr lang="th-TH" sz="20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" name="สี่เหลี่ยมมุมมน 36"/>
          <p:cNvSpPr/>
          <p:nvPr/>
        </p:nvSpPr>
        <p:spPr>
          <a:xfrm>
            <a:off x="45331" y="1128725"/>
            <a:ext cx="4495722" cy="2635998"/>
          </a:xfrm>
          <a:prstGeom prst="roundRect">
            <a:avLst/>
          </a:prstGeom>
          <a:solidFill>
            <a:srgbClr val="D4EDB9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61950" indent="-361950" defTabSz="914139">
              <a:lnSpc>
                <a:spcPct val="150000"/>
              </a:lnSpc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A1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เครือข่ายสุขภาพมีความผูกพัน มีพันธะสัญญาร่วมที่เข้มแข็งสามารถขับเคลื่อนการดำเนินงานเมืองที่เป็นมิตรกับ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</a:t>
            </a:r>
          </a:p>
          <a:p>
            <a:pPr marL="361950" indent="-361950" defTabSz="914139">
              <a:lnSpc>
                <a:spcPct val="150000"/>
              </a:lnSpc>
              <a:defRPr/>
            </a:pP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สูงอายุ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Age-Friendly Cities) </a:t>
            </a:r>
            <a:endParaRPr lang="th-TH" sz="1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1950" indent="-361950" defTabSz="914139">
              <a:lnSpc>
                <a:spcPct val="150000"/>
              </a:lnSpc>
              <a:defRPr/>
            </a:pP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พื้นที่ให้เกิดผล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สัมฤทธิ์</a:t>
            </a:r>
            <a:endParaRPr lang="th-TH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สี่เหลี่ยมมุมมน 42"/>
          <p:cNvSpPr/>
          <p:nvPr/>
        </p:nvSpPr>
        <p:spPr>
          <a:xfrm>
            <a:off x="45330" y="3861049"/>
            <a:ext cx="4517452" cy="2904708"/>
          </a:xfrm>
          <a:prstGeom prst="roundRect">
            <a:avLst/>
          </a:prstGeom>
          <a:solidFill>
            <a:srgbClr val="FFFFB9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1390" indent="-61390" algn="ctr"/>
            <a:endParaRPr lang="th-TH" sz="2000" dirty="0">
              <a:solidFill>
                <a:schemeClr val="tx1"/>
              </a:solidFill>
              <a:latin typeface="TH SarabunPSK" pitchFamily="34" charset="-34"/>
            </a:endParaRPr>
          </a:p>
        </p:txBody>
      </p:sp>
      <p:graphicFrame>
        <p:nvGraphicFramePr>
          <p:cNvPr id="21" name="ไดอะแกรม 20"/>
          <p:cNvGraphicFramePr/>
          <p:nvPr>
            <p:extLst>
              <p:ext uri="{D42A27DB-BD31-4B8C-83A1-F6EECF244321}">
                <p14:modId xmlns:p14="http://schemas.microsoft.com/office/powerpoint/2010/main" val="728902977"/>
              </p:ext>
            </p:extLst>
          </p:nvPr>
        </p:nvGraphicFramePr>
        <p:xfrm>
          <a:off x="3167392" y="2128900"/>
          <a:ext cx="3708864" cy="3271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676456" y="6525344"/>
            <a:ext cx="467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804553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สี่เหลี่ยมมุมมน 42"/>
          <p:cNvSpPr/>
          <p:nvPr/>
        </p:nvSpPr>
        <p:spPr>
          <a:xfrm>
            <a:off x="40782" y="3861049"/>
            <a:ext cx="4588796" cy="2904708"/>
          </a:xfrm>
          <a:prstGeom prst="roundRect">
            <a:avLst/>
          </a:prstGeom>
          <a:solidFill>
            <a:srgbClr val="FFFFB9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6575" indent="-536575"/>
            <a:r>
              <a:rPr lang="en-US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C1</a:t>
            </a:r>
            <a:r>
              <a:rPr lang="en-US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มีระบบสนับสนุนการดำเนินงาน อวล.</a:t>
            </a:r>
          </a:p>
          <a:p>
            <a:pPr marL="450850" indent="-450850"/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อย่างไร้รอยต่อถึงชุมชน</a:t>
            </a:r>
            <a:endParaRPr lang="th-TH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สี่เหลี่ยมมุมมน 40"/>
          <p:cNvSpPr/>
          <p:nvPr/>
        </p:nvSpPr>
        <p:spPr>
          <a:xfrm>
            <a:off x="4667562" y="3764723"/>
            <a:ext cx="4368934" cy="3023393"/>
          </a:xfrm>
          <a:prstGeom prst="roundRect">
            <a:avLst/>
          </a:prstGeom>
          <a:solidFill>
            <a:srgbClr val="B7FFFF"/>
          </a:solidFill>
          <a:ln>
            <a:solidFill>
              <a:srgbClr val="00B0F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36575" indent="-536575">
              <a:lnSpc>
                <a:spcPts val="19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        </a:t>
            </a:r>
            <a:r>
              <a:rPr lang="en-US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D1 </a:t>
            </a:r>
            <a:r>
              <a:rPr lang="th-TH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ข้อมูลความรู้เพื่อการ</a:t>
            </a:r>
          </a:p>
          <a:p>
            <a:pPr marL="1609725" indent="-1609725">
              <a:lnSpc>
                <a:spcPts val="1900"/>
              </a:lnSpc>
            </a:pP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สื่อสารสาธารณะด้าน     อวล. มีความทันสมัย ถูกต้อง ใช้ได้จริง</a:t>
            </a:r>
          </a:p>
          <a:p>
            <a:pPr marL="536575" indent="-536575"/>
            <a:r>
              <a:rPr lang="en-US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D2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บุคลากรกรมอนามัย (ส่วนกลางและศูนย์อนามัย) มีทักษะและความ สามารถในการวิจัยและพัฒนาวิชาการ</a:t>
            </a:r>
          </a:p>
        </p:txBody>
      </p:sp>
      <p:sp>
        <p:nvSpPr>
          <p:cNvPr id="19" name="Shape 69"/>
          <p:cNvSpPr/>
          <p:nvPr/>
        </p:nvSpPr>
        <p:spPr>
          <a:xfrm>
            <a:off x="-35496" y="44624"/>
            <a:ext cx="9179496" cy="720080"/>
          </a:xfrm>
          <a:prstGeom prst="roundRect">
            <a:avLst>
              <a:gd name="adj" fmla="val 5729"/>
            </a:avLst>
          </a:prstGeom>
          <a:solidFill>
            <a:srgbClr val="2DFF8C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0" tIns="0" rIns="0" bIns="0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ประเด็นยุทธศาสตร์ที่ </a:t>
            </a:r>
            <a:r>
              <a:rPr lang="en-US" sz="20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</a:t>
            </a:r>
            <a:r>
              <a:rPr lang="en-US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20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สร้างความเข้มแข็งระบบอนามัยสิ่งแวดล้อมชุมชนอย่างยั่งยืน</a:t>
            </a:r>
            <a:endParaRPr sz="20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53778" y="928670"/>
            <a:ext cx="4429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24" indent="-514324" defTabSz="914139">
              <a:lnSpc>
                <a:spcPts val="2400"/>
              </a:lnSpc>
              <a:defRPr/>
            </a:pP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7" name="สี่เหลี่ยมมุมมน 36"/>
          <p:cNvSpPr/>
          <p:nvPr/>
        </p:nvSpPr>
        <p:spPr>
          <a:xfrm>
            <a:off x="4639068" y="928670"/>
            <a:ext cx="4403917" cy="2836052"/>
          </a:xfrm>
          <a:prstGeom prst="roundRect">
            <a:avLst/>
          </a:prstGeom>
          <a:solidFill>
            <a:srgbClr val="E2CFF1"/>
          </a:solidFill>
          <a:ln>
            <a:solidFill>
              <a:srgbClr val="FF3399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24" indent="-514324" defTabSz="914139">
              <a:lnSpc>
                <a:spcPts val="2600"/>
              </a:lnSpc>
              <a:spcBef>
                <a:spcPts val="600"/>
              </a:spcBef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B1</a:t>
            </a:r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รพ.</a:t>
            </a:r>
            <a:r>
              <a:rPr lang="th-TH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สต. สามารถสร้างความ</a:t>
            </a:r>
            <a:r>
              <a:rPr lang="th-TH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เข้าใจ/สื่อสาร</a:t>
            </a:r>
            <a:r>
              <a:rPr lang="th-TH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/และมีส่วนร่วมจัดทำ</a:t>
            </a:r>
            <a:r>
              <a:rPr lang="th-TH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  </a:t>
            </a:r>
          </a:p>
          <a:p>
            <a:pPr marL="514324" indent="-514324" defTabSz="914139">
              <a:defRPr/>
            </a:pPr>
            <a:r>
              <a:rPr lang="th-TH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ชุมชนด้าน </a:t>
            </a:r>
            <a:r>
              <a:rPr lang="th-TH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อวล. </a:t>
            </a:r>
          </a:p>
        </p:txBody>
      </p:sp>
      <p:sp>
        <p:nvSpPr>
          <p:cNvPr id="24" name="สี่เหลี่ยมมุมมน 36"/>
          <p:cNvSpPr/>
          <p:nvPr/>
        </p:nvSpPr>
        <p:spPr>
          <a:xfrm>
            <a:off x="45331" y="928671"/>
            <a:ext cx="4495722" cy="2836053"/>
          </a:xfrm>
          <a:prstGeom prst="roundRect">
            <a:avLst/>
          </a:prstGeom>
          <a:solidFill>
            <a:srgbClr val="D4EDB9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31813" indent="-531813" defTabSz="914139">
              <a:lnSpc>
                <a:spcPts val="2600"/>
              </a:lnSpc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A1 </a:t>
            </a:r>
            <a:r>
              <a:rPr lang="th-TH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ชุมชน/ตำบลเข้มแข็ง จัดการ อวล.ได้ด้วย</a:t>
            </a:r>
            <a:r>
              <a:rPr lang="th-TH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ตนเอง</a:t>
            </a:r>
          </a:p>
          <a:p>
            <a:pPr marL="361950" indent="-361950" defTabSz="914139">
              <a:lnSpc>
                <a:spcPts val="2600"/>
              </a:lnSpc>
              <a:defRPr/>
            </a:pPr>
            <a:endParaRPr lang="th-TH" sz="1050" kern="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0" name="ไดอะแกรม 19"/>
          <p:cNvGraphicFramePr/>
          <p:nvPr>
            <p:extLst>
              <p:ext uri="{D42A27DB-BD31-4B8C-83A1-F6EECF244321}">
                <p14:modId xmlns:p14="http://schemas.microsoft.com/office/powerpoint/2010/main" val="296022040"/>
              </p:ext>
            </p:extLst>
          </p:nvPr>
        </p:nvGraphicFramePr>
        <p:xfrm>
          <a:off x="3167392" y="2128900"/>
          <a:ext cx="3708864" cy="3271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8676456" y="6525344"/>
            <a:ext cx="467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  <a:endParaRPr lang="th-TH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5562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สี่เหลี่ยมมุมมน 42"/>
          <p:cNvSpPr/>
          <p:nvPr/>
        </p:nvSpPr>
        <p:spPr>
          <a:xfrm>
            <a:off x="40781" y="3804962"/>
            <a:ext cx="4398281" cy="2976839"/>
          </a:xfrm>
          <a:prstGeom prst="roundRect">
            <a:avLst/>
          </a:prstGeom>
          <a:solidFill>
            <a:srgbClr val="FFFFB9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6575" indent="-536575">
              <a:lnSpc>
                <a:spcPts val="2300"/>
              </a:lnSpc>
            </a:pPr>
            <a:r>
              <a:rPr lang="en-US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C1</a:t>
            </a:r>
            <a:r>
              <a:rPr lang="en-US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ระบบประเมินรับรองมาตรฐาน </a:t>
            </a:r>
            <a:endParaRPr lang="en-US" sz="16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36575" indent="-536575">
              <a:lnSpc>
                <a:spcPts val="2300"/>
              </a:lnSpc>
            </a:pPr>
            <a:r>
              <a:rPr lang="en-US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EHA 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ที่มีคุณภาพ น่าเชื่อถือและ</a:t>
            </a:r>
          </a:p>
          <a:p>
            <a:pPr marL="536575" indent="-536575">
              <a:lnSpc>
                <a:spcPts val="2300"/>
              </a:lnSpc>
            </a:pP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สร้างคุณค่าให้ </a:t>
            </a:r>
            <a:r>
              <a:rPr lang="th-TH" sz="1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อปท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.ได้</a:t>
            </a:r>
          </a:p>
          <a:p>
            <a:pPr marL="536575" indent="-536575">
              <a:lnSpc>
                <a:spcPts val="2300"/>
              </a:lnSpc>
            </a:pPr>
            <a:r>
              <a:rPr lang="en-US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C2</a:t>
            </a:r>
            <a:r>
              <a:rPr lang="en-US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	มีกระบวนการสนับสนุนการบังคับ</a:t>
            </a:r>
          </a:p>
          <a:p>
            <a:pPr marL="536575" indent="-536575">
              <a:lnSpc>
                <a:spcPts val="2300"/>
              </a:lnSpc>
            </a:pP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ใช้กฎหมาย (</a:t>
            </a:r>
            <a:r>
              <a:rPr lang="th-TH" sz="1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อสธจ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กฎกระทรวง ประกาศ คำแนะนำคณะกรรมการสาธารณสุข)</a:t>
            </a:r>
          </a:p>
          <a:p>
            <a:pPr marL="536575" indent="-536575">
              <a:lnSpc>
                <a:spcPts val="2300"/>
              </a:lnSpc>
            </a:pPr>
            <a:r>
              <a:rPr lang="en-US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C3</a:t>
            </a:r>
            <a:r>
              <a:rPr lang="en-US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ระบบสนับสนุนทางวิชาการและการบังคับใช้กฎหมายที่มีประสิทธิภาพ</a:t>
            </a:r>
          </a:p>
          <a:p>
            <a:pPr marL="536575" indent="-536575">
              <a:lnSpc>
                <a:spcPts val="2300"/>
              </a:lnSpc>
            </a:pP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C4</a:t>
            </a:r>
            <a:r>
              <a:rPr lang="en-US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มีระบบติดตามและประเมินผลที่มีประสิทธิภาพ </a:t>
            </a:r>
          </a:p>
        </p:txBody>
      </p:sp>
      <p:sp>
        <p:nvSpPr>
          <p:cNvPr id="41" name="สี่เหลี่ยมมุมมน 40"/>
          <p:cNvSpPr/>
          <p:nvPr/>
        </p:nvSpPr>
        <p:spPr>
          <a:xfrm>
            <a:off x="4536505" y="3804962"/>
            <a:ext cx="4571999" cy="2983153"/>
          </a:xfrm>
          <a:prstGeom prst="roundRect">
            <a:avLst/>
          </a:prstGeom>
          <a:solidFill>
            <a:srgbClr val="B7FF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1528763" indent="-1528763">
              <a:lnSpc>
                <a:spcPts val="1900"/>
              </a:lnSpc>
            </a:pPr>
            <a:r>
              <a:rPr lang="en-US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D1 </a:t>
            </a: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9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กรมอนามัยมีฐานข้อมูลอวล.ท้องถิ่นเพื่อชี้ประเด็นการพัฒนาข้อเสนอแนะเชิงนโยบาย</a:t>
            </a:r>
          </a:p>
        </p:txBody>
      </p:sp>
      <p:sp>
        <p:nvSpPr>
          <p:cNvPr id="19" name="Shape 69"/>
          <p:cNvSpPr/>
          <p:nvPr/>
        </p:nvSpPr>
        <p:spPr>
          <a:xfrm>
            <a:off x="-35496" y="44624"/>
            <a:ext cx="9144000" cy="648072"/>
          </a:xfrm>
          <a:prstGeom prst="roundRect">
            <a:avLst>
              <a:gd name="adj" fmla="val 5729"/>
            </a:avLst>
          </a:prstGeom>
          <a:solidFill>
            <a:srgbClr val="2DFF8C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0" tIns="0" rIns="0" bIns="0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ประเด็นยุทธศาสตร์ที่ 10 </a:t>
            </a:r>
            <a:r>
              <a:rPr lang="en-US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20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ส่งเสริมการยกระดับคุณภาพมาตรฐานการจัดบริการอนามัยสิ่งแวดล้อมระดับท้องถิ่น</a:t>
            </a:r>
            <a:endParaRPr sz="20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53778" y="928670"/>
            <a:ext cx="4429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24" indent="-514324" defTabSz="914139">
              <a:lnSpc>
                <a:spcPts val="2400"/>
              </a:lnSpc>
              <a:defRPr/>
            </a:pP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7" name="สี่เหลี่ยมมุมมน 36"/>
          <p:cNvSpPr/>
          <p:nvPr/>
        </p:nvSpPr>
        <p:spPr>
          <a:xfrm>
            <a:off x="4536505" y="928670"/>
            <a:ext cx="4571999" cy="2716354"/>
          </a:xfrm>
          <a:prstGeom prst="roundRect">
            <a:avLst/>
          </a:prstGeom>
          <a:solidFill>
            <a:srgbClr val="E2CFF1"/>
          </a:solidFill>
          <a:ln>
            <a:solidFill>
              <a:srgbClr val="FF3399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36575" indent="-536575" defTabSz="914139">
              <a:lnSpc>
                <a:spcPts val="2300"/>
              </a:lnSpc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th-TH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	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</a:t>
            </a: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มีระบบและกลไกการกำกับ ติดตามและสนับสนุนการบังคับใช้มาตรการทางกฎหมายสาธารณสุขสำหรับ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ท้องถิ่น</a:t>
            </a:r>
          </a:p>
          <a:p>
            <a:pPr marL="536575" indent="-536575" defTabSz="914139">
              <a:lnSpc>
                <a:spcPts val="2300"/>
              </a:lnSpc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B2</a:t>
            </a:r>
            <a:r>
              <a:rPr lang="en-US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ระบบ</a:t>
            </a: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สนับสนุนทางวิชาการและ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  </a:t>
            </a:r>
          </a:p>
          <a:p>
            <a:pPr marL="536575" indent="-536575" defTabSz="914139">
              <a:lnSpc>
                <a:spcPts val="2300"/>
              </a:lnSpc>
              <a:defRPr/>
            </a:pP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บังคับ</a:t>
            </a: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ใช้กฎหมายมีความชัดเจน </a:t>
            </a:r>
            <a:endParaRPr lang="th-TH" sz="16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36575" indent="-536575" defTabSz="914139">
              <a:lnSpc>
                <a:spcPts val="2300"/>
              </a:lnSpc>
              <a:defRPr/>
            </a:pP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ต่อเนื่อง </a:t>
            </a: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แก้ไขปัญหา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อวล. ที่</a:t>
            </a:r>
          </a:p>
          <a:p>
            <a:pPr marL="536575" indent="-536575" defTabSz="914139">
              <a:lnSpc>
                <a:spcPts val="2300"/>
              </a:lnSpc>
              <a:defRPr/>
            </a:pP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สำคัญของพื้นที่ได้</a:t>
            </a:r>
          </a:p>
        </p:txBody>
      </p:sp>
      <p:sp>
        <p:nvSpPr>
          <p:cNvPr id="24" name="สี่เหลี่ยมมุมมน 36"/>
          <p:cNvSpPr/>
          <p:nvPr/>
        </p:nvSpPr>
        <p:spPr>
          <a:xfrm>
            <a:off x="45332" y="928669"/>
            <a:ext cx="4491173" cy="2716355"/>
          </a:xfrm>
          <a:prstGeom prst="roundRect">
            <a:avLst/>
          </a:prstGeom>
          <a:solidFill>
            <a:srgbClr val="D4EDB9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36575" indent="-536575" defTabSz="914139">
              <a:lnSpc>
                <a:spcPts val="2300"/>
              </a:lnSpc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A1</a:t>
            </a:r>
            <a:r>
              <a:rPr lang="en-US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อปท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มีการจัดบริการ อวล. 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ได้ตาม</a:t>
            </a:r>
          </a:p>
          <a:p>
            <a:pPr marL="536575" indent="-536575" defTabSz="914139">
              <a:lnSpc>
                <a:spcPts val="2300"/>
              </a:lnSpc>
              <a:defRPr/>
            </a:pP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มาตรฐาน</a:t>
            </a: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ที่กำหนด </a:t>
            </a:r>
            <a:endParaRPr lang="th-TH" sz="16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36575" indent="-536575" defTabSz="914139">
              <a:lnSpc>
                <a:spcPts val="2300"/>
              </a:lnSpc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A2</a:t>
            </a:r>
            <a:r>
              <a:rPr lang="en-US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อปท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สามารถจัดบริการด้าน อวล. ในสถานที่ดูแลเด็กเล็ก นักเรียน วัยรุ่น และ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ผู้สูงอายุในชุมชนได้</a:t>
            </a: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คุณภาพ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มาตรฐาน</a:t>
            </a:r>
          </a:p>
          <a:p>
            <a:pPr marL="536575" indent="-536575" defTabSz="914139">
              <a:lnSpc>
                <a:spcPts val="2300"/>
              </a:lnSpc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A3</a:t>
            </a:r>
            <a:r>
              <a:rPr lang="en-US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อปท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สามารถชี้ประเด็นปัญหา </a:t>
            </a:r>
            <a:endParaRPr lang="th-TH" sz="16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36575" indent="-536575" defTabSz="914139">
              <a:lnSpc>
                <a:spcPts val="2300"/>
              </a:lnSpc>
              <a:defRPr/>
            </a:pP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อวล.</a:t>
            </a: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ที่สำคัญของพื้นที่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</a:t>
            </a:r>
          </a:p>
          <a:p>
            <a:pPr marL="536575" indent="-536575" defTabSz="914139">
              <a:lnSpc>
                <a:spcPts val="2300"/>
              </a:lnSpc>
              <a:defRPr/>
            </a:pP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</a:t>
            </a: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ระบบเฝ้าระวัง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ได้</a:t>
            </a:r>
          </a:p>
        </p:txBody>
      </p:sp>
      <p:graphicFrame>
        <p:nvGraphicFramePr>
          <p:cNvPr id="15" name="ไดอะแกรม 14"/>
          <p:cNvGraphicFramePr/>
          <p:nvPr>
            <p:extLst>
              <p:ext uri="{D42A27DB-BD31-4B8C-83A1-F6EECF244321}">
                <p14:modId xmlns:p14="http://schemas.microsoft.com/office/powerpoint/2010/main" val="2469812904"/>
              </p:ext>
            </p:extLst>
          </p:nvPr>
        </p:nvGraphicFramePr>
        <p:xfrm>
          <a:off x="3239400" y="2128900"/>
          <a:ext cx="3708864" cy="3271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676456" y="6525344"/>
            <a:ext cx="467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r>
            <a:endParaRPr lang="th-TH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64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8492" y="44624"/>
            <a:ext cx="7620000" cy="432048"/>
          </a:xfrm>
        </p:spPr>
        <p:txBody>
          <a:bodyPr/>
          <a:lstStyle/>
          <a:p>
            <a:pPr algn="ctr"/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ข้อเสนอประเด็น</a:t>
            </a:r>
            <a:r>
              <a:rPr lang="th-TH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</a:t>
            </a:r>
            <a:endParaRPr lang="th-TH" sz="2800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19BA-F726-4C3E-BECA-B0D88026CC81}" type="slidenum">
              <a:rPr lang="th-TH" smtClean="0"/>
              <a:t>2</a:t>
            </a:fld>
            <a:endParaRPr lang="th-TH"/>
          </a:p>
        </p:txBody>
      </p:sp>
      <p:sp>
        <p:nvSpPr>
          <p:cNvPr id="5" name="Shape 69"/>
          <p:cNvSpPr/>
          <p:nvPr/>
        </p:nvSpPr>
        <p:spPr>
          <a:xfrm>
            <a:off x="179512" y="2131896"/>
            <a:ext cx="2088740" cy="1225096"/>
          </a:xfrm>
          <a:prstGeom prst="roundRect">
            <a:avLst>
              <a:gd name="adj" fmla="val 5729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0" tIns="0" rIns="0" bIns="0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</a:t>
            </a:r>
            <a:r>
              <a:rPr lang="th-TH" sz="1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ระบบส่งเสริมสุขภาพสตรีและเด็กเพื่อแม่ปลอดภัย เด็กสูงดีสมส่วนและพัฒนาการ</a:t>
            </a:r>
            <a:r>
              <a:rPr lang="th-TH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สมวัย</a:t>
            </a:r>
            <a:r>
              <a:rPr lang="en-US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สร้าง</a:t>
            </a:r>
            <a:r>
              <a:rPr lang="th-TH" sz="1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เด็กไทยสูงดีสมส่วนและพัฒนาการสมวัย</a:t>
            </a:r>
            <a:endParaRPr sz="12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hape 69"/>
          <p:cNvSpPr/>
          <p:nvPr/>
        </p:nvSpPr>
        <p:spPr>
          <a:xfrm>
            <a:off x="2381548" y="2131896"/>
            <a:ext cx="1872208" cy="1225096"/>
          </a:xfrm>
          <a:prstGeom prst="roundRect">
            <a:avLst>
              <a:gd name="adj" fmla="val 5729"/>
            </a:avLst>
          </a:prstGeom>
          <a:solidFill>
            <a:srgbClr val="FF9933"/>
          </a:solidFill>
          <a:ln>
            <a:noFill/>
          </a:ln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contourClr>
              <a:schemeClr val="accent3">
                <a:shade val="40000"/>
                <a:satMod val="15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0" tIns="0" rIns="0" bIns="0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th-TH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</a:t>
            </a:r>
            <a:r>
              <a:rPr lang="th-TH" sz="1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สุขภาพเด็กวัยเรียนให้แข็งแรงและฉลาด</a:t>
            </a:r>
            <a:endParaRPr sz="12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Shape 69"/>
          <p:cNvSpPr/>
          <p:nvPr/>
        </p:nvSpPr>
        <p:spPr>
          <a:xfrm>
            <a:off x="4428492" y="2131896"/>
            <a:ext cx="2159224" cy="577024"/>
          </a:xfrm>
          <a:prstGeom prst="roundRect">
            <a:avLst>
              <a:gd name="adj" fmla="val 5729"/>
            </a:avLst>
          </a:prstGeom>
          <a:solidFill>
            <a:srgbClr val="FF79A6"/>
          </a:solidFill>
          <a:ln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contourClr>
              <a:schemeClr val="accent3">
                <a:shade val="40000"/>
                <a:satMod val="15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0" tIns="0" rIns="0" bIns="0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US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sz="1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ป้องกันการตั้งครรภ์ในวัยรุ่น</a:t>
            </a:r>
            <a:endParaRPr sz="12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Shape 69"/>
          <p:cNvSpPr/>
          <p:nvPr/>
        </p:nvSpPr>
        <p:spPr>
          <a:xfrm>
            <a:off x="4428492" y="2779968"/>
            <a:ext cx="2159224" cy="577024"/>
          </a:xfrm>
          <a:prstGeom prst="roundRect">
            <a:avLst>
              <a:gd name="adj" fmla="val 5729"/>
            </a:avLst>
          </a:prstGeom>
          <a:solidFill>
            <a:srgbClr val="FF79A6"/>
          </a:solidFill>
          <a:ln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contourClr>
              <a:schemeClr val="accent3">
                <a:shade val="40000"/>
                <a:satMod val="15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0" tIns="0" rIns="0" bIns="0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เด็กไทยสูงดีสมส่วน</a:t>
            </a:r>
            <a:endParaRPr sz="12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Shape 69"/>
          <p:cNvSpPr/>
          <p:nvPr/>
        </p:nvSpPr>
        <p:spPr>
          <a:xfrm>
            <a:off x="6732240" y="2131896"/>
            <a:ext cx="1656184" cy="1225096"/>
          </a:xfrm>
          <a:prstGeom prst="roundRect">
            <a:avLst>
              <a:gd name="adj" fmla="val 5729"/>
            </a:avLst>
          </a:prstGeom>
          <a:solidFill>
            <a:srgbClr val="FFFF00"/>
          </a:solidFill>
          <a:ln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contourClr>
              <a:schemeClr val="accent3">
                <a:shade val="40000"/>
                <a:satMod val="15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0" tIns="0" rIns="0" bIns="0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5.สร้าง</a:t>
            </a:r>
            <a:r>
              <a:rPr lang="th-TH" sz="12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เสริมพฤติกรรมวัยทำงานที่พึงประสงค์</a:t>
            </a:r>
            <a:endParaRPr sz="12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Shape 69"/>
          <p:cNvSpPr/>
          <p:nvPr/>
        </p:nvSpPr>
        <p:spPr>
          <a:xfrm>
            <a:off x="485924" y="3501008"/>
            <a:ext cx="3672408" cy="720081"/>
          </a:xfrm>
          <a:prstGeom prst="roundRect">
            <a:avLst>
              <a:gd name="adj" fmla="val 5729"/>
            </a:avLst>
          </a:prstGeom>
          <a:solidFill>
            <a:srgbClr val="0066FF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0" tIns="0" rIns="0" bIns="0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en-US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6. </a:t>
            </a:r>
            <a:r>
              <a:rPr lang="th-TH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sz="12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บริหารจัดการนโยบาย ยุทธศาสตร์การดูแลผู้สูงอายุไทยเพื่อเป็นหลักชัยของสังคม </a:t>
            </a:r>
            <a:r>
              <a:rPr lang="en-US" sz="12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THAI  ACTIVE  AGING </a:t>
            </a:r>
            <a:r>
              <a:rPr lang="th-TH" sz="12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สูงวัยอย่างมีสุขภาวะ 80 ปี ยังแจ๋ว</a:t>
            </a:r>
            <a:endParaRPr sz="1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Shape 69"/>
          <p:cNvSpPr/>
          <p:nvPr/>
        </p:nvSpPr>
        <p:spPr>
          <a:xfrm>
            <a:off x="485428" y="4365104"/>
            <a:ext cx="3672904" cy="720080"/>
          </a:xfrm>
          <a:prstGeom prst="roundRect">
            <a:avLst>
              <a:gd name="adj" fmla="val 5729"/>
            </a:avLst>
          </a:prstGeom>
          <a:solidFill>
            <a:srgbClr val="0066FF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0" tIns="0" rIns="0" bIns="0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7. การ</a:t>
            </a:r>
            <a:r>
              <a:rPr lang="th-TH" sz="12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บริหารจัดการนโยบาย  ยุทธศาสตร์การพัฒนาระบบดูแลผู้สูงอายุระยะยาวในชุมชน </a:t>
            </a:r>
            <a:r>
              <a:rPr lang="en-US" sz="12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Long Term Care  </a:t>
            </a:r>
            <a:r>
              <a:rPr lang="en-US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Community </a:t>
            </a:r>
            <a:endParaRPr sz="1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Shape 69"/>
          <p:cNvSpPr/>
          <p:nvPr/>
        </p:nvSpPr>
        <p:spPr>
          <a:xfrm>
            <a:off x="467544" y="5209249"/>
            <a:ext cx="3690788" cy="884047"/>
          </a:xfrm>
          <a:prstGeom prst="roundRect">
            <a:avLst>
              <a:gd name="adj" fmla="val 5729"/>
            </a:avLst>
          </a:prstGeom>
          <a:solidFill>
            <a:srgbClr val="0066FF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0" tIns="0" rIns="0" bIns="0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8. การ</a:t>
            </a:r>
            <a:r>
              <a:rPr lang="th-TH" sz="12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เสริมสร้างขีดความสามารถและสัมพันธภาพที่ดีกับเครือข่ายให้เกิดพันธะสัญญาในการขับเคลื่อนนโยบาย เมืองที่เป็นมิตรกับ</a:t>
            </a:r>
            <a:r>
              <a:rPr lang="th-TH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ผู้สูงอายุ (</a:t>
            </a:r>
            <a:r>
              <a:rPr lang="en-US" sz="12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Age-Friendly Cities)</a:t>
            </a:r>
            <a:endParaRPr sz="1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Shape 69"/>
          <p:cNvSpPr/>
          <p:nvPr/>
        </p:nvSpPr>
        <p:spPr>
          <a:xfrm>
            <a:off x="4447380" y="3501008"/>
            <a:ext cx="3311352" cy="720081"/>
          </a:xfrm>
          <a:prstGeom prst="roundRect">
            <a:avLst>
              <a:gd name="adj" fmla="val 5729"/>
            </a:avLst>
          </a:prstGeom>
          <a:solidFill>
            <a:srgbClr val="2DFF8C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0" tIns="0" rIns="0" bIns="0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en-US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9. </a:t>
            </a:r>
            <a:r>
              <a:rPr lang="th-TH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สร้าง</a:t>
            </a:r>
            <a:r>
              <a:rPr lang="th-TH" sz="12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ความเข้มแข็งระบบอนามัยสิ่งแวดล้อมชุมชนอย่างยั่งยืน</a:t>
            </a:r>
            <a:endParaRPr sz="12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Shape 69"/>
          <p:cNvSpPr/>
          <p:nvPr/>
        </p:nvSpPr>
        <p:spPr>
          <a:xfrm>
            <a:off x="4447380" y="4369792"/>
            <a:ext cx="3311352" cy="715392"/>
          </a:xfrm>
          <a:prstGeom prst="roundRect">
            <a:avLst>
              <a:gd name="adj" fmla="val 5729"/>
            </a:avLst>
          </a:prstGeom>
          <a:solidFill>
            <a:srgbClr val="2DFF8C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0" tIns="0" rIns="0" bIns="0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  <a:r>
              <a:rPr lang="th-TH" sz="12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</a:t>
            </a:r>
            <a:r>
              <a:rPr lang="th-TH" sz="12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การยกระดับคุณภาพมาตรฐานการจัดบริการอนามัยสิ่งแวดล้อมระดับท้องถิ่น</a:t>
            </a:r>
            <a:endParaRPr sz="12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Shape 69"/>
          <p:cNvSpPr/>
          <p:nvPr/>
        </p:nvSpPr>
        <p:spPr>
          <a:xfrm>
            <a:off x="4447380" y="5209248"/>
            <a:ext cx="3311352" cy="884047"/>
          </a:xfrm>
          <a:prstGeom prst="roundRect">
            <a:avLst>
              <a:gd name="adj" fmla="val 5729"/>
            </a:avLst>
          </a:prstGeom>
          <a:solidFill>
            <a:srgbClr val="2DFF8C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0" tIns="0" rIns="0" bIns="0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11. เพิ่ม</a:t>
            </a:r>
            <a:r>
              <a:rPr lang="th-TH" sz="12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ประสิทธิภาพการอภิบาลระบบอนามัยสิ่งแวดล้อมอย่างมีส่วนร่วม</a:t>
            </a:r>
            <a:endParaRPr sz="12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Shape 69"/>
          <p:cNvSpPr/>
          <p:nvPr/>
        </p:nvSpPr>
        <p:spPr>
          <a:xfrm>
            <a:off x="3078720" y="6164344"/>
            <a:ext cx="2429384" cy="577024"/>
          </a:xfrm>
          <a:prstGeom prst="roundRect">
            <a:avLst>
              <a:gd name="adj" fmla="val 5729"/>
            </a:avLst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contourClr>
              <a:schemeClr val="accent3">
                <a:shade val="40000"/>
                <a:satMod val="15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0" tIns="0" rIns="0" bIns="0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en-US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12.</a:t>
            </a:r>
            <a:r>
              <a:rPr lang="th-TH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การบริหารการเปลี่ยนแปลง</a:t>
            </a:r>
            <a:endParaRPr sz="1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129953" y="1198493"/>
            <a:ext cx="8258471" cy="646331"/>
          </a:xfrm>
          <a:prstGeom prst="rect">
            <a:avLst/>
          </a:prstGeom>
          <a:solidFill>
            <a:srgbClr val="CCFF66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tabLst>
                <a:tab pos="6821488" algn="l"/>
              </a:tabLst>
            </a:pPr>
            <a:r>
              <a:rPr lang="th-TH" sz="12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พันธ</a:t>
            </a:r>
            <a:r>
              <a:rPr lang="th-TH" sz="1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กิจ</a:t>
            </a:r>
            <a:endParaRPr lang="en-US" sz="12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tabLst>
                <a:tab pos="6821488" algn="l"/>
              </a:tabLst>
            </a:pPr>
            <a:r>
              <a:rPr lang="th-TH" sz="1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ทำหน้าที่ในการสังเคราะห์ ใช้ความรู้ และดูภาพรวม เพื่อกำหนดนโยบายและออกแบบระบบส่งเสริมสุขภาพและอนามัยสิ่งแวดล้อม โดยการประสานงาน สร้างความร่วมมือและกำกับดูแลเพื่อให้เกิดความรับผิดชอบต่อการดำเนินงาน</a:t>
            </a: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129952" y="489372"/>
            <a:ext cx="8258472" cy="646331"/>
          </a:xfrm>
          <a:prstGeom prst="rect">
            <a:avLst/>
          </a:prstGeom>
          <a:solidFill>
            <a:srgbClr val="99CC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175"/>
            <a:r>
              <a:rPr lang="th-TH" sz="1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วิสัยทัศน์</a:t>
            </a:r>
            <a:endParaRPr lang="en-US" sz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175"/>
            <a:r>
              <a:rPr lang="th-TH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กรม</a:t>
            </a:r>
            <a:r>
              <a:rPr lang="th-TH" sz="1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อนามัยเป็นองค์กรหลักของประเทศในการอภิบาลระบบส่งเสริมสุขภาพและระบบอนามัยสิ่งแวดล้อมเพื่อสุขภาพ</a:t>
            </a:r>
            <a:r>
              <a:rPr lang="th-TH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ประชาชน</a:t>
            </a:r>
            <a:endParaRPr lang="en-US" sz="12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ลูกศรขึ้น 18"/>
          <p:cNvSpPr/>
          <p:nvPr/>
        </p:nvSpPr>
        <p:spPr>
          <a:xfrm>
            <a:off x="485924" y="1916832"/>
            <a:ext cx="485676" cy="18000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ลูกศรขึ้น 19"/>
          <p:cNvSpPr/>
          <p:nvPr/>
        </p:nvSpPr>
        <p:spPr>
          <a:xfrm>
            <a:off x="1278012" y="1916832"/>
            <a:ext cx="485676" cy="18000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ลูกศรขึ้น 20"/>
          <p:cNvSpPr/>
          <p:nvPr/>
        </p:nvSpPr>
        <p:spPr>
          <a:xfrm>
            <a:off x="2174186" y="1916832"/>
            <a:ext cx="485676" cy="18000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ลูกศรขึ้น 21"/>
          <p:cNvSpPr/>
          <p:nvPr/>
        </p:nvSpPr>
        <p:spPr>
          <a:xfrm>
            <a:off x="2988580" y="1916832"/>
            <a:ext cx="485676" cy="18000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ลูกศรขึ้น 22"/>
          <p:cNvSpPr/>
          <p:nvPr/>
        </p:nvSpPr>
        <p:spPr>
          <a:xfrm>
            <a:off x="3816672" y="1916832"/>
            <a:ext cx="485676" cy="18000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ลูกศรขึ้น 23"/>
          <p:cNvSpPr/>
          <p:nvPr/>
        </p:nvSpPr>
        <p:spPr>
          <a:xfrm>
            <a:off x="4662388" y="1916832"/>
            <a:ext cx="485676" cy="18000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ลูกศรขึ้น 24"/>
          <p:cNvSpPr/>
          <p:nvPr/>
        </p:nvSpPr>
        <p:spPr>
          <a:xfrm>
            <a:off x="5554911" y="1916832"/>
            <a:ext cx="485676" cy="18000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ลูกศรขึ้น 25"/>
          <p:cNvSpPr/>
          <p:nvPr/>
        </p:nvSpPr>
        <p:spPr>
          <a:xfrm>
            <a:off x="6437808" y="1916832"/>
            <a:ext cx="485676" cy="18000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ลูกศรขึ้น 26"/>
          <p:cNvSpPr/>
          <p:nvPr/>
        </p:nvSpPr>
        <p:spPr>
          <a:xfrm>
            <a:off x="7542708" y="1916832"/>
            <a:ext cx="485676" cy="18000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29952" y="2032232"/>
            <a:ext cx="8316000" cy="4788000"/>
          </a:xfrm>
          <a:prstGeom prst="rect">
            <a:avLst/>
          </a:prstGeom>
          <a:noFill/>
          <a:ln>
            <a:solidFill>
              <a:srgbClr val="FF33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27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สี่เหลี่ยมมุมมน 42"/>
          <p:cNvSpPr/>
          <p:nvPr/>
        </p:nvSpPr>
        <p:spPr>
          <a:xfrm>
            <a:off x="40781" y="3804962"/>
            <a:ext cx="4398281" cy="2976839"/>
          </a:xfrm>
          <a:prstGeom prst="roundRect">
            <a:avLst/>
          </a:prstGeom>
          <a:solidFill>
            <a:srgbClr val="FFFFB9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6575" indent="-536575">
              <a:lnSpc>
                <a:spcPts val="2300"/>
              </a:lnSpc>
            </a:pPr>
            <a:r>
              <a:rPr lang="en-US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C1</a:t>
            </a:r>
            <a:r>
              <a:rPr lang="en-US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ระบบฐานข้อมูลและสารสนเทศ</a:t>
            </a:r>
          </a:p>
          <a:p>
            <a:pPr marL="536575" indent="-536575">
              <a:lnSpc>
                <a:spcPts val="2300"/>
              </a:lnSpc>
            </a:pP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ด้านอวล. ที่เชื่อมโยงทุกระดับ </a:t>
            </a:r>
          </a:p>
          <a:p>
            <a:pPr marL="536575" indent="-536575">
              <a:lnSpc>
                <a:spcPts val="2300"/>
              </a:lnSpc>
            </a:pP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ทันสมัย ใช้งานสะดวก</a:t>
            </a:r>
          </a:p>
          <a:p>
            <a:pPr marL="536575" indent="-536575">
              <a:lnSpc>
                <a:spcPts val="2300"/>
              </a:lnSpc>
            </a:pPr>
            <a:r>
              <a:rPr lang="en-US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C2 </a:t>
            </a:r>
            <a:r>
              <a:rPr lang="th-TH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	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มีระบบพัฒนาและบริหารการวิจัยและ</a:t>
            </a:r>
            <a:r>
              <a:rPr lang="en-US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KM</a:t>
            </a:r>
            <a:endParaRPr lang="th-TH" sz="16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36575" indent="-536575">
              <a:lnSpc>
                <a:spcPts val="2300"/>
              </a:lnSpc>
            </a:pPr>
            <a:r>
              <a:rPr lang="en-US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C3  </a:t>
            </a:r>
            <a:r>
              <a:rPr lang="th-TH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การบริหารความสัมพันธ์ภาคีเครือข่าย อวล. ระดับนโยบาย มีประสิทธิภาพ</a:t>
            </a:r>
            <a:r>
              <a:rPr lang="en-US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16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36575" indent="-536575">
              <a:lnSpc>
                <a:spcPts val="2300"/>
              </a:lnSpc>
            </a:pPr>
            <a:r>
              <a:rPr lang="en-US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C4	</a:t>
            </a:r>
            <a:r>
              <a:rPr lang="th-TH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มีระบบติดตามและประเมินผลที่มีประสิทธิภาพ 	</a:t>
            </a:r>
          </a:p>
        </p:txBody>
      </p:sp>
      <p:sp>
        <p:nvSpPr>
          <p:cNvPr id="41" name="สี่เหลี่ยมมุมมน 40"/>
          <p:cNvSpPr/>
          <p:nvPr/>
        </p:nvSpPr>
        <p:spPr>
          <a:xfrm>
            <a:off x="4536505" y="3804962"/>
            <a:ext cx="4571999" cy="2983153"/>
          </a:xfrm>
          <a:prstGeom prst="roundRect">
            <a:avLst/>
          </a:prstGeom>
          <a:solidFill>
            <a:srgbClr val="B7FF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982663" indent="-982663">
              <a:lnSpc>
                <a:spcPts val="19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</a:t>
            </a:r>
          </a:p>
          <a:p>
            <a:pPr marL="627063" indent="-627063">
              <a:lnSpc>
                <a:spcPts val="19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D1 </a:t>
            </a: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บุคลากรกรมอนามัยมีสมรรถนะด้าน อวล. </a:t>
            </a:r>
          </a:p>
        </p:txBody>
      </p:sp>
      <p:sp>
        <p:nvSpPr>
          <p:cNvPr id="19" name="Shape 69"/>
          <p:cNvSpPr/>
          <p:nvPr/>
        </p:nvSpPr>
        <p:spPr>
          <a:xfrm>
            <a:off x="-35496" y="44624"/>
            <a:ext cx="9144000" cy="648072"/>
          </a:xfrm>
          <a:prstGeom prst="roundRect">
            <a:avLst>
              <a:gd name="adj" fmla="val 5729"/>
            </a:avLst>
          </a:prstGeom>
          <a:solidFill>
            <a:srgbClr val="2DFF8C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0" tIns="0" rIns="0" bIns="0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ประเด็นยุทธศาสตร์ที่ 11 </a:t>
            </a:r>
            <a:r>
              <a:rPr lang="en-US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20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เพิ่มประสิทธิภาพการอภิบาลระบบอนามัยสิ่งแวดล้อมอย่างมีส่วนร่วม</a:t>
            </a:r>
            <a:endParaRPr sz="20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53778" y="928670"/>
            <a:ext cx="4429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24" indent="-514324" defTabSz="914139">
              <a:lnSpc>
                <a:spcPts val="2400"/>
              </a:lnSpc>
              <a:defRPr/>
            </a:pP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7" name="สี่เหลี่ยมมุมมน 36"/>
          <p:cNvSpPr/>
          <p:nvPr/>
        </p:nvSpPr>
        <p:spPr>
          <a:xfrm>
            <a:off x="4536505" y="908720"/>
            <a:ext cx="4571999" cy="2716354"/>
          </a:xfrm>
          <a:prstGeom prst="roundRect">
            <a:avLst/>
          </a:prstGeom>
          <a:solidFill>
            <a:srgbClr val="E2CFF1"/>
          </a:solidFill>
          <a:ln>
            <a:solidFill>
              <a:srgbClr val="FF3399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36575" indent="-536575" defTabSz="914139"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	</a:t>
            </a:r>
            <a:r>
              <a:rPr lang="th-TH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หน่วยงานภาคีเครือข่ายให้ความร่วมมือในการดำเนินงานอนามัยสิ่งแวดล้อมตามแนวทางที่ได้กำหนด</a:t>
            </a:r>
            <a:r>
              <a:rPr lang="th-TH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ร่วมกัน</a:t>
            </a:r>
          </a:p>
          <a:p>
            <a:pPr marL="536575" indent="-536575" defTabSz="914139">
              <a:lnSpc>
                <a:spcPts val="2300"/>
              </a:lnSpc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</a:t>
            </a:r>
            <a:endParaRPr lang="th-TH" sz="20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สี่เหลี่ยมมุมมน 36"/>
          <p:cNvSpPr/>
          <p:nvPr/>
        </p:nvSpPr>
        <p:spPr>
          <a:xfrm>
            <a:off x="45332" y="908720"/>
            <a:ext cx="4393731" cy="2716355"/>
          </a:xfrm>
          <a:prstGeom prst="roundRect">
            <a:avLst/>
          </a:prstGeom>
          <a:solidFill>
            <a:srgbClr val="D4EDB9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36575" indent="-536575" defTabSz="914139"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A1</a:t>
            </a:r>
            <a:r>
              <a:rPr lang="en-US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ระบบการจัดการอนามัยสิ่งแวดล้อมมีประสิทธิภาพ สอดคล้องแนวทาง</a:t>
            </a:r>
            <a:r>
              <a:rPr lang="th-TH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สากล</a:t>
            </a:r>
          </a:p>
        </p:txBody>
      </p:sp>
      <p:graphicFrame>
        <p:nvGraphicFramePr>
          <p:cNvPr id="15" name="ไดอะแกรม 14"/>
          <p:cNvGraphicFramePr/>
          <p:nvPr>
            <p:extLst>
              <p:ext uri="{D42A27DB-BD31-4B8C-83A1-F6EECF244321}">
                <p14:modId xmlns:p14="http://schemas.microsoft.com/office/powerpoint/2010/main" val="386391586"/>
              </p:ext>
            </p:extLst>
          </p:nvPr>
        </p:nvGraphicFramePr>
        <p:xfrm>
          <a:off x="3059832" y="2060848"/>
          <a:ext cx="3708864" cy="3271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8676456" y="6525344"/>
            <a:ext cx="467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r>
          </a:p>
          <a:p>
            <a:endParaRPr lang="th-TH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6604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สี่เหลี่ยมมุมมน 42"/>
          <p:cNvSpPr/>
          <p:nvPr/>
        </p:nvSpPr>
        <p:spPr>
          <a:xfrm>
            <a:off x="40781" y="3804962"/>
            <a:ext cx="4398281" cy="2976839"/>
          </a:xfrm>
          <a:prstGeom prst="roundRect">
            <a:avLst/>
          </a:prstGeom>
          <a:solidFill>
            <a:srgbClr val="FFFFB9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6575" indent="-536575">
              <a:lnSpc>
                <a:spcPts val="2300"/>
              </a:lnSpc>
            </a:pPr>
            <a:endParaRPr lang="th-TH" sz="16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สี่เหลี่ยมมุมมน 40"/>
          <p:cNvSpPr/>
          <p:nvPr/>
        </p:nvSpPr>
        <p:spPr>
          <a:xfrm>
            <a:off x="4536505" y="3804962"/>
            <a:ext cx="4571999" cy="2983153"/>
          </a:xfrm>
          <a:prstGeom prst="roundRect">
            <a:avLst/>
          </a:prstGeom>
          <a:solidFill>
            <a:srgbClr val="B7FF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982663" indent="-982663">
              <a:lnSpc>
                <a:spcPts val="19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</a:t>
            </a:r>
          </a:p>
        </p:txBody>
      </p:sp>
      <p:sp>
        <p:nvSpPr>
          <p:cNvPr id="19" name="Shape 69"/>
          <p:cNvSpPr/>
          <p:nvPr/>
        </p:nvSpPr>
        <p:spPr>
          <a:xfrm>
            <a:off x="-35496" y="44624"/>
            <a:ext cx="9144000" cy="648072"/>
          </a:xfrm>
          <a:prstGeom prst="roundRect">
            <a:avLst>
              <a:gd name="adj" fmla="val 5729"/>
            </a:avLst>
          </a:prstGeom>
          <a:solidFill>
            <a:schemeClr val="accent6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0" tIns="0" rIns="0" bIns="0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2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ประเด็นยุทธศาสตร์ที่ 1</a:t>
            </a:r>
            <a:r>
              <a:rPr lang="en-US" sz="2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2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2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การบริหารการเปลี่ยนแปลง</a:t>
            </a:r>
            <a:endParaRPr sz="20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53778" y="928670"/>
            <a:ext cx="4429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24" indent="-514324" defTabSz="914139">
              <a:lnSpc>
                <a:spcPts val="2400"/>
              </a:lnSpc>
              <a:defRPr/>
            </a:pP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7" name="สี่เหลี่ยมมุมมน 36"/>
          <p:cNvSpPr/>
          <p:nvPr/>
        </p:nvSpPr>
        <p:spPr>
          <a:xfrm>
            <a:off x="4536505" y="908720"/>
            <a:ext cx="4571999" cy="2716354"/>
          </a:xfrm>
          <a:prstGeom prst="roundRect">
            <a:avLst/>
          </a:prstGeom>
          <a:solidFill>
            <a:srgbClr val="E2CFF1"/>
          </a:solidFill>
          <a:ln>
            <a:solidFill>
              <a:srgbClr val="FF3399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36575" indent="-536575" defTabSz="914139">
              <a:defRPr/>
            </a:pPr>
            <a:endParaRPr lang="th-TH" sz="20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สี่เหลี่ยมมุมมน 36"/>
          <p:cNvSpPr/>
          <p:nvPr/>
        </p:nvSpPr>
        <p:spPr>
          <a:xfrm>
            <a:off x="45332" y="908720"/>
            <a:ext cx="4393731" cy="2716355"/>
          </a:xfrm>
          <a:prstGeom prst="roundRect">
            <a:avLst/>
          </a:prstGeom>
          <a:solidFill>
            <a:srgbClr val="D4EDB9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36575" indent="-536575" defTabSz="914139"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A1</a:t>
            </a:r>
            <a:r>
              <a:rPr lang="en-US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 L (Lead, Lean, Learn)</a:t>
            </a:r>
            <a:endParaRPr lang="th-TH" sz="20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5" name="ไดอะแกรม 14"/>
          <p:cNvGraphicFramePr/>
          <p:nvPr>
            <p:extLst>
              <p:ext uri="{D42A27DB-BD31-4B8C-83A1-F6EECF244321}">
                <p14:modId xmlns:p14="http://schemas.microsoft.com/office/powerpoint/2010/main" val="1421629929"/>
              </p:ext>
            </p:extLst>
          </p:nvPr>
        </p:nvGraphicFramePr>
        <p:xfrm>
          <a:off x="3059832" y="2060848"/>
          <a:ext cx="3708864" cy="3271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8676456" y="6525344"/>
            <a:ext cx="467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r>
          </a:p>
          <a:p>
            <a:endParaRPr lang="th-TH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8064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143000"/>
          </a:xfrm>
        </p:spPr>
        <p:txBody>
          <a:bodyPr/>
          <a:lstStyle/>
          <a:p>
            <a:r>
              <a:rPr lang="th-TH" dirty="0" smtClean="0"/>
              <a:t>สรุปการประชุมประเด็นยุทธศาสตร์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7504" y="1340768"/>
            <a:ext cx="8280920" cy="5060032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b="1" dirty="0" smtClean="0">
                <a:cs typeface="+mj-cs"/>
              </a:rPr>
              <a:t>1 </a:t>
            </a:r>
            <a:r>
              <a:rPr lang="th-TH" b="1" dirty="0" smtClean="0">
                <a:cs typeface="+mj-cs"/>
              </a:rPr>
              <a:t>แม่</a:t>
            </a:r>
            <a:r>
              <a:rPr lang="th-TH" b="1" dirty="0">
                <a:cs typeface="+mj-cs"/>
              </a:rPr>
              <a:t>และ</a:t>
            </a:r>
            <a:r>
              <a:rPr lang="th-TH" b="1" dirty="0" smtClean="0">
                <a:cs typeface="+mj-cs"/>
              </a:rPr>
              <a:t>เด็ก  </a:t>
            </a:r>
            <a:r>
              <a:rPr lang="th-TH" sz="2600" b="1" dirty="0" smtClean="0">
                <a:solidFill>
                  <a:srgbClr val="FF0000"/>
                </a:solidFill>
                <a:cs typeface="+mj-cs"/>
              </a:rPr>
              <a:t>ส่งเสริม</a:t>
            </a:r>
            <a:r>
              <a:rPr lang="th-TH" sz="2600" b="1" dirty="0">
                <a:solidFill>
                  <a:srgbClr val="FF0000"/>
                </a:solidFill>
                <a:cs typeface="+mj-cs"/>
              </a:rPr>
              <a:t>การเกิดและเติบโต</a:t>
            </a:r>
            <a:r>
              <a:rPr lang="th-TH" sz="2600" b="1" dirty="0" smtClean="0">
                <a:solidFill>
                  <a:srgbClr val="FF0000"/>
                </a:solidFill>
                <a:cs typeface="+mj-cs"/>
              </a:rPr>
              <a:t>คุณภาพ</a:t>
            </a:r>
          </a:p>
          <a:p>
            <a:pPr marL="114300" indent="0">
              <a:buNone/>
            </a:pPr>
            <a:r>
              <a:rPr lang="en-US" sz="2600" b="1" dirty="0" smtClean="0">
                <a:cs typeface="+mj-cs"/>
              </a:rPr>
              <a:t>2 </a:t>
            </a:r>
            <a:r>
              <a:rPr lang="th-TH" sz="2600" b="1" dirty="0" smtClean="0">
                <a:cs typeface="+mj-cs"/>
              </a:rPr>
              <a:t>วัยเรียน  </a:t>
            </a:r>
            <a:r>
              <a:rPr lang="th-TH" sz="2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+mj-cs"/>
              </a:rPr>
              <a:t>ส่งเสริม</a:t>
            </a:r>
            <a:r>
              <a:rPr lang="th-TH" sz="2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+mj-cs"/>
              </a:rPr>
              <a:t>เด็กวัยเรียนให้แข็งแรงและฉลาด</a:t>
            </a:r>
            <a:endParaRPr lang="en-US" sz="26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+mj-cs"/>
            </a:endParaRPr>
          </a:p>
          <a:p>
            <a:pPr marL="114300" indent="0">
              <a:buNone/>
            </a:pPr>
            <a:r>
              <a:rPr lang="en-US" sz="2600" b="1" dirty="0" smtClean="0">
                <a:cs typeface="+mj-cs"/>
              </a:rPr>
              <a:t>3 </a:t>
            </a:r>
            <a:r>
              <a:rPr lang="th-TH" sz="2600" b="1" dirty="0" smtClean="0">
                <a:cs typeface="+mj-cs"/>
              </a:rPr>
              <a:t>วัยรุ่น</a:t>
            </a:r>
            <a:r>
              <a:rPr lang="th-TH" sz="2600" b="1" dirty="0" smtClean="0">
                <a:solidFill>
                  <a:srgbClr val="FF0000"/>
                </a:solidFill>
                <a:cs typeface="+mj-cs"/>
              </a:rPr>
              <a:t> ส่งเสริม</a:t>
            </a:r>
            <a:r>
              <a:rPr lang="th-TH" sz="2600" b="1" dirty="0">
                <a:solidFill>
                  <a:srgbClr val="FF0000"/>
                </a:solidFill>
                <a:cs typeface="+mj-cs"/>
              </a:rPr>
              <a:t>พฤติกรรมอนามัยการเจริญพันธุ์ที่เหมาะสมสำหรับ</a:t>
            </a:r>
            <a:r>
              <a:rPr lang="th-TH" sz="2600" b="1" dirty="0" smtClean="0">
                <a:solidFill>
                  <a:srgbClr val="FF0000"/>
                </a:solidFill>
                <a:cs typeface="+mj-cs"/>
              </a:rPr>
              <a:t>วัยรุ่น(</a:t>
            </a:r>
            <a:r>
              <a:rPr lang="en-US" sz="2600" b="1" dirty="0">
                <a:solidFill>
                  <a:srgbClr val="FF0000"/>
                </a:solidFill>
                <a:cs typeface="+mj-cs"/>
              </a:rPr>
              <a:t>Adolescence  Appropriate  Reproductive Health Behavior </a:t>
            </a:r>
            <a:r>
              <a:rPr lang="en-US" sz="2600" b="1" dirty="0" smtClean="0">
                <a:solidFill>
                  <a:srgbClr val="FF0000"/>
                </a:solidFill>
                <a:cs typeface="+mj-cs"/>
              </a:rPr>
              <a:t>)</a:t>
            </a:r>
          </a:p>
          <a:p>
            <a:pPr marL="114300" indent="0">
              <a:buNone/>
            </a:pPr>
            <a:r>
              <a:rPr lang="en-US" sz="2600" b="1" dirty="0" smtClean="0">
                <a:cs typeface="+mj-cs"/>
              </a:rPr>
              <a:t>4 </a:t>
            </a:r>
            <a:r>
              <a:rPr lang="th-TH" sz="2600" b="1" dirty="0" smtClean="0">
                <a:cs typeface="+mj-cs"/>
              </a:rPr>
              <a:t>วัยทำงาน</a:t>
            </a:r>
            <a:r>
              <a:rPr lang="th-TH" sz="2600" b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+mj-cs"/>
              </a:rPr>
              <a:t>ส่งเสริม</a:t>
            </a:r>
            <a:r>
              <a:rPr lang="th-TH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+mj-cs"/>
              </a:rPr>
              <a:t>พฤติกรรมสุขภาพวัยทำงานที่พึงประสงค์</a:t>
            </a:r>
          </a:p>
          <a:p>
            <a:pPr marL="114300" indent="0">
              <a:buNone/>
            </a:pPr>
            <a:r>
              <a:rPr lang="en-US" b="1" dirty="0" smtClean="0">
                <a:cs typeface="+mj-cs"/>
              </a:rPr>
              <a:t>5 </a:t>
            </a:r>
            <a:r>
              <a:rPr lang="th-TH" b="1" dirty="0" smtClean="0">
                <a:cs typeface="+mj-cs"/>
              </a:rPr>
              <a:t>วัยสูงอายุ  </a:t>
            </a:r>
            <a:r>
              <a:rPr lang="th-TH" sz="2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+mj-cs"/>
              </a:rPr>
              <a:t>ส่งเสริม</a:t>
            </a:r>
            <a:r>
              <a:rPr lang="th-TH" sz="2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+mj-cs"/>
              </a:rPr>
              <a:t>ผู้สูงอายุไทยเพื่อเป็นหลักชัยของ</a:t>
            </a:r>
            <a:r>
              <a:rPr lang="th-TH" sz="2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+mj-cs"/>
              </a:rPr>
              <a:t>สังคม </a:t>
            </a:r>
            <a:r>
              <a:rPr lang="th-TH" sz="19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+mj-cs"/>
              </a:rPr>
              <a:t>( </a:t>
            </a:r>
            <a:r>
              <a:rPr lang="en-US" sz="19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+mj-cs"/>
              </a:rPr>
              <a:t>THAI  ACTIVE  AGING : strong social  and security</a:t>
            </a:r>
            <a:r>
              <a:rPr lang="th-TH" sz="2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+mj-cs"/>
              </a:rPr>
              <a:t> </a:t>
            </a:r>
            <a:r>
              <a:rPr lang="th-TH" sz="2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+mj-cs"/>
              </a:rPr>
              <a:t>)</a:t>
            </a:r>
            <a:endParaRPr lang="th-TH" sz="1900" b="1" dirty="0" smtClean="0">
              <a:solidFill>
                <a:srgbClr val="FFFFFF"/>
              </a:solidFill>
              <a:cs typeface="+mj-cs"/>
            </a:endParaRPr>
          </a:p>
          <a:p>
            <a:pPr marL="114300" indent="0">
              <a:buNone/>
            </a:pPr>
            <a:r>
              <a:rPr lang="en-US" sz="19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6 </a:t>
            </a:r>
            <a:r>
              <a:rPr lang="th-TH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อนามัยสิ่งแวดล้อม  </a:t>
            </a:r>
            <a:r>
              <a:rPr lang="th-TH" sz="2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+mj-cs"/>
              </a:rPr>
              <a:t>ส่งเสริม</a:t>
            </a:r>
            <a:r>
              <a:rPr lang="th-TH" sz="2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+mj-cs"/>
              </a:rPr>
              <a:t>ความเข้มแข็งระบบอนามัยสิ่งแวดล้อมชุมชนและเมืองอย่างยั่งยืน</a:t>
            </a:r>
          </a:p>
          <a:p>
            <a:pPr marL="114300" indent="0">
              <a:buNone/>
              <a:defRPr sz="1800">
                <a:solidFill>
                  <a:srgbClr val="FFFFFF"/>
                </a:solidFill>
              </a:defRPr>
            </a:pPr>
            <a:r>
              <a:rPr lang="en-US" sz="19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7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</a:t>
            </a:r>
            <a:r>
              <a:rPr lang="th-TH" sz="2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+mj-cs"/>
              </a:rPr>
              <a:t>การ</a:t>
            </a:r>
            <a:r>
              <a:rPr lang="th-TH" sz="2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+mj-cs"/>
              </a:rPr>
              <a:t>พัฒนาระบบบริหารองค์การ</a:t>
            </a:r>
          </a:p>
          <a:p>
            <a:pPr marL="114300" indent="0">
              <a:buNone/>
              <a:defRPr sz="1800">
                <a:solidFill>
                  <a:srgbClr val="FFFFFF"/>
                </a:solidFill>
              </a:defRPr>
            </a:pPr>
            <a:endParaRPr lang="th-TH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14300" indent="0">
              <a:buNone/>
              <a:defRPr sz="1800">
                <a:solidFill>
                  <a:srgbClr val="FFFFFF"/>
                </a:solidFill>
              </a:defRPr>
            </a:pPr>
            <a:r>
              <a:rPr lang="th-TH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th-TH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14300" indent="0">
              <a:buNone/>
              <a:defRPr sz="1800">
                <a:solidFill>
                  <a:srgbClr val="FFFFFF"/>
                </a:solidFill>
              </a:defRPr>
            </a:pPr>
            <a:r>
              <a:rPr lang="th-TH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19BA-F726-4C3E-BECA-B0D88026CC81}" type="slidenum">
              <a:rPr lang="th-TH" smtClean="0"/>
              <a:t>22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367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สี่เหลี่ยมมุมมน 42"/>
          <p:cNvSpPr/>
          <p:nvPr/>
        </p:nvSpPr>
        <p:spPr>
          <a:xfrm>
            <a:off x="40782" y="3812341"/>
            <a:ext cx="4588796" cy="3001035"/>
          </a:xfrm>
          <a:prstGeom prst="roundRect">
            <a:avLst/>
          </a:prstGeom>
          <a:solidFill>
            <a:srgbClr val="FFFFB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4150" indent="-88900" defTabSz="914139">
              <a:spcBef>
                <a:spcPts val="600"/>
              </a:spcBef>
              <a:defRPr/>
            </a:pPr>
            <a:endParaRPr lang="en-US" sz="105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4150" indent="-88900" defTabSz="914139">
              <a:spcBef>
                <a:spcPts val="600"/>
              </a:spcBef>
              <a:defRPr/>
            </a:pPr>
            <a:endParaRPr lang="en-US" sz="105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4150" indent="-88900" defTabSz="914139">
              <a:spcBef>
                <a:spcPts val="600"/>
              </a:spcBef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C1 </a:t>
            </a: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ระบบเฝ้าระวังการตายมารดา </a:t>
            </a:r>
            <a:endParaRPr lang="th-TH" sz="10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4150" indent="-88900" defTabSz="914139">
              <a:spcBef>
                <a:spcPts val="600"/>
              </a:spcBef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C2  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ตำบลส่งเสริมโภชนาการในหญิงวัยเจริญพันธุ์</a:t>
            </a: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</a:t>
            </a:r>
          </a:p>
          <a:p>
            <a:pPr marL="184150" indent="-88900" defTabSz="914139">
              <a:spcBef>
                <a:spcPts val="600"/>
              </a:spcBef>
              <a:defRPr/>
            </a:pP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หญิง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ตั้งครรภ์</a:t>
            </a:r>
            <a:endParaRPr lang="en-US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4150" indent="-88900" defTabSz="914139">
              <a:spcBef>
                <a:spcPts val="600"/>
              </a:spcBef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C3  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เด็กทุกคนสามารถเข้าถึงบริการด้านโภชนาการ</a:t>
            </a:r>
            <a:endParaRPr lang="en-US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4150" indent="-88900" defTabSz="914139">
              <a:spcBef>
                <a:spcPts val="600"/>
              </a:spcBef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C4 </a:t>
            </a:r>
            <a:r>
              <a:rPr lang="th-TH" sz="1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มีระบบการเฝ้าระวังการเจริญเติบโตของเด็กใน</a:t>
            </a: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หมู่บ้าน</a:t>
            </a:r>
          </a:p>
          <a:p>
            <a:pPr marL="184150" indent="-88900" defTabSz="914139">
              <a:defRPr/>
            </a:pP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และ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ศูนย์เด็กเล็ก</a:t>
            </a:r>
            <a:endParaRPr lang="en-US" sz="10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4150" indent="-88900" defTabSz="914139">
              <a:spcBef>
                <a:spcPts val="600"/>
              </a:spcBef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C5  </a:t>
            </a: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ตำบล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ส่งเสริมเด็ก</a:t>
            </a: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มีสูง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ดี</a:t>
            </a: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สมส่วน (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อยู่ใน 100 ตำบล)</a:t>
            </a:r>
            <a:endParaRPr lang="en-US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1950" indent="-266700" defTabSz="914139">
              <a:spcBef>
                <a:spcPts val="600"/>
              </a:spcBef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C6  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ระบบเฝ้าระวังการควบคุมการส่งเสริมการตลาดอาหารสำหรับทารกและเด็กเล็กและผลิตภัณฑ์ที่</a:t>
            </a: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เกี่ยวข้อง</a:t>
            </a:r>
          </a:p>
          <a:p>
            <a:pPr marL="361950" indent="-266700" defTabSz="914139">
              <a:spcBef>
                <a:spcPts val="600"/>
              </a:spcBef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C7 </a:t>
            </a:r>
            <a:r>
              <a:rPr lang="en-US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ระบบเฝ้าระวังพัฒนาการเด็ก </a:t>
            </a:r>
            <a:endParaRPr lang="en-US" sz="10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1950" indent="-266700" defTabSz="914139">
              <a:spcBef>
                <a:spcPts val="600"/>
              </a:spcBef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C8  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ศูนย์เด็กเล็กมีผู้ดูแลเด็กมีมาตรฐานตาม</a:t>
            </a: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วิชาชีพ</a:t>
            </a:r>
          </a:p>
          <a:p>
            <a:pPr marL="361950" indent="-266700" defTabSz="914139">
              <a:spcBef>
                <a:spcPts val="600"/>
              </a:spcBef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C9 </a:t>
            </a:r>
            <a:r>
              <a:rPr lang="en-US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เจ้าหน้าที่ในรพ.สต.ได้รับการพัฒนาเรื่องส่งเสริมสุขภาพช่องปาก</a:t>
            </a:r>
            <a:endParaRPr lang="th-TH" sz="10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1950" indent="-266700" defTabSz="914139">
              <a:spcBef>
                <a:spcPts val="600"/>
              </a:spcBef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C10  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เกิดการมีส่วนร่วมในการแก้ไขปัญหาฟันผุเด็กในชุมชน</a:t>
            </a:r>
            <a:endParaRPr lang="en-US" sz="10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1950" indent="-266700" defTabSz="914139">
              <a:spcBef>
                <a:spcPts val="600"/>
              </a:spcBef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C11  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ท้องถิ่นสนับสนุนแปรงสีฟัน/ยาสีฟันที่มีคุณภาพให้เด็ก</a:t>
            </a:r>
            <a:endParaRPr lang="en-US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1950" indent="-266700" defTabSz="914139">
              <a:spcBef>
                <a:spcPts val="600"/>
              </a:spcBef>
              <a:defRPr/>
            </a:pPr>
            <a:endParaRPr lang="th-TH" sz="105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4150" indent="-88900" defTabSz="914139">
              <a:spcBef>
                <a:spcPts val="600"/>
              </a:spcBef>
              <a:defRPr/>
            </a:pPr>
            <a:endParaRPr lang="th-TH" sz="105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สี่เหลี่ยมมุมมน 40"/>
          <p:cNvSpPr/>
          <p:nvPr/>
        </p:nvSpPr>
        <p:spPr>
          <a:xfrm>
            <a:off x="4666090" y="3755689"/>
            <a:ext cx="4514422" cy="3093279"/>
          </a:xfrm>
          <a:prstGeom prst="roundRect">
            <a:avLst/>
          </a:prstGeom>
          <a:solidFill>
            <a:srgbClr val="B7FFFF"/>
          </a:solidFill>
          <a:ln>
            <a:solidFill>
              <a:srgbClr val="00B0F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982663" indent="-982663">
              <a:lnSpc>
                <a:spcPts val="19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</a:t>
            </a:r>
          </a:p>
          <a:p>
            <a:pPr marL="1258888" indent="-1258888">
              <a:lnSpc>
                <a:spcPts val="1900"/>
              </a:lnSpc>
              <a:tabLst>
                <a:tab pos="1258888" algn="l"/>
              </a:tabLst>
            </a:pPr>
            <a:r>
              <a:rPr lang="en-US" sz="12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</a:t>
            </a:r>
            <a:r>
              <a:rPr lang="en-US" sz="13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D1 </a:t>
            </a:r>
            <a:r>
              <a:rPr lang="th-TH" sz="1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ระบบการจัดสรรงบประมาณสอดคล้องนโยบายและแผนงาน/โครงการ</a:t>
            </a:r>
          </a:p>
          <a:p>
            <a:pPr marL="1258888" indent="-1258888">
              <a:lnSpc>
                <a:spcPts val="1900"/>
              </a:lnSpc>
              <a:tabLst>
                <a:tab pos="1350963" algn="l"/>
              </a:tabLst>
            </a:pPr>
            <a:r>
              <a:rPr lang="th-TH" sz="13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3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</a:t>
            </a:r>
            <a:r>
              <a:rPr lang="en-US" sz="13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D2 </a:t>
            </a:r>
            <a:r>
              <a:rPr lang="th-TH" sz="13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มีบุคลากร</a:t>
            </a:r>
            <a:r>
              <a:rPr lang="th-TH" sz="13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สห</a:t>
            </a:r>
            <a:r>
              <a:rPr lang="th-TH" sz="1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วิชาชีพเพียงพอ ในการทำงานส่งเสริมสุขภาพกลุ่มสตรีและเด็กปฐมวัย</a:t>
            </a:r>
          </a:p>
          <a:p>
            <a:pPr marL="531813" indent="-531813">
              <a:lnSpc>
                <a:spcPts val="1900"/>
              </a:lnSpc>
            </a:pPr>
            <a:r>
              <a:rPr lang="en-US" sz="13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D3 </a:t>
            </a:r>
            <a:r>
              <a:rPr lang="th-TH" sz="13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บุคลากรได้รับการพัฒนาองค์ความรู้ในการส่งเสริมสุขภาพสตรีและเด็กปฐมวัย</a:t>
            </a:r>
          </a:p>
          <a:p>
            <a:pPr marL="531813" indent="-354013">
              <a:lnSpc>
                <a:spcPts val="1900"/>
              </a:lnSpc>
            </a:pPr>
            <a:r>
              <a:rPr lang="en-US" sz="13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D4 </a:t>
            </a:r>
            <a:r>
              <a:rPr lang="th-TH" sz="13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</a:t>
            </a:r>
            <a:r>
              <a:rPr lang="th-TH" sz="13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งานวิจัย/สำรวจ/นวัตกรรมที่เกี่ยวข้อง</a:t>
            </a:r>
            <a:r>
              <a:rPr lang="th-TH" sz="1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กับส่งเสริม</a:t>
            </a:r>
            <a:r>
              <a:rPr lang="th-TH" sz="13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สุขภาพสตรีและเด็ก</a:t>
            </a:r>
            <a:r>
              <a:rPr lang="th-TH" sz="1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ปฐมวัย </a:t>
            </a:r>
            <a:endParaRPr lang="en-US" sz="13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31813" indent="-354013">
              <a:lnSpc>
                <a:spcPts val="1900"/>
              </a:lnSpc>
            </a:pPr>
            <a:r>
              <a:rPr lang="en-US" sz="13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D5  </a:t>
            </a:r>
            <a:r>
              <a:rPr lang="th-TH" sz="1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</a:t>
            </a:r>
            <a:r>
              <a:rPr lang="th-TH" sz="13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ระบบสารสนเทศที่เป็นปัจจุบัน ครบถ้วน เข้าถึงได้ง่าย (เชื่อมโยง</a:t>
            </a:r>
            <a:r>
              <a:rPr lang="en-US" sz="13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KIS</a:t>
            </a:r>
            <a:r>
              <a:rPr lang="en-US" sz="1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13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Shape 69"/>
          <p:cNvSpPr/>
          <p:nvPr/>
        </p:nvSpPr>
        <p:spPr>
          <a:xfrm>
            <a:off x="-35496" y="-27384"/>
            <a:ext cx="9144000" cy="649032"/>
          </a:xfrm>
          <a:prstGeom prst="roundRect">
            <a:avLst>
              <a:gd name="adj" fmla="val 5729"/>
            </a:avLst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0" tIns="0" rIns="0" bIns="0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2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ประเด็นยุทธศาสตร์ที่ 1 </a:t>
            </a:r>
            <a:r>
              <a:rPr lang="en-US" sz="2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พัฒนา</a:t>
            </a:r>
            <a:r>
              <a:rPr lang="th-TH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ระบบส่งเสริมสุขภาพสตรีและเด็กเพื่อแม่ปลอดภัย เด็กสูงดีสมส่วนและพัฒนาการสมวัย</a:t>
            </a:r>
          </a:p>
          <a:p>
            <a:pPr marL="2514600">
              <a:defRPr sz="1800">
                <a:solidFill>
                  <a:srgbClr val="FFFFFF"/>
                </a:solidFill>
              </a:defRPr>
            </a:pPr>
            <a:r>
              <a:rPr lang="th-TH" sz="2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หรือสร้าง</a:t>
            </a:r>
            <a:r>
              <a:rPr lang="th-TH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เด็กไทยสูงดีสมส่วนและพัฒนาการสมวัย</a:t>
            </a:r>
            <a:endParaRPr sz="20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53778" y="928670"/>
            <a:ext cx="4429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24" indent="-514324" defTabSz="914139">
              <a:lnSpc>
                <a:spcPts val="2400"/>
              </a:lnSpc>
              <a:defRPr/>
            </a:pP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7" name="สี่เหลี่ยมมุมมน 36"/>
          <p:cNvSpPr/>
          <p:nvPr/>
        </p:nvSpPr>
        <p:spPr>
          <a:xfrm>
            <a:off x="4639067" y="621648"/>
            <a:ext cx="4469437" cy="3143074"/>
          </a:xfrm>
          <a:prstGeom prst="roundRect">
            <a:avLst/>
          </a:prstGeom>
          <a:solidFill>
            <a:srgbClr val="DFC9EF"/>
          </a:solidFill>
          <a:ln>
            <a:solidFill>
              <a:srgbClr val="FF6699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0850" indent="-88900" defTabSz="914139">
              <a:spcBef>
                <a:spcPts val="600"/>
              </a:spcBef>
              <a:defRPr/>
            </a:pPr>
            <a:endParaRPr lang="en-US" sz="105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1950" indent="-276225" defTabSz="914139">
              <a:spcBef>
                <a:spcPts val="600"/>
              </a:spcBef>
              <a:defRPr/>
            </a:pPr>
            <a:r>
              <a:rPr lang="en-US" sz="105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B1 </a:t>
            </a:r>
            <a:r>
              <a:rPr lang="th-TH" sz="105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0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มาตรฐาน</a:t>
            </a:r>
            <a:r>
              <a:rPr lang="th-TH" sz="10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บริการการฝากครรภ์คุณภาพและการคลอดคุณภาพ </a:t>
            </a:r>
            <a:r>
              <a:rPr lang="th-TH" sz="10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(</a:t>
            </a:r>
            <a:r>
              <a:rPr lang="en-US" sz="10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ANC &amp; </a:t>
            </a:r>
            <a:r>
              <a:rPr lang="en-US" sz="10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LR </a:t>
            </a:r>
            <a:r>
              <a:rPr lang="th-TH" sz="10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คุณภาพ)</a:t>
            </a:r>
            <a:endParaRPr lang="en-US" sz="105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1950" indent="-276225" defTabSz="914139">
              <a:spcBef>
                <a:spcPts val="600"/>
              </a:spcBef>
              <a:defRPr/>
            </a:pPr>
            <a:r>
              <a:rPr lang="en-US" sz="105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B2 </a:t>
            </a:r>
            <a:r>
              <a:rPr lang="th-TH" sz="105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0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หญิง</a:t>
            </a:r>
            <a:r>
              <a:rPr lang="th-TH" sz="10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ตั้งครรภ์ได้รับบริการด้านโภชนาการครบถ้วนและได้</a:t>
            </a:r>
            <a:r>
              <a:rPr lang="th-TH" sz="10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มาตรฐาน</a:t>
            </a:r>
            <a:r>
              <a:rPr lang="en-US" sz="10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361950" indent="-276225" defTabSz="914139">
              <a:spcBef>
                <a:spcPts val="600"/>
              </a:spcBef>
              <a:defRPr/>
            </a:pPr>
            <a:r>
              <a:rPr lang="en-US" sz="105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B3</a:t>
            </a:r>
            <a:r>
              <a:rPr lang="th-TH" sz="105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10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เด็ก</a:t>
            </a:r>
            <a:r>
              <a:rPr lang="th-TH" sz="10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ทุกคนได้รับบริการโภชนาการที่ครบถ้วนและได้</a:t>
            </a:r>
            <a:r>
              <a:rPr lang="th-TH" sz="10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มาตรฐาน</a:t>
            </a:r>
            <a:r>
              <a:rPr lang="en-US" sz="10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361950" indent="-276225" defTabSz="914139">
              <a:spcBef>
                <a:spcPts val="600"/>
              </a:spcBef>
              <a:defRPr/>
            </a:pPr>
            <a:r>
              <a:rPr lang="en-US" sz="105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B4 </a:t>
            </a:r>
            <a:r>
              <a:rPr lang="th-TH" sz="105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0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</a:t>
            </a:r>
            <a:r>
              <a:rPr lang="th-TH" sz="10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คลินิกนมแม่คุณภาพในสถานบริการสาธารณสุขทุก</a:t>
            </a:r>
            <a:r>
              <a:rPr lang="th-TH" sz="10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ระดับ</a:t>
            </a:r>
            <a:r>
              <a:rPr lang="en-US" sz="10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361950" indent="-276225" defTabSz="914139">
              <a:spcBef>
                <a:spcPts val="600"/>
              </a:spcBef>
              <a:defRPr/>
            </a:pPr>
            <a:r>
              <a:rPr lang="en-US" sz="105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B5 </a:t>
            </a:r>
            <a:r>
              <a:rPr lang="th-TH" sz="105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0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ศูนย์</a:t>
            </a:r>
            <a:r>
              <a:rPr lang="th-TH" sz="10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เด็กเล็กต้นแบบวัยเตาะแตะคู่มุมนมแม่ในสถานประกอบ</a:t>
            </a:r>
            <a:r>
              <a:rPr lang="th-TH" sz="10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กิจการ  </a:t>
            </a:r>
            <a:endParaRPr lang="en-US" sz="105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1950" indent="-276225" defTabSz="914139">
              <a:spcBef>
                <a:spcPts val="600"/>
              </a:spcBef>
              <a:defRPr/>
            </a:pPr>
            <a:r>
              <a:rPr lang="en-US" sz="105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B6</a:t>
            </a:r>
            <a:r>
              <a:rPr lang="en-US" sz="10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0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มาตรฐาน</a:t>
            </a:r>
            <a:r>
              <a:rPr lang="th-TH" sz="10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บริการแผนกหลังคลอดคลินิกสุขภาพเด็กดี และโรงเรียนพ่อ</a:t>
            </a:r>
            <a:r>
              <a:rPr lang="th-TH" sz="10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แม่คุณภาพ </a:t>
            </a:r>
            <a:r>
              <a:rPr lang="th-TH" sz="10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10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PP&amp;WCC &amp;Parent skills </a:t>
            </a:r>
            <a:r>
              <a:rPr lang="th-TH" sz="10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คุณภาพ</a:t>
            </a:r>
            <a:r>
              <a:rPr lang="th-TH" sz="10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sz="10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450850" indent="-88900" defTabSz="914139">
              <a:spcBef>
                <a:spcPts val="600"/>
              </a:spcBef>
              <a:defRPr/>
            </a:pPr>
            <a:r>
              <a:rPr lang="en-US" sz="105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05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B7  </a:t>
            </a:r>
            <a:r>
              <a:rPr lang="th-TH" sz="10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รพ.</a:t>
            </a:r>
            <a:r>
              <a:rPr lang="th-TH" sz="10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สต.ให้บริการส่งเสริมสุขภาพช่องปากอย่างมี</a:t>
            </a:r>
            <a:r>
              <a:rPr lang="th-TH" sz="10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คุณภาพ</a:t>
            </a:r>
          </a:p>
          <a:p>
            <a:pPr marL="450850" indent="-88900" defTabSz="914139">
              <a:spcBef>
                <a:spcPts val="600"/>
              </a:spcBef>
              <a:defRPr/>
            </a:pPr>
            <a:r>
              <a:rPr lang="th-TH" sz="105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05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</a:t>
            </a:r>
            <a:r>
              <a:rPr lang="en-US" sz="105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B8 </a:t>
            </a:r>
            <a:r>
              <a:rPr lang="th-TH" sz="105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0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ชุมชน</a:t>
            </a:r>
            <a:r>
              <a:rPr lang="th-TH" sz="10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มีระบบการดูแลสุขภาพช่องปากเด็ก</a:t>
            </a:r>
            <a:r>
              <a:rPr lang="th-TH" sz="10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ปฐมวัย</a:t>
            </a:r>
          </a:p>
          <a:p>
            <a:pPr marL="450850" indent="-88900" defTabSz="914139">
              <a:spcBef>
                <a:spcPts val="600"/>
              </a:spcBef>
              <a:defRPr/>
            </a:pPr>
            <a:r>
              <a:rPr lang="th-TH" sz="10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0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</a:t>
            </a:r>
            <a:r>
              <a:rPr lang="th-TH" sz="105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105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B9 </a:t>
            </a:r>
            <a:r>
              <a:rPr lang="th-TH" sz="105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05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ศพด</a:t>
            </a:r>
            <a:r>
              <a:rPr lang="th-TH" sz="10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10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มีระบบการส่งเสริมสุขภาพช่องปากเด็กปฐมวัย</a:t>
            </a:r>
            <a:endParaRPr lang="th-TH" sz="105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5600" indent="-355600" defTabSz="914139">
              <a:spcBef>
                <a:spcPts val="600"/>
              </a:spcBef>
              <a:defRPr/>
            </a:pPr>
            <a:endParaRPr lang="th-TH" sz="12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สี่เหลี่ยมมุมมน 36"/>
          <p:cNvSpPr/>
          <p:nvPr/>
        </p:nvSpPr>
        <p:spPr>
          <a:xfrm>
            <a:off x="45331" y="621649"/>
            <a:ext cx="4495722" cy="3143073"/>
          </a:xfrm>
          <a:prstGeom prst="roundRect">
            <a:avLst/>
          </a:prstGeom>
          <a:solidFill>
            <a:srgbClr val="D4ECBA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24" indent="-514324" defTabSz="914139">
              <a:lnSpc>
                <a:spcPct val="200000"/>
              </a:lnSpc>
              <a:defRPr/>
            </a:pPr>
            <a:endParaRPr lang="en-US" sz="10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514324" indent="-514324" defTabSz="914139">
              <a:lnSpc>
                <a:spcPct val="200000"/>
              </a:lnSpc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A1 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ลดการตายของ</a:t>
            </a: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มารดา</a:t>
            </a:r>
            <a:endParaRPr lang="th-TH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24" indent="-514324" defTabSz="914139">
              <a:lnSpc>
                <a:spcPct val="200000"/>
              </a:lnSpc>
              <a:defRPr/>
            </a:pPr>
            <a:r>
              <a:rPr lang="en-US" sz="1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A2 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น้ำหนักทารกแรกเกิดต่ำกว่า 2,500 </a:t>
            </a: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กรัม</a:t>
            </a:r>
            <a:endParaRPr lang="th-TH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24" indent="-514324" defTabSz="914139">
              <a:lnSpc>
                <a:spcPct val="200000"/>
              </a:lnSpc>
              <a:defRPr/>
            </a:pPr>
            <a:r>
              <a:rPr lang="en-US" sz="1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A3 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ลดภาวะโลหิตจางในหญิงตั้งครรภ์ </a:t>
            </a:r>
            <a:endParaRPr lang="en-US" sz="10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24" indent="-514324" defTabSz="914139">
              <a:lnSpc>
                <a:spcPct val="200000"/>
              </a:lnSpc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A4 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ลดภาวะโลหิตจางในหญิงก่อน</a:t>
            </a: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ตั้งครรภ์</a:t>
            </a:r>
          </a:p>
          <a:p>
            <a:pPr marL="514324" indent="-514324" defTabSz="914139">
              <a:lnSpc>
                <a:spcPct val="200000"/>
              </a:lnSpc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A5 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เด็กอายุ 0-5 ปี สูงดีสมส่วน </a:t>
            </a:r>
            <a:endParaRPr lang="th-TH" sz="10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24" indent="-514324" defTabSz="914139">
              <a:lnSpc>
                <a:spcPct val="200000"/>
              </a:lnSpc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A6 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ลดเด็กอายุ 0-5 ปี ที่ที่มีภาวะ</a:t>
            </a: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เตี้ย</a:t>
            </a:r>
          </a:p>
          <a:p>
            <a:pPr marL="514324" indent="-514324" defTabSz="914139">
              <a:lnSpc>
                <a:spcPct val="200000"/>
              </a:lnSpc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A7 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ลดเด็กอายุ 0-5 ปี ที่มีภาวะ</a:t>
            </a: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ผอม</a:t>
            </a:r>
          </a:p>
          <a:p>
            <a:pPr marL="514324" indent="-514324" defTabSz="914139">
              <a:lnSpc>
                <a:spcPct val="200000"/>
              </a:lnSpc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A8</a:t>
            </a:r>
            <a:r>
              <a:rPr lang="en-US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ลดเด็กอายุ 0-5 ปี ที่มีภาวะ</a:t>
            </a: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อ้วน</a:t>
            </a:r>
            <a:endParaRPr lang="en-US" sz="10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24" indent="-514324" defTabSz="914139">
              <a:lnSpc>
                <a:spcPct val="200000"/>
              </a:lnSpc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A9 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เด็กอายุต่ำกว่า 6 เดือน กินนมแม่อย่างเดียวอย่าง</a:t>
            </a: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น้อย</a:t>
            </a:r>
          </a:p>
          <a:p>
            <a:pPr marL="514324" indent="-514324" defTabSz="914139">
              <a:defRPr/>
            </a:pP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 เดือน </a:t>
            </a:r>
            <a:endParaRPr lang="th-TH" sz="10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24" indent="-514324" defTabSz="914139">
              <a:lnSpc>
                <a:spcPct val="200000"/>
              </a:lnSpc>
              <a:defRPr/>
            </a:pPr>
            <a:endParaRPr lang="th-TH" sz="1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514324" indent="-514324" defTabSz="914139">
              <a:lnSpc>
                <a:spcPct val="200000"/>
              </a:lnSpc>
              <a:defRPr/>
            </a:pPr>
            <a:endParaRPr lang="th-TH" sz="1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676456" y="6525344"/>
            <a:ext cx="467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graphicFrame>
        <p:nvGraphicFramePr>
          <p:cNvPr id="2" name="ไดอะแกรม 1"/>
          <p:cNvGraphicFramePr/>
          <p:nvPr>
            <p:extLst>
              <p:ext uri="{D42A27DB-BD31-4B8C-83A1-F6EECF244321}">
                <p14:modId xmlns:p14="http://schemas.microsoft.com/office/powerpoint/2010/main" val="1652887236"/>
              </p:ext>
            </p:extLst>
          </p:nvPr>
        </p:nvGraphicFramePr>
        <p:xfrm>
          <a:off x="3200400" y="2128900"/>
          <a:ext cx="3708864" cy="3271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สี่เหลี่ยมผืนผ้า 2"/>
          <p:cNvSpPr/>
          <p:nvPr/>
        </p:nvSpPr>
        <p:spPr>
          <a:xfrm>
            <a:off x="2490022" y="548680"/>
            <a:ext cx="2442018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24" indent="-514324" defTabSz="914139">
              <a:lnSpc>
                <a:spcPct val="200000"/>
              </a:lnSpc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A10  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เด็กอายุ 0-5ปี มี</a:t>
            </a: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พัฒนาการ</a:t>
            </a:r>
          </a:p>
          <a:p>
            <a:pPr marL="514324" indent="-514324" defTabSz="914139">
              <a:defRPr/>
            </a:pP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รวม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สมวัย</a:t>
            </a:r>
            <a:endParaRPr lang="th-TH" sz="10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1950" indent="-361950" defTabSz="914139">
              <a:lnSpc>
                <a:spcPct val="200000"/>
              </a:lnSpc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A11  </a:t>
            </a: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เด็ก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อายุ 0-2ปี มีพัฒนาการ</a:t>
            </a: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ด้าน</a:t>
            </a:r>
          </a:p>
          <a:p>
            <a:pPr marL="361950" indent="-361950" defTabSz="914139">
              <a:defRPr/>
            </a:pP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ภาษาและ กล้ามเนื้อ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มัดเล็ก </a:t>
            </a:r>
          </a:p>
          <a:p>
            <a:pPr marL="361950" indent="-361950" defTabSz="914139">
              <a:lnSpc>
                <a:spcPct val="200000"/>
              </a:lnSpc>
              <a:tabLst>
                <a:tab pos="361950" algn="l"/>
              </a:tabLst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A12 </a:t>
            </a:r>
            <a:r>
              <a:rPr lang="th-TH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เด็ก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อายุ 3-5 ปี มีพัฒนาการ</a:t>
            </a: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ด้าน</a:t>
            </a:r>
          </a:p>
          <a:p>
            <a:pPr marL="361950" indent="-361950" defTabSz="914139">
              <a:tabLst>
                <a:tab pos="361950" algn="l"/>
              </a:tabLst>
              <a:defRPr/>
            </a:pP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ภาษา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และกล้ามเนื้อมัด</a:t>
            </a: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เล็ก</a:t>
            </a:r>
          </a:p>
          <a:p>
            <a:pPr marL="514324" indent="-514324" defTabSz="914139">
              <a:lnSpc>
                <a:spcPct val="200000"/>
              </a:lnSpc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A13  </a:t>
            </a:r>
            <a:r>
              <a:rPr lang="th-TH" sz="1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ลดฟันผุในเด็ก</a:t>
            </a:r>
            <a:r>
              <a:rPr lang="th-TH" sz="1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ปฐมวัย</a:t>
            </a:r>
            <a:endParaRPr lang="th-TH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545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ข้อเสนอแนะประเด็นยุทธศาสตร์</a:t>
            </a:r>
            <a:br>
              <a:rPr lang="th-TH" dirty="0" smtClean="0"/>
            </a:br>
            <a:r>
              <a:rPr lang="en-US" dirty="0" smtClean="0"/>
              <a:t>cluster </a:t>
            </a:r>
            <a:r>
              <a:rPr lang="th-TH" dirty="0" smtClean="0"/>
              <a:t>แม่และเด็ก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>
                <a:cs typeface="+mj-cs"/>
              </a:rPr>
              <a:t>ลูกเกิดรอด แม่ปลอดภัย</a:t>
            </a:r>
          </a:p>
          <a:p>
            <a:r>
              <a:rPr lang="th-TH" sz="4000" dirty="0" smtClean="0">
                <a:cs typeface="+mj-cs"/>
              </a:rPr>
              <a:t>ส่งเสริมการเกิดและการเจริญเติบโตอย่างมีคุณภาพ</a:t>
            </a:r>
          </a:p>
          <a:p>
            <a:r>
              <a:rPr lang="th-TH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ส่งเสริมการเกิดและเติบโตคุณภาพ</a:t>
            </a:r>
            <a:endParaRPr lang="th-TH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19BA-F726-4C3E-BECA-B0D88026CC81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673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ข้อเสนอแนะประเด็นยุทธศาสตร์</a:t>
            </a:r>
            <a:br>
              <a:rPr lang="th-TH" dirty="0"/>
            </a:br>
            <a:r>
              <a:rPr lang="en-US" dirty="0"/>
              <a:t>cluster </a:t>
            </a:r>
            <a:r>
              <a:rPr lang="th-TH" dirty="0" smtClean="0"/>
              <a:t>วัยเรียน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</a:t>
            </a: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สุขภาพเด็กวัยเรียนให้แข็งแรงและ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ฉลาด</a:t>
            </a:r>
            <a:endParaRPr lang="en-US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ส่งเสริมเด็กวัยเรียนให้</a:t>
            </a:r>
            <a:r>
              <a:rPr lang="th-TH" sz="2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แข็งแรงและฉลาด</a:t>
            </a:r>
            <a:endParaRPr lang="en-US" sz="20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h-TH" dirty="0"/>
          </a:p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19BA-F726-4C3E-BECA-B0D88026CC81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511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ข้อเสนอแนะประเด็นยุทธศาสตร์</a:t>
            </a:r>
            <a:br>
              <a:rPr lang="th-TH" dirty="0"/>
            </a:br>
            <a:r>
              <a:rPr lang="en-US" dirty="0"/>
              <a:t>cluster </a:t>
            </a:r>
            <a:r>
              <a:rPr lang="th-TH" dirty="0" smtClean="0"/>
              <a:t>วัยรุ่น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 sz="1800">
                <a:solidFill>
                  <a:srgbClr val="FFFFFF"/>
                </a:solidFill>
              </a:defRPr>
            </a:pP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.การป้องกันการตั้งครรภ์ในวัยรุ่น</a:t>
            </a:r>
          </a:p>
          <a:p>
            <a:r>
              <a:rPr lang="th-TH" sz="3200" dirty="0" smtClean="0"/>
              <a:t>ส่งเสริมพฤติกรรมสุขภาวะทางเพศและอนามัยการเจริญพันธุ์ที่เหมาะสมสำหรับวัยรุ่น (</a:t>
            </a:r>
            <a:r>
              <a:rPr lang="en-US" sz="3200" dirty="0" smtClean="0"/>
              <a:t>Adolescence Reproductive Health Behavior )</a:t>
            </a:r>
            <a:endParaRPr lang="th-TH" sz="3200" dirty="0"/>
          </a:p>
          <a:p>
            <a:r>
              <a:rPr lang="th-TH" sz="3200" dirty="0">
                <a:solidFill>
                  <a:srgbClr val="FF0000"/>
                </a:solidFill>
              </a:rPr>
              <a:t>ส่งเสริม</a:t>
            </a:r>
            <a:r>
              <a:rPr lang="th-TH" sz="3200" dirty="0" smtClean="0">
                <a:solidFill>
                  <a:srgbClr val="FF0000"/>
                </a:solidFill>
              </a:rPr>
              <a:t>พฤติกรรมอนามัย</a:t>
            </a:r>
            <a:r>
              <a:rPr lang="th-TH" sz="3200" dirty="0">
                <a:solidFill>
                  <a:srgbClr val="FF0000"/>
                </a:solidFill>
              </a:rPr>
              <a:t>การเจริญพันธุ์ที่เหมาะสมสำหรับ</a:t>
            </a:r>
            <a:r>
              <a:rPr lang="th-TH" sz="3200" dirty="0" smtClean="0">
                <a:solidFill>
                  <a:srgbClr val="FF0000"/>
                </a:solidFill>
              </a:rPr>
              <a:t>วัยรุ่น</a:t>
            </a:r>
          </a:p>
          <a:p>
            <a:pPr marL="114300" indent="0">
              <a:buNone/>
            </a:pPr>
            <a:r>
              <a:rPr lang="th-TH" sz="3200" dirty="0">
                <a:solidFill>
                  <a:srgbClr val="FF0000"/>
                </a:solidFill>
              </a:rPr>
              <a:t>(</a:t>
            </a:r>
            <a:r>
              <a:rPr lang="en-US" sz="3200" dirty="0">
                <a:solidFill>
                  <a:srgbClr val="FF0000"/>
                </a:solidFill>
              </a:rPr>
              <a:t>Adolescence </a:t>
            </a:r>
            <a:r>
              <a:rPr lang="en-US" sz="3200" dirty="0" smtClean="0">
                <a:solidFill>
                  <a:srgbClr val="FF0000"/>
                </a:solidFill>
              </a:rPr>
              <a:t> Appropriate  Reproductive </a:t>
            </a:r>
            <a:r>
              <a:rPr lang="en-US" sz="3200" dirty="0">
                <a:solidFill>
                  <a:srgbClr val="FF0000"/>
                </a:solidFill>
              </a:rPr>
              <a:t>Health Behavior )</a:t>
            </a:r>
            <a:endParaRPr lang="th-TH" sz="3200" dirty="0">
              <a:solidFill>
                <a:srgbClr val="FF0000"/>
              </a:solidFill>
            </a:endParaRPr>
          </a:p>
          <a:p>
            <a:endParaRPr lang="th-TH" sz="2800" dirty="0">
              <a:solidFill>
                <a:srgbClr val="FF0000"/>
              </a:solidFill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19BA-F726-4C3E-BECA-B0D88026CC81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7728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ข้อเสนอแนะประเด็นยุทธศาสตร์</a:t>
            </a:r>
            <a:br>
              <a:rPr lang="th-TH" dirty="0"/>
            </a:br>
            <a:r>
              <a:rPr lang="en-US" dirty="0"/>
              <a:t>cluster </a:t>
            </a:r>
            <a:r>
              <a:rPr lang="th-TH" dirty="0" smtClean="0"/>
              <a:t>วัยทำงาน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24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สร้างเสริม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พฤติกรรมวัย</a:t>
            </a:r>
            <a:r>
              <a:rPr lang="th-TH" sz="24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ทำงานที่พึง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ประสงค์</a:t>
            </a:r>
          </a:p>
          <a:p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</a:t>
            </a:r>
            <a:r>
              <a:rPr lang="th-TH" sz="2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พฤติกรรมสุขภาพวัยทำงานที่พึง</a:t>
            </a: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ประสงค์</a:t>
            </a:r>
          </a:p>
          <a:p>
            <a:endParaRPr lang="th-TH" sz="24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h-TH" sz="24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19BA-F726-4C3E-BECA-B0D88026CC81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073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ข้อเสนอแนะประเด็นยุทธศาสตร์</a:t>
            </a:r>
            <a:br>
              <a:rPr lang="th-TH" dirty="0"/>
            </a:br>
            <a:r>
              <a:rPr lang="en-US" dirty="0"/>
              <a:t>cluster </a:t>
            </a:r>
            <a:r>
              <a:rPr lang="th-TH" dirty="0" smtClean="0"/>
              <a:t>วัยสูงอายุ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1800">
                <a:solidFill>
                  <a:srgbClr val="FFFFFF"/>
                </a:solidFill>
              </a:defRPr>
            </a:pPr>
            <a:r>
              <a:rPr lang="th-TH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การบริหารจัดการนโยบาย ยุทธศาสตร์การดูแลผู้สูงอายุไทยเพื่อเป็นหลักชัยของสังคม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THAI  ACTIVE  AGING </a:t>
            </a:r>
            <a:r>
              <a:rPr lang="th-TH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สูงวัยอย่างมีสุขภาวะ 80 ปี ยัง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แจ๋ว</a:t>
            </a:r>
          </a:p>
          <a:p>
            <a:pPr>
              <a:defRPr sz="1800">
                <a:solidFill>
                  <a:srgbClr val="FFFFFF"/>
                </a:solidFill>
              </a:defRPr>
            </a:pP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</a:t>
            </a:r>
            <a:r>
              <a:rPr lang="th-TH" sz="2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ผู้สูงอายุไทยเพื่อเป็นหลักชัยของ</a:t>
            </a: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สังคม</a:t>
            </a:r>
          </a:p>
          <a:p>
            <a:pPr marL="114300" indent="0">
              <a:buNone/>
              <a:defRPr sz="1800">
                <a:solidFill>
                  <a:srgbClr val="FFFFFF"/>
                </a:solidFill>
              </a:defRPr>
            </a:pP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 </a:t>
            </a:r>
            <a:r>
              <a:rPr lang="en-US" sz="2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THAI  ACTIVE  AGING 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strong social  and security</a:t>
            </a: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)</a:t>
            </a:r>
          </a:p>
          <a:p>
            <a:pPr>
              <a:defRPr sz="1800">
                <a:solidFill>
                  <a:srgbClr val="FFFFFF"/>
                </a:solidFill>
              </a:defRPr>
            </a:pPr>
            <a:endParaRPr lang="th-TH" sz="24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19BA-F726-4C3E-BECA-B0D88026CC81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694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ข้อเสนอแนะประเด็นยุทธศาสตร์</a:t>
            </a:r>
            <a:br>
              <a:rPr lang="th-TH" dirty="0"/>
            </a:br>
            <a:r>
              <a:rPr lang="en-US" dirty="0"/>
              <a:t>cluster </a:t>
            </a:r>
            <a:r>
              <a:rPr lang="th-TH" dirty="0" smtClean="0"/>
              <a:t>อนามัยสิ่งแวดล้อม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1800">
                <a:solidFill>
                  <a:srgbClr val="FFFFFF"/>
                </a:solidFill>
              </a:defRPr>
            </a:pPr>
            <a:r>
              <a:rPr lang="th-TH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สร้างความเข้มแข็งระบบอนามัยสิ่งแวดล้อมชุมชนอย่าง</a:t>
            </a:r>
            <a:r>
              <a:rPr lang="th-TH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ยั่งยืน</a:t>
            </a:r>
          </a:p>
          <a:p>
            <a:pPr>
              <a:defRPr sz="1800">
                <a:solidFill>
                  <a:srgbClr val="FFFFFF"/>
                </a:solidFill>
              </a:defRPr>
            </a:pP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ส่งเสริมความ</a:t>
            </a:r>
            <a:r>
              <a:rPr lang="th-TH" sz="2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เข้มแข็งระบบอนามัยสิ่งแวดล้อม</a:t>
            </a: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ชุมชนและเมืองอย่าง</a:t>
            </a:r>
            <a:r>
              <a:rPr lang="th-TH" sz="2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ยั่งยืน</a:t>
            </a:r>
          </a:p>
          <a:p>
            <a:pPr>
              <a:defRPr sz="1800">
                <a:solidFill>
                  <a:srgbClr val="FFFFFF"/>
                </a:solidFill>
              </a:defRPr>
            </a:pPr>
            <a:endParaRPr lang="th-TH" sz="24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19BA-F726-4C3E-BECA-B0D88026CC81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292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ยู่ติดกัน">
  <a:themeElements>
    <a:clrScheme name="กระบวนการหลอม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อยู่ติดกัน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491</TotalTime>
  <Words>1768</Words>
  <Application>Microsoft Office PowerPoint</Application>
  <PresentationFormat>นำเสนอทางหน้าจอ (4:3)</PresentationFormat>
  <Paragraphs>311</Paragraphs>
  <Slides>22</Slides>
  <Notes>2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22</vt:i4>
      </vt:variant>
    </vt:vector>
  </HeadingPairs>
  <TitlesOfParts>
    <vt:vector size="23" baseType="lpstr">
      <vt:lpstr>อยู่ติดกัน</vt:lpstr>
      <vt:lpstr>ระเบียบวาระที่ 3 : เรื่องเพื่อพิจารณา</vt:lpstr>
      <vt:lpstr>ข้อเสนอประเด็นยุทธศาสตร์</vt:lpstr>
      <vt:lpstr>งานนำเสนอ PowerPoint</vt:lpstr>
      <vt:lpstr>ข้อเสนอแนะประเด็นยุทธศาสตร์ cluster แม่และเด็ก</vt:lpstr>
      <vt:lpstr>ข้อเสนอแนะประเด็นยุทธศาสตร์ cluster วัยเรียน</vt:lpstr>
      <vt:lpstr>ข้อเสนอแนะประเด็นยุทธศาสตร์ cluster วัยรุ่น</vt:lpstr>
      <vt:lpstr>ข้อเสนอแนะประเด็นยุทธศาสตร์ cluster วัยทำงาน</vt:lpstr>
      <vt:lpstr>ข้อเสนอแนะประเด็นยุทธศาสตร์ cluster วัยสูงอายุ</vt:lpstr>
      <vt:lpstr>ข้อเสนอแนะประเด็นยุทธศาสตร์ cluster อนามัยสิ่งแวดล้อม</vt:lpstr>
      <vt:lpstr>ข้อเสนอแนะประเด็นยุทธศาสตร์ ประเด็นยุทธศาสตร์ที่ 7 การบริหารการเปลี่ยนแปลง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สรุปการประชุมประเด็นยุทธศาสตร์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OSC</cp:lastModifiedBy>
  <cp:revision>187</cp:revision>
  <cp:lastPrinted>2016-04-26T00:16:11Z</cp:lastPrinted>
  <dcterms:created xsi:type="dcterms:W3CDTF">2016-04-25T05:11:32Z</dcterms:created>
  <dcterms:modified xsi:type="dcterms:W3CDTF">2016-04-26T05:10:30Z</dcterms:modified>
</cp:coreProperties>
</file>