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401800" cy="12601575"/>
  <p:notesSz cx="9939338" cy="6807200"/>
  <p:defaultTextStyle>
    <a:defPPr>
      <a:defRPr lang="th-TH"/>
    </a:defPPr>
    <a:lvl1pPr marL="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36" y="-72"/>
      </p:cViewPr>
      <p:guideLst>
        <p:guide orient="horz" pos="3969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80136" y="3914661"/>
            <a:ext cx="12241530" cy="2701171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60273" y="7140893"/>
            <a:ext cx="10081261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22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4619333" y="705925"/>
            <a:ext cx="4535567" cy="15054799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007628" y="705925"/>
            <a:ext cx="13371671" cy="1505479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88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868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37642" y="8097683"/>
            <a:ext cx="12241530" cy="250281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137642" y="5341088"/>
            <a:ext cx="12241530" cy="2756593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718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07631" y="4115932"/>
            <a:ext cx="8953619" cy="1164478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0201275" y="4115932"/>
            <a:ext cx="8953620" cy="11644789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408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0093" y="504649"/>
            <a:ext cx="12961621" cy="2100262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0091" y="2820774"/>
            <a:ext cx="6363296" cy="117556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20091" y="3996335"/>
            <a:ext cx="6363296" cy="72604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7315920" y="2820774"/>
            <a:ext cx="6365795" cy="117556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7315920" y="3996335"/>
            <a:ext cx="6365795" cy="72604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034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67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677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0095" y="501730"/>
            <a:ext cx="4738093" cy="213526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630704" y="501732"/>
            <a:ext cx="8051006" cy="1075509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20095" y="2636998"/>
            <a:ext cx="4738093" cy="861982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85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22854" y="8821106"/>
            <a:ext cx="8641080" cy="104138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822854" y="1125975"/>
            <a:ext cx="8641080" cy="7560945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822854" y="9862487"/>
            <a:ext cx="8641080" cy="1478935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611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720093" y="504649"/>
            <a:ext cx="12961621" cy="210026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0093" y="2940370"/>
            <a:ext cx="12961621" cy="8316457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20091" y="11679798"/>
            <a:ext cx="3360420" cy="67091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B9ED-0C82-4D77-8848-F8F96D7C773D}" type="datetimeFigureOut">
              <a:rPr lang="th-TH" smtClean="0"/>
              <a:t>30/06/59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920616" y="11679798"/>
            <a:ext cx="4560570" cy="67091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10321290" y="11679798"/>
            <a:ext cx="3360420" cy="670918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D8CA-D248-4A3D-A967-09C5E4538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130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สี่เหลี่ยมผืนผ้า 177"/>
          <p:cNvSpPr/>
          <p:nvPr/>
        </p:nvSpPr>
        <p:spPr>
          <a:xfrm>
            <a:off x="34114" y="72108"/>
            <a:ext cx="14333009" cy="400110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โครงสร้างงบประมาณประจำปีงบประมาณ พ.ศ. 2560 กรมอนามัย ข้อมูล ณ วันที่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 มิถุนายน 2559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9" name="สี่เหลี่ยมผืนผ้า 178"/>
          <p:cNvSpPr/>
          <p:nvPr/>
        </p:nvSpPr>
        <p:spPr>
          <a:xfrm>
            <a:off x="14710" y="587197"/>
            <a:ext cx="4181258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แผนงาน</a:t>
            </a:r>
            <a:endParaRPr lang="th-TH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0" name="สี่เหลี่ยมผืนผ้า 179"/>
          <p:cNvSpPr/>
          <p:nvPr/>
        </p:nvSpPr>
        <p:spPr>
          <a:xfrm>
            <a:off x="100" y="2002920"/>
            <a:ext cx="4195868" cy="338554"/>
          </a:xfrm>
          <a:prstGeom prst="rect">
            <a:avLst/>
          </a:prstGeom>
          <a:ln>
            <a:noFill/>
          </a:ln>
        </p:spPr>
        <p:txBody>
          <a:bodyPr wrap="square" anchor="ctr" anchorCtr="0">
            <a:spAutoFit/>
          </a:bodyPr>
          <a:lstStyle/>
          <a:p>
            <a:r>
              <a:rPr lang="th-TH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การให้บริการกรมและตัวชี้วัด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1" name="สี่เหลี่ยมผืนผ้า 180"/>
          <p:cNvSpPr/>
          <p:nvPr/>
        </p:nvSpPr>
        <p:spPr>
          <a:xfrm>
            <a:off x="29224" y="6595808"/>
            <a:ext cx="417996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</a:t>
            </a:r>
            <a:r>
              <a:rPr lang="th-TH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/โครงการและตัวชี้วัด</a:t>
            </a:r>
            <a:endParaRPr lang="th-TH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2" name="สี่เหลี่ยมผืนผ้า 181"/>
          <p:cNvSpPr/>
          <p:nvPr/>
        </p:nvSpPr>
        <p:spPr>
          <a:xfrm>
            <a:off x="29225" y="933124"/>
            <a:ext cx="1483043" cy="86698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th-TH" sz="1100" b="1" kern="12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ป้องกัน </a:t>
            </a:r>
            <a:r>
              <a:rPr lang="th-TH" sz="1100" b="1" kern="12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ปราบปรามการทุจริตและประพฤติมิ</a:t>
            </a:r>
            <a:r>
              <a:rPr lang="th-TH" sz="1100" b="1" kern="12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ชอบ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3" name="สี่เหลี่ยมผืนผ้า 182"/>
          <p:cNvSpPr/>
          <p:nvPr/>
        </p:nvSpPr>
        <p:spPr>
          <a:xfrm>
            <a:off x="1601552" y="940744"/>
            <a:ext cx="2575012" cy="861160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100" b="1" kern="120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บริหารจัดการขยะและสิ่งแวดล้อม</a:t>
            </a:r>
            <a:endParaRPr lang="en-US" sz="240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" name="สี่เหลี่ยมผืนผ้า 183"/>
          <p:cNvSpPr/>
          <p:nvPr/>
        </p:nvSpPr>
        <p:spPr>
          <a:xfrm>
            <a:off x="4274270" y="917884"/>
            <a:ext cx="1414462" cy="882416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th-TH" sz="1100" b="1" kern="12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สร้างความเสมอภาคเพื่อรองรับสังคมผู้สูงอายุ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" name="สี่เหลี่ยมผืนผ้า 184"/>
          <p:cNvSpPr/>
          <p:nvPr/>
        </p:nvSpPr>
        <p:spPr>
          <a:xfrm>
            <a:off x="5760740" y="917884"/>
            <a:ext cx="3118012" cy="8949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th-TH" sz="1100" b="1" kern="12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พัฒนาศักยภาพคนตามช่วง</a:t>
            </a:r>
            <a:r>
              <a:rPr lang="th-TH" sz="1100" b="1" kern="1200" dirty="0" smtClean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วัย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6" name="สี่เหลี่ยมผืนผ้า 185"/>
          <p:cNvSpPr/>
          <p:nvPr/>
        </p:nvSpPr>
        <p:spPr>
          <a:xfrm>
            <a:off x="8964477" y="917884"/>
            <a:ext cx="1215000" cy="8949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th-TH" sz="11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พัฒนาด้านสาธารณสุขและสร้างเสริมสุขภาพเชิง</a:t>
            </a:r>
            <a:r>
              <a:rPr lang="th-TH" sz="11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รุก (</a:t>
            </a:r>
            <a:r>
              <a:rPr lang="th-TH" sz="1100" b="1" kern="12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ยุทธ์ศาสตร์)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7" name="สี่เหลี่ยมผืนผ้า 186"/>
          <p:cNvSpPr/>
          <p:nvPr/>
        </p:nvSpPr>
        <p:spPr>
          <a:xfrm>
            <a:off x="11760102" y="917884"/>
            <a:ext cx="1354455" cy="8949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100" b="1" kern="12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ส่งเสริมการวิจัยและพัฒนา</a:t>
            </a:r>
            <a:endParaRPr lang="en-US" sz="24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สี่เหลี่ยมผืนผ้า 187"/>
          <p:cNvSpPr/>
          <p:nvPr/>
        </p:nvSpPr>
        <p:spPr>
          <a:xfrm>
            <a:off x="13195566" y="917885"/>
            <a:ext cx="1186731" cy="894912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1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แผนงานบุคลากรภาครัฐ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9" name="สี่เหลี่ยมผืนผ้า 188"/>
          <p:cNvSpPr/>
          <p:nvPr/>
        </p:nvSpPr>
        <p:spPr>
          <a:xfrm>
            <a:off x="10295571" y="925504"/>
            <a:ext cx="1363027" cy="8765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>
              <a:spcAft>
                <a:spcPts val="0"/>
              </a:spcAft>
            </a:pPr>
            <a:r>
              <a:rPr lang="th-TH" sz="11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การพัฒนาและเสริมสร้างศักยภาพคน </a:t>
            </a:r>
            <a:r>
              <a:rPr lang="th-TH" sz="1100" b="1" kern="1200" dirty="0"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(พื้นฐาน)</a:t>
            </a:r>
            <a:endParaRPr lang="en-US" sz="24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0" name="สี่เหลี่ยมผืนผ้า 189"/>
          <p:cNvSpPr/>
          <p:nvPr/>
        </p:nvSpPr>
        <p:spPr>
          <a:xfrm>
            <a:off x="29224" y="2457850"/>
            <a:ext cx="1483043" cy="149150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ประชาชนมีความพึงพอใจการป้องกันและปราบปรามการทุจริตและประพฤติมิชอบกรมอนามัย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1" name="สี่เหลี่ยมผืนผ้า 190"/>
          <p:cNvSpPr/>
          <p:nvPr/>
        </p:nvSpPr>
        <p:spPr>
          <a:xfrm>
            <a:off x="1616518" y="2448372"/>
            <a:ext cx="1272540" cy="1499395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และภาคีเครือข่ายมีความสามารถจัดการอนามัยสิ่งแวดล้อมและขยะอย่างถูกต้องและมีประสิทธิภาพเพื่อสุขภาพที่เหมาะส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สี่เหลี่ยมผืนผ้า 191"/>
          <p:cNvSpPr/>
          <p:nvPr/>
        </p:nvSpPr>
        <p:spPr>
          <a:xfrm>
            <a:off x="2988564" y="2450229"/>
            <a:ext cx="1188000" cy="1504859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ประชาชนกลุ่มเป้าหมายอยู่ในสภาพแวดล้อมที่ดี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3" name="สี่เหลี่ยมผืนผ้า 192"/>
          <p:cNvSpPr/>
          <p:nvPr/>
        </p:nvSpPr>
        <p:spPr>
          <a:xfrm>
            <a:off x="4274270" y="2454133"/>
            <a:ext cx="1414462" cy="1507953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ผู้สูงอายุได้รับความคุ้มครองด้านการส่งเสริมสุขภาพอย่างทั่วถึง เท่าเทียมในระยะยาว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4" name="สี่เหลี่ยมผืนผ้า 193"/>
          <p:cNvSpPr/>
          <p:nvPr/>
        </p:nvSpPr>
        <p:spPr>
          <a:xfrm>
            <a:off x="5775254" y="2463306"/>
            <a:ext cx="1008000" cy="14899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ได้รับการพัฒนาศักยภาพ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5" name="สี่เหลี่ยมผืนผ้า 194"/>
          <p:cNvSpPr/>
          <p:nvPr/>
        </p:nvSpPr>
        <p:spPr>
          <a:xfrm>
            <a:off x="6898916" y="2459709"/>
            <a:ext cx="936000" cy="14899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ประชาชนกลุ่มเป้า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หมายได้รับความมั่นคงในชีวิต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6" name="สี่เหลี่ยมผืนผ้า 195"/>
          <p:cNvSpPr/>
          <p:nvPr/>
        </p:nvSpPr>
        <p:spPr>
          <a:xfrm>
            <a:off x="7935494" y="2466424"/>
            <a:ext cx="921590" cy="14899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ประชาชนกลุ่ม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เป้าหมายได้รับความเข้มแข็งและอบอุ่น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7" name="สี่เหลี่ยมผืนผ้า 196"/>
          <p:cNvSpPr/>
          <p:nvPr/>
        </p:nvSpPr>
        <p:spPr>
          <a:xfrm>
            <a:off x="8949963" y="2491833"/>
            <a:ext cx="1229514" cy="14750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และภาคีเครือข่ายภายใต้โครงการพระราชดำริและโครงการเฉลิมพระเกียรติมีพฤติกรรมสุขภาพที่เหมาะส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8" name="สี่เหลี่ยมผืนผ้า 197"/>
          <p:cNvSpPr/>
          <p:nvPr/>
        </p:nvSpPr>
        <p:spPr>
          <a:xfrm>
            <a:off x="10281058" y="2475600"/>
            <a:ext cx="1363026" cy="147673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มีพฤติกรรมส่งเสริมสุขภาพและอนามัยสิ่งแวดล้อมเหมาะสมตามกลุ่มวัยและอยู่ในสภาพแวดล้อมที่เอื้อต่อการมีสุขภาพดี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9" name="สี่เหลี่ยมผืนผ้า 198"/>
          <p:cNvSpPr/>
          <p:nvPr/>
        </p:nvSpPr>
        <p:spPr>
          <a:xfrm>
            <a:off x="11737403" y="2472244"/>
            <a:ext cx="1372353" cy="14928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ผลงานการวิจัย พัฒนานวัตกรรม สามารถแก้ปัญหาและพัฒนางานส่งเสรมสุขภาพและอนามัยสิ่งแวดล้อมได้อย่างเหมาะสม </a:t>
            </a:r>
            <a:endParaRPr lang="en-US" sz="10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0" name="สี่เหลี่ยมผืนผ้า 199"/>
          <p:cNvSpPr/>
          <p:nvPr/>
        </p:nvSpPr>
        <p:spPr>
          <a:xfrm>
            <a:off x="13195565" y="2466454"/>
            <a:ext cx="1186731" cy="1484346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เพื่อเป็นค่าใช้จ่ายในการดำเนินการภาครัฐ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1" name="สี่เหลี่ยมผืนผ้า 200"/>
          <p:cNvSpPr/>
          <p:nvPr/>
        </p:nvSpPr>
        <p:spPr>
          <a:xfrm>
            <a:off x="28566" y="4042027"/>
            <a:ext cx="1483043" cy="243854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การดำเนินงานป้องกันและปราบปรามการทุจริต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73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2" name="สี่เหลี่ยมผืนผ้า 201"/>
          <p:cNvSpPr/>
          <p:nvPr/>
        </p:nvSpPr>
        <p:spPr>
          <a:xfrm>
            <a:off x="1615860" y="4032548"/>
            <a:ext cx="1272540" cy="2446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ภาคีเครือข่ายมีการจัดการอนามัยสิ่งแวดล้อมและขยะอย่างถูกต้องและมีประสิทธิภาพ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80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3" name="สี่เหลี่ยมผืนผ้า 202"/>
          <p:cNvSpPr/>
          <p:nvPr/>
        </p:nvSpPr>
        <p:spPr>
          <a:xfrm>
            <a:off x="2987906" y="4034405"/>
            <a:ext cx="1188000" cy="2445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เป้าหมายมีการเฝ้าระวังผลกระทบต่อสุขภาพจากมลพิษทางอากาศผ่านเกณฑ์มาตรฐานที่กรมอนามัยกำหนด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ร้อยละ 55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4" name="สี่เหลี่ยมผืนผ้า 203"/>
          <p:cNvSpPr/>
          <p:nvPr/>
        </p:nvSpPr>
        <p:spPr>
          <a:xfrm>
            <a:off x="4273612" y="4038310"/>
            <a:ext cx="1414462" cy="113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จำนวนผู้สูงอายุที่มีภาวะพึ่งพิง ติดบ้าน ติดเตียง ได้รับการดูแลตามแนวทางกรมอนามัย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500,000 ราย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" name="สี่เหลี่ยมผืนผ้า 204"/>
          <p:cNvSpPr/>
          <p:nvPr/>
        </p:nvSpPr>
        <p:spPr>
          <a:xfrm>
            <a:off x="5774596" y="4047483"/>
            <a:ext cx="1008000" cy="2433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 และภาคีเครือข่ายนำองค์ความรู้ เทคโนโลยี </a:t>
            </a:r>
            <a:r>
              <a:rPr lang="th-TH" sz="1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และน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วัตกรรรมการส่งเสริมสุขภาพไปประยุกต์ใช้เพื่อพัฒนาศักยภาพประชาชน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190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6" name="สี่เหลี่ยมผืนผ้า 205"/>
          <p:cNvSpPr/>
          <p:nvPr/>
        </p:nvSpPr>
        <p:spPr>
          <a:xfrm>
            <a:off x="6898258" y="4043885"/>
            <a:ext cx="936000" cy="24369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 และภาคีเครือข่ายได้รับการถ่ายทอดองค์ความรู้ เทคโนโลยี และนวัตกรรมการส่งเสริมสุขภาพเพื่อความมั่นคงในชีวิต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4,000 ราย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" name="สี่เหลี่ยมผืนผ้า 206"/>
          <p:cNvSpPr/>
          <p:nvPr/>
        </p:nvSpPr>
        <p:spPr>
          <a:xfrm>
            <a:off x="7934836" y="4050600"/>
            <a:ext cx="921590" cy="24311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ได้รับการพัฒนาศักยภาพเพื่อสร้างภูมิคุ้มกันที่เข้มแข็งของประชาชนและความอบอุ่นของครอบครัว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370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" name="สี่เหลี่ยมผืนผ้า 207"/>
          <p:cNvSpPr/>
          <p:nvPr/>
        </p:nvSpPr>
        <p:spPr>
          <a:xfrm>
            <a:off x="8949305" y="4076010"/>
            <a:ext cx="1229514" cy="240909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ภาคีเครือข่ายภายใต้โครงการพระราชดำริและโครงการเฉลิมพระเกียรติที่นำองค์ความรู้ เทคโนโลยี </a:t>
            </a:r>
            <a:r>
              <a:rPr lang="th-TH" sz="1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และน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วัตกรรรมด้านการส่งเสริมสุขภาพและอนามัยสิ่งแวดล้อมไปประยุกต์ใช้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1,480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9" name="สี่เหลี่ยมผืนผ้า 208"/>
          <p:cNvSpPr/>
          <p:nvPr/>
        </p:nvSpPr>
        <p:spPr>
          <a:xfrm>
            <a:off x="10280400" y="4059776"/>
            <a:ext cx="1363026" cy="23998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ภาคีเครือข่ายที่นำองค์ความรู้ เทคโนโลยี และ</a:t>
            </a:r>
          </a:p>
          <a:p>
            <a:pPr>
              <a:spcAft>
                <a:spcPts val="0"/>
              </a:spcAft>
            </a:pPr>
            <a:r>
              <a:rPr lang="th-TH" sz="1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นวัตกรร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รมด้านการส่งเสริมสุขภาพและอนามัยสิ่งแวดล้อมไปประยุกต์ใช้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429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0" name="สี่เหลี่ยมผืนผ้า 209"/>
          <p:cNvSpPr/>
          <p:nvPr/>
        </p:nvSpPr>
        <p:spPr>
          <a:xfrm>
            <a:off x="11736745" y="4056421"/>
            <a:ext cx="1372353" cy="24027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โครงการพัฒนาองค์ความรู้ เทคโนโลยี และนวัตกรรมการส่งเสริมสุขภาพและอนามัยสิ่งแวดล้อมได้มาตรฐานทางวิชาการระดับดีมาก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80</a:t>
            </a:r>
            <a:endParaRPr lang="en-US" sz="10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1" name="สี่เหลี่ยมผืนผ้า 210"/>
          <p:cNvSpPr/>
          <p:nvPr/>
        </p:nvSpPr>
        <p:spPr>
          <a:xfrm>
            <a:off x="13194907" y="4050631"/>
            <a:ext cx="1186731" cy="2407758"/>
          </a:xfrm>
          <a:prstGeom prst="rect">
            <a:avLst/>
          </a:prstGeom>
          <a:solidFill>
            <a:srgbClr val="FFE1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ร้อยละของการเบิกจ่ายรายการค่าใช้จ่ายในการดำเนินการภาครัฐ พัฒนางานส่งเสริมสุขภาพและอนามัยสิ่งแวดล้อมเป็นไปตามเป้าหมายที่กำหนด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 96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2" name="สี่เหลี่ยมผืนผ้า 211"/>
          <p:cNvSpPr/>
          <p:nvPr/>
        </p:nvSpPr>
        <p:spPr>
          <a:xfrm>
            <a:off x="4274270" y="5256684"/>
            <a:ext cx="1414462" cy="1221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จำนวนหน่วยบริการปฐมภูมิที่จัดบริการส่งเสริมป้องกันโรคในช่องปากผู้สูงอายุตามแนวทางกรมอนามัย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3,000 แห่ง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3" name="สี่เหลี่ยมผืนผ้า 212"/>
          <p:cNvSpPr/>
          <p:nvPr/>
        </p:nvSpPr>
        <p:spPr>
          <a:xfrm>
            <a:off x="36996" y="6988000"/>
            <a:ext cx="1483043" cy="1709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โครงการส่งเสริม สนับสนุน การสร้างกลไกการป้องกันการทุจริตให้เข้มแข็งและมีประสิทธิภาพ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4" name="สี่เหลี่ยมผืนผ้า 213"/>
          <p:cNvSpPr/>
          <p:nvPr/>
        </p:nvSpPr>
        <p:spPr>
          <a:xfrm>
            <a:off x="1624290" y="6978522"/>
            <a:ext cx="1272540" cy="17189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โครงการพัฒนากฎหมาย ระเบียบ มาตรการแนวทางปฏิบัติและการกำกับดูแลบังคับใช้กฎหมายในการจัดการขยะอย่างเข้มงวด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5" name="สี่เหลี่ยมผืนผ้า 214"/>
          <p:cNvSpPr/>
          <p:nvPr/>
        </p:nvSpPr>
        <p:spPr>
          <a:xfrm>
            <a:off x="2996336" y="6980378"/>
            <a:ext cx="1188000" cy="1725247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โครงการพัฒนาระบบเฝ้าระวังผลกระทบต่อสุขภาพจากมลพิษทางอากาศ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6" name="สี่เหลี่ยมผืนผ้า 215"/>
          <p:cNvSpPr/>
          <p:nvPr/>
        </p:nvSpPr>
        <p:spPr>
          <a:xfrm>
            <a:off x="4282042" y="6984283"/>
            <a:ext cx="1414462" cy="1728794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โครงการพัฒนาและบริการการส่งเสริมสุขภาพดูแลผู้สูงอายุที่เหมาะสมกับท้องถิ่นและชุมชน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7" name="สี่เหลี่ยมผืนผ้า 216"/>
          <p:cNvSpPr/>
          <p:nvPr/>
        </p:nvSpPr>
        <p:spPr>
          <a:xfrm>
            <a:off x="5783026" y="6993455"/>
            <a:ext cx="100800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โครงการพัฒนาและบริการส่งเสริมสุขภาพประชาชนกลุ่มเป้าหมายที่เหมาะสม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8" name="สี่เหลี่ยมผืนผ้า 217"/>
          <p:cNvSpPr/>
          <p:nvPr/>
        </p:nvSpPr>
        <p:spPr>
          <a:xfrm>
            <a:off x="6906688" y="6989858"/>
            <a:ext cx="93600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โครงการสร้างเสริมคุณภาพชีวิตที่เหมาะสมต่อประชาชนกลุ่ม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9" name="สี่เหลี่ยมผืนผ้า 218"/>
          <p:cNvSpPr/>
          <p:nvPr/>
        </p:nvSpPr>
        <p:spPr>
          <a:xfrm>
            <a:off x="7943266" y="6996573"/>
            <a:ext cx="92159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โครงการเสริมสร้างความเข้มแข็งทักษะในชีวิต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0" name="สี่เหลี่ยมผืนผ้า 219"/>
          <p:cNvSpPr/>
          <p:nvPr/>
        </p:nvSpPr>
        <p:spPr>
          <a:xfrm>
            <a:off x="8957735" y="7021983"/>
            <a:ext cx="1229514" cy="1691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การส่งเสริมสุขภาพและอนามัยสิ่งแวดล้อมที่เหมาะสมกับประชาชนในพื้นที่โครงการพระราชดำริและโครงการเฉลิ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พระเกียรติ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1" name="สี่เหลี่ยมผืนผ้า 220"/>
          <p:cNvSpPr/>
          <p:nvPr/>
        </p:nvSpPr>
        <p:spPr>
          <a:xfrm>
            <a:off x="10288830" y="7005750"/>
            <a:ext cx="1363026" cy="16930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พัฒนาและบริการการส่งเสริมสุขภาพและอนามัยสิ่งแวดล้อมที่เหมาะสมกับประชาชน ชุมชนและภาคีเครือข่าย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2" name="สี่เหลี่ยมผืนผ้า 221"/>
          <p:cNvSpPr/>
          <p:nvPr/>
        </p:nvSpPr>
        <p:spPr>
          <a:xfrm>
            <a:off x="11745175" y="7002394"/>
            <a:ext cx="1372353" cy="17115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โครงการการวิจัย นวัตกรรมด้านส่งเสริมสุขภาพและอนามัยสิ่งแวดล้อมเพื่อรองรับการมีสุขภาพดีของประชาชนทุกกลุ่มวัย</a:t>
            </a:r>
            <a:endParaRPr lang="en-US" sz="10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3" name="สี่เหลี่ยมผืนผ้า 222"/>
          <p:cNvSpPr/>
          <p:nvPr/>
        </p:nvSpPr>
        <p:spPr>
          <a:xfrm>
            <a:off x="13203337" y="6996603"/>
            <a:ext cx="1186731" cy="17017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รายการค่าใช้จ่ายบุคลากรภาครัฐ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ด้านพัฒนาด้านสาธารณสุข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4" name="สี่เหลี่ยมผืนผ้า 223"/>
          <p:cNvSpPr/>
          <p:nvPr/>
        </p:nvSpPr>
        <p:spPr>
          <a:xfrm>
            <a:off x="48628" y="8794555"/>
            <a:ext cx="1483043" cy="24450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ร้อยละของระดับคุณธรรมและโปร่งใสในการดำเนินงานของหน่วยงาน (</a:t>
            </a:r>
            <a:r>
              <a:rPr lang="en-US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Integrity and Transparency Assessment : ITA)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76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5" name="สี่เหลี่ยมผืนผ้า 224"/>
          <p:cNvSpPr/>
          <p:nvPr/>
        </p:nvSpPr>
        <p:spPr>
          <a:xfrm>
            <a:off x="1635922" y="8785076"/>
            <a:ext cx="1272540" cy="18001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จำนวนมาตรการ แนวทางปฏิบัติ และการกำกับดูแลการบังคับใช้กฎหมายในการจัดการขยะอย่างเข้มงวด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เรื่อง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6" name="สี่เหลี่ยมผืนผ้า 225"/>
          <p:cNvSpPr/>
          <p:nvPr/>
        </p:nvSpPr>
        <p:spPr>
          <a:xfrm>
            <a:off x="3007968" y="8786933"/>
            <a:ext cx="1188000" cy="17983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จำนวนมาตรการ แนวทางปฏิบัติ และการกำกับดูแลการบังคับใช้กฎหมายเกี่ยวกับการเฝ้าระวังผลกระทบต่อสุขภาพจากมลพิษทางอากาศอย่างเข้มงวด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4 เรื่อง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7" name="สี่เหลี่ยมผืนผ้า 226"/>
          <p:cNvSpPr/>
          <p:nvPr/>
        </p:nvSpPr>
        <p:spPr>
          <a:xfrm>
            <a:off x="5794658" y="8800011"/>
            <a:ext cx="1008000" cy="24376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มาตรฐานและรูปแบบการพัฒนาและบริการส่งเสริมสุขภาพประชาชนกลุ่มเป้าหมาย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ด้าน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8" name="สี่เหลี่ยมผืนผ้า 227"/>
          <p:cNvSpPr/>
          <p:nvPr/>
        </p:nvSpPr>
        <p:spPr>
          <a:xfrm>
            <a:off x="6918320" y="8796413"/>
            <a:ext cx="936000" cy="2441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มาตรฐานและรูปแบบการสร้างเสริมคุณภาพชีวิตที่เหมาะสมต่อประชาชนกลุ่ม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 ด้าน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9" name="สี่เหลี่ยมผืนผ้า 228"/>
          <p:cNvSpPr/>
          <p:nvPr/>
        </p:nvSpPr>
        <p:spPr>
          <a:xfrm>
            <a:off x="7954898" y="8803128"/>
            <a:ext cx="921590" cy="24311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มาตรฐานและรูปแบบการเสริมสร้างความเข้มแข็งทักษะชีวิตของประชาชนกลุ่ม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 ด้าน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0" name="สี่เหลี่ยมผืนผ้า 229"/>
          <p:cNvSpPr/>
          <p:nvPr/>
        </p:nvSpPr>
        <p:spPr>
          <a:xfrm>
            <a:off x="8969367" y="8828538"/>
            <a:ext cx="1229514" cy="2409095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 ชุมชน และภาคีเครือข่ายในพื้นที่โครงการพระราชดำริและโครงการเฉลิมพระเกียรติ ได้รับการถ่ายทอดองค์ความรู้ เทคโนโลยี และนวัตกรรมการส่งเสริมสุขภาพ และอนามัยสิ่งแวดล้อม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1,711 ราย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1" name="สี่เหลี่ยมผืนผ้า 230"/>
          <p:cNvSpPr/>
          <p:nvPr/>
        </p:nvSpPr>
        <p:spPr>
          <a:xfrm>
            <a:off x="10285948" y="8812304"/>
            <a:ext cx="1363026" cy="1844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 ชุมชน และภาคีเครือข่ายได้รับการถ่ายทอดองค์ความรู้ เทคโนโลยี และนวัตกรรมการส่งเสริมสุขภาพ 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33,000 ราย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2" name="สี่เหลี่ยมผืนผ้า 231"/>
          <p:cNvSpPr/>
          <p:nvPr/>
        </p:nvSpPr>
        <p:spPr>
          <a:xfrm>
            <a:off x="11756807" y="8808949"/>
            <a:ext cx="1372353" cy="24027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จำนวนโครงการพัฒนาองค์ความรู้ เทคโนโลยี และนวัตกรรมการส่งเสริมสุขภาพและอนามัยสิ่งแวดล้อม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 โครงการ</a:t>
            </a:r>
            <a:endParaRPr lang="en-US" sz="10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3" name="สี่เหลี่ยมผืนผ้า 232"/>
          <p:cNvSpPr/>
          <p:nvPr/>
        </p:nvSpPr>
        <p:spPr>
          <a:xfrm>
            <a:off x="13214969" y="8803159"/>
            <a:ext cx="1186731" cy="2407758"/>
          </a:xfrm>
          <a:prstGeom prst="rect">
            <a:avLst/>
          </a:prstGeom>
          <a:solidFill>
            <a:srgbClr val="FFE1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ร้อยละของการเบิกจ่ายรายการค่าใช้จ่ายในการดำเนินการภาครัฐ พัฒนางานส่งเสริมสุขภาพและอนามัยสิ่งแวดล้อมเป็นไปตามเป้าหมายที่กำหนด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 96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4" name="สี่เหลี่ยมผืนผ้า 233"/>
          <p:cNvSpPr/>
          <p:nvPr/>
        </p:nvSpPr>
        <p:spPr>
          <a:xfrm>
            <a:off x="4294332" y="8785076"/>
            <a:ext cx="1414462" cy="24580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ตำบลต้นแบบที่มีระบบการส่งเสริมสุขภาพดูแลผู้สูงอายุระยะยาว (</a:t>
            </a:r>
            <a:r>
              <a:rPr lang="en-US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 Term Care) 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ผ่านเกณฑ์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2,902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" name="สี่เหลี่ยมผืนผ้า 234"/>
          <p:cNvSpPr/>
          <p:nvPr/>
        </p:nvSpPr>
        <p:spPr>
          <a:xfrm>
            <a:off x="1635922" y="10657284"/>
            <a:ext cx="1272540" cy="18703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ภาคีเครือข่ายเป้าหมายมีการนำมาตรการ แนวทางปฏิบัติกรมอนามัยเกี่ยวกับการจัดการขยะไปดำเนินการ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70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6" name="สี่เหลี่ยมผืนผ้า 235"/>
          <p:cNvSpPr/>
          <p:nvPr/>
        </p:nvSpPr>
        <p:spPr>
          <a:xfrm>
            <a:off x="3021186" y="10657284"/>
            <a:ext cx="1188000" cy="18703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ภาคีเครือข่ายเป้าหมายมีการนำมาตรการ แนวทางปฏิบัติกรมอนามัยเกี่ยวกับการเฝ้าระวังผลกระทบต่อสุขภาพจากมลพิษทางอากาศไปดำเนินการ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ร้อยละ 70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7" name="สี่เหลี่ยมผืนผ้า 236"/>
          <p:cNvSpPr/>
          <p:nvPr/>
        </p:nvSpPr>
        <p:spPr>
          <a:xfrm>
            <a:off x="10285948" y="10729292"/>
            <a:ext cx="1363026" cy="180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 ชุมชน และภาคีเครือข่ายพึงพอใจการพัฒนาด้านส่งเสริมสุขภาพและอนามัยสิ่งแวดล้อม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80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ดาว 5 แฉก 1"/>
          <p:cNvSpPr/>
          <p:nvPr/>
        </p:nvSpPr>
        <p:spPr>
          <a:xfrm>
            <a:off x="1008212" y="684466"/>
            <a:ext cx="616078" cy="43174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3" name="ดาว 5 แฉก 62"/>
          <p:cNvSpPr/>
          <p:nvPr/>
        </p:nvSpPr>
        <p:spPr>
          <a:xfrm>
            <a:off x="3678254" y="684466"/>
            <a:ext cx="616078" cy="43174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4" name="ดาว 5 แฉก 63"/>
          <p:cNvSpPr/>
          <p:nvPr/>
        </p:nvSpPr>
        <p:spPr>
          <a:xfrm>
            <a:off x="5187959" y="702011"/>
            <a:ext cx="616078" cy="43174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5" name="ดาว 5 แฉก 64"/>
          <p:cNvSpPr/>
          <p:nvPr/>
        </p:nvSpPr>
        <p:spPr>
          <a:xfrm>
            <a:off x="8389758" y="670298"/>
            <a:ext cx="616078" cy="43174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" name="ดาว 5 แฉก 65"/>
          <p:cNvSpPr/>
          <p:nvPr/>
        </p:nvSpPr>
        <p:spPr>
          <a:xfrm>
            <a:off x="12598891" y="702010"/>
            <a:ext cx="616078" cy="431745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05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0928" y="2855436"/>
            <a:ext cx="2882495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  <a:r>
              <a:rPr lang="th-TH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หลักและตัวชี้วัด</a:t>
            </a:r>
            <a:endParaRPr lang="th-TH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8040" y="611323"/>
            <a:ext cx="2867605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th-TH" sz="16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</a:t>
            </a:r>
            <a:r>
              <a:rPr lang="th-TH" sz="16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/โครงการ</a:t>
            </a:r>
            <a:endParaRPr lang="th-TH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25812" y="1003515"/>
            <a:ext cx="1483043" cy="170994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โครงการส่งเสริม สนับสนุน การสร้างกลไกการป้องกันการทุจริตให้เข้มแข็งและมีประสิทธิภาพ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613106" y="994037"/>
            <a:ext cx="1272540" cy="1718983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โครงการพัฒนากฎหมาย ระเบียบ มาตรการแนวทางปฏิบัติและการกำกับดูแลบังคับใช้กฎหมายในการจัดการขยะอย่างเข้มงวด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2985152" y="995893"/>
            <a:ext cx="1188000" cy="1725247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โครงการพัฒนาระบบเฝ้าระวังผลกระทบต่อสุขภาพจากมลพิษทางอากาศ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สี่เหลี่ยมผืนผ้า 35"/>
          <p:cNvSpPr/>
          <p:nvPr/>
        </p:nvSpPr>
        <p:spPr>
          <a:xfrm>
            <a:off x="4270858" y="999798"/>
            <a:ext cx="1414462" cy="1728794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โครงการพัฒนาและบริการการส่งเสริมสุขภาพดูแลผู้สูงอายุที่เหมาะสมกับท้องถิ่นและชุมชน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5771842" y="1008970"/>
            <a:ext cx="100800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โครงการพัฒนาและบริการส่งเสริมสุขภาพประชาชนกลุ่มเป้าหมายที่เหมาะสม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6895504" y="1005373"/>
            <a:ext cx="93600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โครงการสร้างเสริมคุณภาพชีวิตที่เหมาะสมต่อประชาชนกลุ่ม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7932082" y="1012088"/>
            <a:ext cx="921590" cy="170816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โครงการเสริมสร้างความเข้มแข็งทักษะในชีวิต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946551" y="1037498"/>
            <a:ext cx="1229514" cy="16910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ัฒนาและบริการการส่งเสริมสุขภาพและอนามัยสิ่งแวดล้อมที่เหมาะสมกับประชาชนในพื้นที่โครงการพระราชดำริและโครงการเฉลิ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พระเกียรติ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10277646" y="1021265"/>
            <a:ext cx="1363026" cy="16930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พัฒนาและบริการการส่งเสริมสุขภาพและอนามัยสิ่งแวดล้อมที่เหมาะสมกับประชาชน ชุมชนและภาคีเครือข่าย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11733991" y="988881"/>
            <a:ext cx="1372353" cy="17115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โครงการการวิจัย นวัตกรรมด้านส่งเสริมสุขภาพและอนามัยสิ่งแวดล้อมเพื่อรองรับการมีสุขภาพดีของประชาชนทุกกลุ่มวัย</a:t>
            </a:r>
            <a:endParaRPr lang="en-US" sz="10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13192153" y="1012118"/>
            <a:ext cx="1186731" cy="17017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รายการค่าใช้จ่ายบุคลากรภาครัฐ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ด้านพัฒนาด้านสาธารณสุข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>
            <a:off x="39075" y="3278736"/>
            <a:ext cx="1483043" cy="85001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ส่งเสริมสนับสนุนการสร้างกลไกการป้องกันการทุจริตและประพฤติมิชอบของกรมอนามัยสู่การปฏิบัติ</a:t>
            </a:r>
          </a:p>
        </p:txBody>
      </p:sp>
      <p:sp>
        <p:nvSpPr>
          <p:cNvPr id="45" name="สี่เหลี่ยมผืนผ้า 44"/>
          <p:cNvSpPr/>
          <p:nvPr/>
        </p:nvSpPr>
        <p:spPr>
          <a:xfrm>
            <a:off x="1626369" y="3269258"/>
            <a:ext cx="1272540" cy="859491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 พัฒนาแนวทางการจัดการมูลฝอยและการนำขยะไปใช้ประโยชน์</a:t>
            </a:r>
          </a:p>
        </p:txBody>
      </p:sp>
      <p:sp>
        <p:nvSpPr>
          <p:cNvPr id="46" name="สี่เหลี่ยมผืนผ้า 45"/>
          <p:cNvSpPr/>
          <p:nvPr/>
        </p:nvSpPr>
        <p:spPr>
          <a:xfrm>
            <a:off x="2998415" y="3271114"/>
            <a:ext cx="1188000" cy="857635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ส่งเสริมการเฝ้าระวังผลกระทบต่อสุขภาพจากมลพิษทางอากาศ</a:t>
            </a: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4284121" y="3275019"/>
            <a:ext cx="1414462" cy="853730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พัฒนานวัตกรรมและเทคโนโลยีการดูแลผู้สูงอายุระยะยาว</a:t>
            </a:r>
          </a:p>
        </p:txBody>
      </p:sp>
      <p:sp>
        <p:nvSpPr>
          <p:cNvPr id="48" name="สี่เหลี่ยมผืนผ้า 47"/>
          <p:cNvSpPr/>
          <p:nvPr/>
        </p:nvSpPr>
        <p:spPr>
          <a:xfrm>
            <a:off x="5785105" y="3284191"/>
            <a:ext cx="1008000" cy="87407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ส่งเสริมการเกิดอย่างมีคุณภาพ</a:t>
            </a:r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6908767" y="3280593"/>
            <a:ext cx="936000" cy="11479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สนับสนุนเตรียมความพร้อมให้เด็กปฐมวัยมีความมั่นคงในชีวิต</a:t>
            </a:r>
          </a:p>
        </p:txBody>
      </p:sp>
      <p:sp>
        <p:nvSpPr>
          <p:cNvPr id="50" name="สี่เหลี่ยมผืนผ้า 49"/>
          <p:cNvSpPr/>
          <p:nvPr/>
        </p:nvSpPr>
        <p:spPr>
          <a:xfrm>
            <a:off x="7945345" y="3287309"/>
            <a:ext cx="921590" cy="114126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ส่งเสริมจริยธรรมและคุณธรรมเพื่อความอยู่ดีมีสุข</a:t>
            </a:r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8959814" y="3312719"/>
            <a:ext cx="1229514" cy="158634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และจัดการอนามัยสิ่งแวดล้อมแก่ประชาชนในพื้นที่โครงการพระราชดำริและโครงการเฉลิมพระเกียรติ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10290909" y="3296486"/>
            <a:ext cx="1363026" cy="8322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พัฒนานโยบาย ยุทธศาสตร์ ด้านการส่งเสริมสุขภาพและอนามัยสิ่งแวดล้อม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สี่เหลี่ยมผืนผ้า 52"/>
          <p:cNvSpPr/>
          <p:nvPr/>
        </p:nvSpPr>
        <p:spPr>
          <a:xfrm>
            <a:off x="11747254" y="3293130"/>
            <a:ext cx="1372353" cy="8356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ส่งเสริมการวิจัย พัฒนานวัตกรรมด้านส่งเสริมสุขภาพและอนามัยสิ่งแวดล้อม</a:t>
            </a: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60440" y="4217418"/>
            <a:ext cx="1483043" cy="136328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สนับสนุนการสร้างกลไกการป้องกันการทุจริตและประพฤติมิชอบของกรมอนามัยสู่การปฏิบัติ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1635922" y="4218323"/>
            <a:ext cx="1272540" cy="11444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 พัฒนาแนวทางการจัดการมูลฝอยและการนำขยะไปใช้ประโยชน์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สี่เหลี่ยมผืนผ้า 56"/>
          <p:cNvSpPr/>
          <p:nvPr/>
        </p:nvSpPr>
        <p:spPr>
          <a:xfrm>
            <a:off x="2998415" y="4220180"/>
            <a:ext cx="1188000" cy="11425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จำนวนโครงการส่งเสริมการเฝ้าระวังผลกระทบต่อสุขภาพจากมลพิษทางอากาศ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4284121" y="4212555"/>
            <a:ext cx="1414462" cy="1138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นวัตกรรมและเทคโนโลยีการดูแลผู้สูงอายุระยะยาว</a:t>
            </a: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เรื่อง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สี่เหลี่ยมผืนผ้า 58"/>
          <p:cNvSpPr/>
          <p:nvPr/>
        </p:nvSpPr>
        <p:spPr>
          <a:xfrm>
            <a:off x="5794658" y="4241021"/>
            <a:ext cx="1008000" cy="12010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จำนวนโครงการส่งเสริมการเกิดอย่างมีคุณภาพ</a:t>
            </a: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สี่เหลี่ยมผืนผ้า 59"/>
          <p:cNvSpPr/>
          <p:nvPr/>
        </p:nvSpPr>
        <p:spPr>
          <a:xfrm>
            <a:off x="6912972" y="4529053"/>
            <a:ext cx="936000" cy="17346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จำนวนโครงการสนับสนุนเตรียมความพร้อมให้เด็กปฐมวัยมีความมั่นคงในชีวิต </a:t>
            </a: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สี่เหลี่ยมผืนผ้า 60"/>
          <p:cNvSpPr/>
          <p:nvPr/>
        </p:nvSpPr>
        <p:spPr>
          <a:xfrm>
            <a:off x="7945345" y="4529053"/>
            <a:ext cx="921590" cy="17346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จำนวนโครงการส่งเสริมจริยธรรมและคุณธรรมเพื่อความอยู่ดีมีสุข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สี่เหลี่ยมผืนผ้า 61"/>
          <p:cNvSpPr/>
          <p:nvPr/>
        </p:nvSpPr>
        <p:spPr>
          <a:xfrm>
            <a:off x="8969367" y="4990129"/>
            <a:ext cx="1229514" cy="2270048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การพัฒนานโยบาย ยุทธศาสตร์ การส่งเสริมสุขภาพและอนามัยสิ่งแวดล้อมในพื้นที่โครงการพระราชดำริและโครงการเฉลิมพระเกียรติ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ด้าน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สี่เหลี่ยมผืนผ้า 62"/>
          <p:cNvSpPr/>
          <p:nvPr/>
        </p:nvSpPr>
        <p:spPr>
          <a:xfrm>
            <a:off x="10282730" y="4140547"/>
            <a:ext cx="1363026" cy="1008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การพัฒนานโยบาย ยุทธศาสตร์ การส่งเสริมสุขภาพและอนามัยสิ่งแวดล้อม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ด้าน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4" name="สี่เหลี่ยมผืนผ้า 63"/>
          <p:cNvSpPr/>
          <p:nvPr/>
        </p:nvSpPr>
        <p:spPr>
          <a:xfrm>
            <a:off x="11737404" y="4193628"/>
            <a:ext cx="1372353" cy="969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จำนวนโครงการวิจัยพัฒนาด้านส่งเสริมสุขภาพและอนามัยสิ่งแวดล้อม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โครงการ</a:t>
            </a:r>
            <a:endParaRPr lang="en-US" sz="10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4294332" y="6357860"/>
            <a:ext cx="1414462" cy="9449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การดูแลผู้สูงอายุระยะยาว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17,400 คน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5785105" y="8404271"/>
            <a:ext cx="1008000" cy="1352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 สนับสนุนองค์ความรู้และทักษะชีวิต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สี่เหลี่ยมผืนผ้า 67"/>
          <p:cNvSpPr/>
          <p:nvPr/>
        </p:nvSpPr>
        <p:spPr>
          <a:xfrm>
            <a:off x="5811281" y="10773644"/>
            <a:ext cx="1008000" cy="16385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จำนวนโครงการพัฒนาทักษะความรู้ความสามารถในการดำรงชีวิต</a:t>
            </a: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9" name="สี่เหลี่ยมผืนผ้า 68"/>
          <p:cNvSpPr/>
          <p:nvPr/>
        </p:nvSpPr>
        <p:spPr>
          <a:xfrm>
            <a:off x="6918320" y="7596931"/>
            <a:ext cx="936000" cy="15298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จำนวนโครงการส่งเสริมการวางรากฐาน ประสบการณ์เพื่อความมั่นคงในชีวิต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" name="สี่เหลี่ยมผืนผ้า 69"/>
          <p:cNvSpPr/>
          <p:nvPr/>
        </p:nvSpPr>
        <p:spPr>
          <a:xfrm>
            <a:off x="7930366" y="7596931"/>
            <a:ext cx="921590" cy="18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จำนวนโครงการสร้างภูมิคุ้มกัน เพื่อรองรับการเปลี่ยนแปลงการก้าวสู่การเป็นผู้ใหญ่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" name="สี่เหลี่ยมผืนผ้า 70"/>
          <p:cNvSpPr/>
          <p:nvPr/>
        </p:nvSpPr>
        <p:spPr>
          <a:xfrm>
            <a:off x="7946786" y="10750767"/>
            <a:ext cx="921590" cy="15986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จำนวนโครงการส่งเสริมความอบอุ่นในครอบครัวสำหรับกลุ่ม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2" name="สี่เหลี่ยมผืนผ้า 71"/>
          <p:cNvSpPr/>
          <p:nvPr/>
        </p:nvSpPr>
        <p:spPr>
          <a:xfrm>
            <a:off x="11756807" y="6185237"/>
            <a:ext cx="1372353" cy="118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จำนวนโครงการวิจัยพื้นฐานด้านส่งเสริมสุขภาพและอนามัยสิ่งแวดล้อม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โครงการ</a:t>
            </a:r>
            <a:endParaRPr lang="en-US" sz="10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3" name="สี่เหลี่ยมผืนผ้า 72"/>
          <p:cNvSpPr/>
          <p:nvPr/>
        </p:nvSpPr>
        <p:spPr>
          <a:xfrm>
            <a:off x="11754986" y="8245003"/>
            <a:ext cx="1372353" cy="115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จำนวนโครงการวิจัยประยุกต์ด้านส่งเสริมสุขภาพและอนามัยสิ่งแวดล้อม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 โครงการ</a:t>
            </a:r>
            <a:endParaRPr lang="en-US" sz="10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สี่เหลี่ยมผืนผ้า 73"/>
          <p:cNvSpPr/>
          <p:nvPr/>
        </p:nvSpPr>
        <p:spPr>
          <a:xfrm>
            <a:off x="1635901" y="6715983"/>
            <a:ext cx="1272540" cy="18940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จำนวนโครงการพัฒนาระบบ มาตรการ แนวทางปฏิบัติ และการกำกับดูแลบังคับใช้กฎหมายเพื่อการจัดการมูลฝอยให้ถูกสุขลักษณะและเป็นไปตามกฎหมายกำหนด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5" name="สี่เหลี่ยมผืนผ้า 74"/>
          <p:cNvSpPr/>
          <p:nvPr/>
        </p:nvSpPr>
        <p:spPr>
          <a:xfrm>
            <a:off x="10268778" y="6113230"/>
            <a:ext cx="1363026" cy="1270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จำนวนระบบการบริหาร จัดการองค์กร และระบบกำกับ ติดตาม ประเมินผลที่ได้รับการพัฒนา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ระบบ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สี่เหลี่ยมผืนผ้า 75"/>
          <p:cNvSpPr/>
          <p:nvPr/>
        </p:nvSpPr>
        <p:spPr>
          <a:xfrm>
            <a:off x="10276373" y="5292676"/>
            <a:ext cx="1363026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พัฒนาระบบบริหารจัดการองค์กร และระบบกำกับ ติดตาม ประเมินผล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7" name="สี่เหลี่ยมผืนผ้า 76"/>
          <p:cNvSpPr/>
          <p:nvPr/>
        </p:nvSpPr>
        <p:spPr>
          <a:xfrm>
            <a:off x="10268216" y="7495895"/>
            <a:ext cx="1363026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พัฒนาศูนย์เรียนรู้การส่งเสริมสุขภาพและอนามัยสิ่งแวดล้อม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8" name="สี่เหลี่ยมผืนผ้า 77"/>
          <p:cNvSpPr/>
          <p:nvPr/>
        </p:nvSpPr>
        <p:spPr>
          <a:xfrm>
            <a:off x="10283292" y="8143967"/>
            <a:ext cx="1363026" cy="126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จำนวนหน่วยงานที่ได้รับการพัฒนาสู่ความเป็นเลิศด้านการส่งเสริมสุขภาพและอนามัยสิ่งแวดล้อม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แห่ง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9" name="สี่เหลี่ยมผืนผ้า 78"/>
          <p:cNvSpPr/>
          <p:nvPr/>
        </p:nvSpPr>
        <p:spPr>
          <a:xfrm>
            <a:off x="10290909" y="9613155"/>
            <a:ext cx="1363026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ขับเคลื่อนนโยบาย ยุทธศาสตร์ ถ่ายทอดองค์ความรู้ เทคโนโลยีและนวัตกรรม ด้านส่งเสริมสุขภาพและอนามัยสิ่งแวดล้อม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สี่เหลี่ยมผืนผ้า 79"/>
          <p:cNvSpPr/>
          <p:nvPr/>
        </p:nvSpPr>
        <p:spPr>
          <a:xfrm>
            <a:off x="10290909" y="10829165"/>
            <a:ext cx="1363026" cy="15202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 ยุทธศาสตร์ ถ่ายทอดองค์ความรู้  เทคโนโลยีและนวัตกรรม ด้านส่งเสริมสุขภาพและอนามัยสิ่งแวดล้อมที่ได้รับการขับเคลื่อน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 เรื่อง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11711991" y="9613155"/>
            <a:ext cx="1235597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ส่งเสริมสุขภาพและจัดการอนามัยสิ่งแวดล้อมแก่ประชาชนกลุ่มและพื้นที่เป้าหมายเฉพาะ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13015858" y="9613155"/>
            <a:ext cx="1238308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พัฒนาและบริหารจัดการเทคโนโลยีสารสนเทศและการสื่อสาร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11713580" y="10829165"/>
            <a:ext cx="1234008" cy="15202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จำนวนโครงการพระราชดำริและโครงการเฉลิมพระเกียรติ 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โครงการ 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สี่เหลี่ยมผืนผ้า 83"/>
          <p:cNvSpPr/>
          <p:nvPr/>
        </p:nvSpPr>
        <p:spPr>
          <a:xfrm>
            <a:off x="13020158" y="10822031"/>
            <a:ext cx="1234008" cy="15202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จำนวนระบบเทคโนโลยีสารสนเทศและการสื่อสารที่ได้รับการพัฒนา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ระบบ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สี่เหลี่ยมผืนผ้า 84"/>
          <p:cNvSpPr/>
          <p:nvPr/>
        </p:nvSpPr>
        <p:spPr>
          <a:xfrm>
            <a:off x="4294332" y="5465719"/>
            <a:ext cx="1414462" cy="812454"/>
          </a:xfrm>
          <a:prstGeom prst="rect">
            <a:avLst/>
          </a:prstGeom>
          <a:solidFill>
            <a:srgbClr val="9999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พัฒนาระบบการดูแลผู้สูงอายุระยะยาว</a:t>
            </a:r>
          </a:p>
        </p:txBody>
      </p:sp>
      <p:sp>
        <p:nvSpPr>
          <p:cNvPr id="86" name="สี่เหลี่ยมผืนผ้า 85"/>
          <p:cNvSpPr/>
          <p:nvPr/>
        </p:nvSpPr>
        <p:spPr>
          <a:xfrm>
            <a:off x="5775931" y="7508272"/>
            <a:ext cx="1008000" cy="87407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 สนับสนุนองค์ความรู้และทักษะชีวิต</a:t>
            </a:r>
          </a:p>
        </p:txBody>
      </p:sp>
      <p:sp>
        <p:nvSpPr>
          <p:cNvPr id="87" name="สี่เหลี่ยมผืนผ้า 86"/>
          <p:cNvSpPr/>
          <p:nvPr/>
        </p:nvSpPr>
        <p:spPr>
          <a:xfrm>
            <a:off x="5803832" y="9848922"/>
            <a:ext cx="1008000" cy="87407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พัฒนาทักษะความรู้ ความสามารถในการดำรงชีวิต</a:t>
            </a:r>
          </a:p>
        </p:txBody>
      </p:sp>
      <p:sp>
        <p:nvSpPr>
          <p:cNvPr id="88" name="สี่เหลี่ยมผืนผ้า 87"/>
          <p:cNvSpPr/>
          <p:nvPr/>
        </p:nvSpPr>
        <p:spPr>
          <a:xfrm>
            <a:off x="6908767" y="6357860"/>
            <a:ext cx="936000" cy="11479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ส่งเสริมการวางรากฐานประสบการณ์เพื่อความมั่นคงในชีวิต</a:t>
            </a:r>
          </a:p>
        </p:txBody>
      </p:sp>
      <p:sp>
        <p:nvSpPr>
          <p:cNvPr id="89" name="สี่เหลี่ยมผืนผ้า 88"/>
          <p:cNvSpPr/>
          <p:nvPr/>
        </p:nvSpPr>
        <p:spPr>
          <a:xfrm>
            <a:off x="7943585" y="6352356"/>
            <a:ext cx="921590" cy="114126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สร้างภูมิคุ้มกันเพื่อรองรับการก้าวสู่การเป็นผู้ใหญ่ </a:t>
            </a:r>
          </a:p>
        </p:txBody>
      </p:sp>
      <p:sp>
        <p:nvSpPr>
          <p:cNvPr id="90" name="สี่เหลี่ยมผืนผ้า 89"/>
          <p:cNvSpPr/>
          <p:nvPr/>
        </p:nvSpPr>
        <p:spPr>
          <a:xfrm>
            <a:off x="7943585" y="9505004"/>
            <a:ext cx="921590" cy="114126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ส่งเสริมความอบอุ่นในครอบครัวสำหรับกลุ่ม</a:t>
            </a:r>
          </a:p>
          <a:p>
            <a:pPr algn="ctr">
              <a:spcAft>
                <a:spcPts val="0"/>
              </a:spcAft>
            </a:pPr>
            <a:r>
              <a:rPr lang="th-TH" sz="1000" b="1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</a:p>
        </p:txBody>
      </p:sp>
      <p:sp>
        <p:nvSpPr>
          <p:cNvPr id="91" name="สี่เหลี่ยมผืนผ้า 90"/>
          <p:cNvSpPr/>
          <p:nvPr/>
        </p:nvSpPr>
        <p:spPr>
          <a:xfrm>
            <a:off x="11747254" y="5292675"/>
            <a:ext cx="1372353" cy="8356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ส่งเสริมการวิจัยพื้นฐานด้านส่งเสริมสุขภาพและอนามัยสิ่งแวดล้อม</a:t>
            </a:r>
          </a:p>
        </p:txBody>
      </p:sp>
      <p:sp>
        <p:nvSpPr>
          <p:cNvPr id="92" name="สี่เหลี่ยมผืนผ้า 91"/>
          <p:cNvSpPr/>
          <p:nvPr/>
        </p:nvSpPr>
        <p:spPr>
          <a:xfrm>
            <a:off x="11747254" y="7452916"/>
            <a:ext cx="1372353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ส่งเสริมการวิจัยประยุกต์ด้านส่งเสริมสุขภาพและอนามัยสิ่งแวดล้อม</a:t>
            </a:r>
          </a:p>
        </p:txBody>
      </p:sp>
      <p:sp>
        <p:nvSpPr>
          <p:cNvPr id="93" name="สี่เหลี่ยมผืนผ้า 92"/>
          <p:cNvSpPr/>
          <p:nvPr/>
        </p:nvSpPr>
        <p:spPr>
          <a:xfrm>
            <a:off x="1640883" y="5456550"/>
            <a:ext cx="1272540" cy="1185640"/>
          </a:xfrm>
          <a:prstGeom prst="rect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พัฒนากฎหมาย ระเบียบ มาตรการแนวทางปฏิบัติและการกำกับดูแลบังคับใช้กฎหมายในการจัดการขยะอย่างเข้มงวด</a:t>
            </a:r>
          </a:p>
        </p:txBody>
      </p:sp>
      <p:sp>
        <p:nvSpPr>
          <p:cNvPr id="94" name="สี่เหลี่ยมผืนผ้า 93"/>
          <p:cNvSpPr/>
          <p:nvPr/>
        </p:nvSpPr>
        <p:spPr>
          <a:xfrm>
            <a:off x="5797894" y="5522677"/>
            <a:ext cx="1008000" cy="65132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ส่งเสริมการมีพัฒนาการสมวัย</a:t>
            </a:r>
          </a:p>
        </p:txBody>
      </p:sp>
      <p:sp>
        <p:nvSpPr>
          <p:cNvPr id="95" name="สี่เหลี่ยมผืนผ้า 94"/>
          <p:cNvSpPr/>
          <p:nvPr/>
        </p:nvSpPr>
        <p:spPr>
          <a:xfrm>
            <a:off x="5794658" y="6240236"/>
            <a:ext cx="1008000" cy="12010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จำนวนโครงการส่งเสริมการมีพัฒนาการสมวัย</a:t>
            </a:r>
          </a:p>
          <a:p>
            <a:pPr>
              <a:spcAft>
                <a:spcPts val="0"/>
              </a:spcAft>
            </a:pPr>
            <a:r>
              <a:rPr lang="th-TH" sz="1000" b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</a:t>
            </a: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th-TH" sz="1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โครงการ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6" name="สี่เหลี่ยมผืนผ้า 95"/>
          <p:cNvSpPr/>
          <p:nvPr/>
        </p:nvSpPr>
        <p:spPr>
          <a:xfrm>
            <a:off x="13215069" y="3280593"/>
            <a:ext cx="1186731" cy="170173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ctr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ค่าใช้จ่ายในการให้บริการส่งเสริมสุขภาพและอนามัยสิ่งแวดล้อม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สี่เหลี่ยมผืนผ้า 96"/>
          <p:cNvSpPr/>
          <p:nvPr/>
        </p:nvSpPr>
        <p:spPr>
          <a:xfrm>
            <a:off x="13226701" y="5087149"/>
            <a:ext cx="1186731" cy="2286088"/>
          </a:xfrm>
          <a:prstGeom prst="rect">
            <a:avLst/>
          </a:prstGeom>
          <a:solidFill>
            <a:srgbClr val="FFE1FF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ร้อยละของการเบิกจ่ายรายการค่าใช้จ่ายในการดำเนินการภาครัฐ พัฒนางานส่งเสริมสุขภาพและอนามัยสิ่งแวดล้อมเป็นไปตามเป้าหมายที่กำหนด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 96</a:t>
            </a:r>
            <a:endParaRPr lang="en-US" sz="10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8" name="สี่เหลี่ยมผืนผ้า 97"/>
          <p:cNvSpPr/>
          <p:nvPr/>
        </p:nvSpPr>
        <p:spPr>
          <a:xfrm>
            <a:off x="34114" y="72108"/>
            <a:ext cx="14333009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โครงสร้างงบประมาณประจำปีงบประมาณ พ.ศ. 2560 กรมอนามัย ข้อมูล ณ วันที่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 มิถุนายน 2559 (ต่อ)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1840</Words>
  <Application>Microsoft Office PowerPoint</Application>
  <PresentationFormat>กำหนดเอง</PresentationFormat>
  <Paragraphs>236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Company>Mr.KKD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42</cp:revision>
  <cp:lastPrinted>2016-06-29T09:06:28Z</cp:lastPrinted>
  <dcterms:created xsi:type="dcterms:W3CDTF">2016-06-29T06:59:20Z</dcterms:created>
  <dcterms:modified xsi:type="dcterms:W3CDTF">2016-06-30T02:22:03Z</dcterms:modified>
</cp:coreProperties>
</file>