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256" r:id="rId2"/>
    <p:sldId id="367" r:id="rId3"/>
    <p:sldId id="340" r:id="rId4"/>
    <p:sldId id="352" r:id="rId5"/>
    <p:sldId id="353" r:id="rId6"/>
    <p:sldId id="354" r:id="rId7"/>
    <p:sldId id="366" r:id="rId8"/>
    <p:sldId id="355" r:id="rId9"/>
    <p:sldId id="356" r:id="rId10"/>
    <p:sldId id="328" r:id="rId11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FFFF66"/>
    <a:srgbClr val="009900"/>
    <a:srgbClr val="66FF99"/>
    <a:srgbClr val="25B7CB"/>
    <a:srgbClr val="99FFCC"/>
    <a:srgbClr val="66FFCC"/>
    <a:srgbClr val="FF7C80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ลักษณะสีปานกลาง 1 - เน้น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8" d="100"/>
        <a:sy n="48" d="100"/>
      </p:scale>
      <p:origin x="0" y="0"/>
    </p:cViewPr>
  </p:sorter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CE33910-CC8C-4A63-86C7-247CE1B3670B}" type="datetimeFigureOut">
              <a:rPr lang="th-TH"/>
              <a:pPr>
                <a:defRPr/>
              </a:pPr>
              <a:t>31/01/60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9D9B8C6-A312-48FA-AF26-86E5E06C03E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73883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24F2D0-6269-422E-8F98-D887F8AA2CB5}" type="datetimeFigureOut">
              <a:rPr lang="th-TH"/>
              <a:pPr>
                <a:defRPr/>
              </a:pPr>
              <a:t>31/01/60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984D56-2F5A-47D6-909E-4FF8A66CFDB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73955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1/31/2017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471382" y="1596540"/>
            <a:ext cx="7932738" cy="2438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ความก้าวหน้าการพัฒนากฎหมาย</a:t>
            </a:r>
            <a:b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ที่อยู่ในความรับผิดชอบของกรมอนามัย</a:t>
            </a:r>
            <a:endPara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747165" y="5108755"/>
            <a:ext cx="6100575" cy="612775"/>
          </a:xfrm>
        </p:spPr>
        <p:txBody>
          <a:bodyPr/>
          <a:lstStyle/>
          <a:p>
            <a:pPr eaLnBrk="1" hangingPunct="1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ศูนย์บริหารกฎหมายสาธารณสุข  กรมอนามัย  กระทรวงสาธารณสุข</a:t>
            </a:r>
            <a:endParaRPr lang="en-US" sz="2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026" name="Picture 2" descr="C:\Users\Makoto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0570" y="5022162"/>
            <a:ext cx="762000" cy="678757"/>
          </a:xfrm>
          <a:prstGeom prst="rect">
            <a:avLst/>
          </a:prstGeom>
          <a:noFill/>
        </p:spPr>
      </p:pic>
      <p:sp>
        <p:nvSpPr>
          <p:cNvPr id="5" name="สี่เหลี่ยมผืนผ้า 4"/>
          <p:cNvSpPr/>
          <p:nvPr/>
        </p:nvSpPr>
        <p:spPr>
          <a:xfrm>
            <a:off x="6557165" y="6483100"/>
            <a:ext cx="1832460" cy="305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1336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en-US" sz="1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Thank You</a:t>
            </a:r>
            <a:endParaRPr lang="th-TH" sz="15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085131" cy="1143000"/>
          </a:xfrm>
          <a:solidFill>
            <a:srgbClr val="25B7CB"/>
          </a:solidFill>
        </p:spPr>
        <p:txBody>
          <a:bodyPr/>
          <a:lstStyle/>
          <a:p>
            <a:r>
              <a:rPr lang="th-TH" dirty="0" smtClean="0"/>
              <a:t>วัตถุประสงค์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48965" y="1443835"/>
            <a:ext cx="8093365" cy="4682328"/>
          </a:xfrm>
          <a:solidFill>
            <a:srgbClr val="66FF99"/>
          </a:solidFill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sz="4000" dirty="0" smtClean="0">
                <a:cs typeface="+mj-cs"/>
              </a:rPr>
              <a:t>     	</a:t>
            </a:r>
            <a:r>
              <a:rPr lang="th-TH" dirty="0" smtClean="0">
                <a:cs typeface="+mj-cs"/>
              </a:rPr>
              <a:t>เพื่อรายงานความก้าวหน้าของงานพัฒนากฎหมายที่อยู่ในความรับผิดชอบ</a:t>
            </a:r>
            <a:r>
              <a:rPr lang="th-TH" dirty="0" smtClean="0">
                <a:cs typeface="+mj-cs"/>
              </a:rPr>
              <a:t>ของกรม</a:t>
            </a:r>
            <a:r>
              <a:rPr lang="th-TH" dirty="0" smtClean="0">
                <a:cs typeface="+mj-cs"/>
              </a:rPr>
              <a:t>อนามัย เพื่อให้ผู้บริหารและหน่วยงานที่เกี่ยวข้องรับทราบถึงสถานการณ์ของสถานะของกฎหมาย โดยเฉพาะกฎหมายที่มีความเสี่ยง</a:t>
            </a:r>
            <a:r>
              <a:rPr lang="th-TH" dirty="0" smtClean="0">
                <a:cs typeface="+mj-cs"/>
              </a:rPr>
              <a:t>ที่จะมีการดำเนินการไม่ได้ตาม</a:t>
            </a:r>
            <a:r>
              <a:rPr lang="th-TH" dirty="0" smtClean="0">
                <a:cs typeface="+mj-cs"/>
              </a:rPr>
              <a:t>กรอบระยะเวลา</a:t>
            </a:r>
            <a:br>
              <a:rPr lang="th-TH" dirty="0" smtClean="0">
                <a:cs typeface="+mj-cs"/>
              </a:rPr>
            </a:br>
            <a:r>
              <a:rPr lang="th-TH" dirty="0" smtClean="0">
                <a:cs typeface="+mj-cs"/>
              </a:rPr>
              <a:t>ที่กำหนดไว้ และเป็นการเตรียมความพร้อมในการบังคับใช้กฎหมายอย่างถูกต้องและมีประสิทธิภาพ โดย</a:t>
            </a:r>
            <a:r>
              <a:rPr lang="th-TH" dirty="0" smtClean="0">
                <a:cs typeface="+mj-cs"/>
              </a:rPr>
              <a:t>เผยแพร่ให้</a:t>
            </a:r>
            <a:r>
              <a:rPr lang="th-TH" dirty="0" smtClean="0">
                <a:cs typeface="+mj-cs"/>
              </a:rPr>
              <a:t>คำปรึกษา คำแนะนำ และแนวทางการปฏิบัติต่อไป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6705600" cy="763588"/>
          </a:xfrm>
          <a:solidFill>
            <a:srgbClr val="FF99FF"/>
          </a:solidFill>
        </p:spPr>
        <p:txBody>
          <a:bodyPr rtlCol="0">
            <a:normAutofit/>
          </a:bodyPr>
          <a:lstStyle/>
          <a:p>
            <a:pPr algn="ctr" eaLnBrk="1" hangingPunct="1">
              <a:defRPr/>
            </a:pPr>
            <a: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กฎหมายในความรับผิดชอบของกรมอนามัย</a:t>
            </a: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2286000" y="1295400"/>
            <a:ext cx="5181600" cy="609600"/>
          </a:xfrm>
          <a:prstGeom prst="roundRect">
            <a:avLst/>
          </a:prstGeom>
          <a:solidFill>
            <a:srgbClr val="25B7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กฎหมายที่อยู่ในความรับผิดชอบของกรมอนามัย</a:t>
            </a: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120665" y="2514600"/>
            <a:ext cx="1676400" cy="990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1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๑. </a:t>
            </a: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พ.ร.บ. การสาธารณสุข พ.ศ. 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๒๕๓๕</a:t>
            </a:r>
            <a:endParaRPr lang="en-US" sz="16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sz="1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16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รมว.สธ.</a:t>
            </a:r>
            <a:r>
              <a:rPr lang="th-TH" sz="1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รักษาการ)</a:t>
            </a:r>
            <a:endParaRPr lang="en-US" sz="16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>
              <a:defRPr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1885337" y="2514601"/>
            <a:ext cx="1674570" cy="152522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๒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พ.ร.บ. รักษาความ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สะอาดและ</a:t>
            </a: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ความเป็นระเบียบเรียบร้อยของบ้านเมือง พ.ศ. 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๒๕๓๕</a:t>
            </a:r>
            <a:endParaRPr lang="en-US" sz="16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sz="1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(รมว.มท.รักษาการ/รมว. </a:t>
            </a:r>
            <a:endParaRPr lang="th-TH" sz="16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sz="1600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สธ</a:t>
            </a:r>
            <a:r>
              <a:rPr lang="th-TH" sz="16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1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รักษาการร่วม) *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3655771" y="2553607"/>
            <a:ext cx="1527050" cy="148621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๓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พ.ร.บ. สุสาน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และ</a:t>
            </a:r>
          </a:p>
          <a:p>
            <a:pPr>
              <a:defRPr/>
            </a:pPr>
            <a:r>
              <a:rPr lang="th-TH" sz="1600" b="1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ฌาปณ</a:t>
            </a: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สถาน พ.ศ. 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๒๕๒๘ </a:t>
            </a:r>
            <a:r>
              <a:rPr lang="th-TH" sz="16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1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รมว.มท.รักษาการ/รมว. </a:t>
            </a:r>
            <a:r>
              <a:rPr lang="th-TH" sz="16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สธ.</a:t>
            </a:r>
            <a:r>
              <a:rPr lang="th-TH" sz="1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รักษาการร่วม)</a:t>
            </a:r>
            <a:endParaRPr lang="en-US" sz="16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5335525" y="2495241"/>
            <a:ext cx="1675853" cy="198333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๔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พ.ร.บ.การป้องกันและแก้ไขปัญหาการ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ตั้งครรภ์ใน</a:t>
            </a: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วัยรุ่น พ.ศ. 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๒๕๕๙</a:t>
            </a:r>
            <a:r>
              <a:rPr lang="th-TH" sz="16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16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รมว.สธ</a:t>
            </a:r>
            <a:r>
              <a:rPr lang="th-TH" sz="1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 รักษาการ/รมว.มท., </a:t>
            </a:r>
            <a:r>
              <a:rPr lang="th-TH" sz="16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รมว.ศษ</a:t>
            </a:r>
            <a:r>
              <a:rPr lang="th-TH" sz="1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.,</a:t>
            </a:r>
            <a:r>
              <a:rPr lang="th-TH" sz="16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รมว.พ</a:t>
            </a:r>
            <a:r>
              <a:rPr lang="th-TH" sz="1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ม., </a:t>
            </a:r>
            <a:endParaRPr lang="th-TH" sz="16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sz="16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รมว.</a:t>
            </a:r>
            <a:r>
              <a:rPr lang="th-TH" sz="1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รง., รักษาการร่วม)</a:t>
            </a:r>
            <a:endParaRPr lang="en-US" sz="16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7199727" y="2495241"/>
            <a:ext cx="1659337" cy="1524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๕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ร่าง พ.ร.บ. ควบคุมส่งเสริมการตลาดอาหารสำหรับทารกและเด็ก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เล็ก </a:t>
            </a: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พ.ศ. ....</a:t>
            </a:r>
            <a:endParaRPr lang="en-US" sz="16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762000" y="2057400"/>
            <a:ext cx="721528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 rot="5400000">
            <a:off x="609601" y="2209800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/>
          <p:nvPr/>
        </p:nvCxnSpPr>
        <p:spPr>
          <a:xfrm rot="5400000">
            <a:off x="2567803" y="2208214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/>
          <p:nvPr/>
        </p:nvCxnSpPr>
        <p:spPr>
          <a:xfrm rot="5400000">
            <a:off x="4293237" y="2209802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/>
          <p:nvPr/>
        </p:nvCxnSpPr>
        <p:spPr>
          <a:xfrm rot="5400000">
            <a:off x="6019463" y="2209803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สี่เหลี่ยมมุมมน 17"/>
          <p:cNvSpPr/>
          <p:nvPr/>
        </p:nvSpPr>
        <p:spPr>
          <a:xfrm>
            <a:off x="152400" y="3886200"/>
            <a:ext cx="167640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1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ร่าง </a:t>
            </a: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พ.ร.บ. </a:t>
            </a:r>
            <a:endParaRPr lang="th-TH" sz="1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สาธารณสุข (ฉบับที่..)พ.ศ. ....</a:t>
            </a:r>
            <a:endParaRPr lang="en-US" sz="16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>
              <a:defRPr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22" name="ลูกศรเชื่อมต่อแบบตรง 21"/>
          <p:cNvCxnSpPr/>
          <p:nvPr/>
        </p:nvCxnSpPr>
        <p:spPr>
          <a:xfrm rot="5400000">
            <a:off x="534989" y="3657600"/>
            <a:ext cx="455613" cy="1590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0120" y="2019025"/>
            <a:ext cx="41433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79893213"/>
              </p:ext>
            </p:extLst>
          </p:nvPr>
        </p:nvGraphicFramePr>
        <p:xfrm>
          <a:off x="309565" y="1829590"/>
          <a:ext cx="8385173" cy="43830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7218"/>
                <a:gridCol w="2901395"/>
                <a:gridCol w="2286617"/>
                <a:gridCol w="25999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ลำดับ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เรื่อง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สถานะของการเสนอกฎหมาย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Time line</a:t>
                      </a:r>
                    </a:p>
                    <a:p>
                      <a:pPr algn="ctr"/>
                      <a:r>
                        <a:rPr lang="th-TH" sz="14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(กำหนดเวลาแล้วเสร็จประกาศในกิจจานุเบกษา)</a:t>
                      </a:r>
                      <a:endParaRPr lang="en-US" sz="1400" b="1" baseline="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๑.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ร่างกฎกระทรวงสุขลักษณะการจัดการสิ่งปฏิกูล พ.ศ. ....</a:t>
                      </a:r>
                      <a:endParaRPr lang="en-US" sz="1600" b="1" dirty="0" smtClean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อยู่ระหว่างสำนักงานคณะกรรมการกฤษฎีกาตรวจพิจารณา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มิถุนายน ๒๕๖๐</a:t>
                      </a:r>
                    </a:p>
                    <a:p>
                      <a:pPr algn="ctr"/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๒.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ร่างกฎกระทรวงสุขลักษณะการจัดการมูลฝอยทั่วไป พ.ศ. ....</a:t>
                      </a:r>
                      <a:endParaRPr lang="en-US" sz="1600" b="1" dirty="0" smtClean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อยู่ระหว่างสำนักงานคณะกรรมการกฤษฎีกาตรวจพิจารณา</a:t>
                      </a:r>
                      <a:r>
                        <a:rPr lang="th-TH" sz="1600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</a:p>
                    <a:p>
                      <a:pPr algn="thaiDist"/>
                      <a:r>
                        <a:rPr lang="th-TH" sz="1600" b="0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(กรมอนามัยยืนยันร่างเมื่อสิงหาคม ๕๙)</a:t>
                      </a:r>
                      <a:endParaRPr lang="th-TH" sz="1600" b="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เมษายน ๒๕๖๐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๓.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ร่างกฎกระทรวงควบคุมสถานประกอบกิจการที่เป็นอันตรายต่อสุขภาพ พ.ศ. ....</a:t>
                      </a:r>
                      <a:endParaRPr lang="en-US" sz="1600" b="1" dirty="0" smtClean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อยู่ระหว่างกลุ่มกฎหมายสำนักงานปลัดให้ความเห็น</a:t>
                      </a:r>
                      <a:r>
                        <a:rPr lang="th-TH" sz="1600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เพื่อพิจารณาให้ความเห็นชอบอีกครั้ง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เมษายน ๒๕๖๐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๔.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ร่างกฎกระทรวงว่าด้วยสุขลักษณะของสถานที่จำหน่ายอาหาร  พ.ศ. ....</a:t>
                      </a:r>
                      <a:endParaRPr lang="en-US" sz="1600" b="1" dirty="0" smtClean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อยู่ระหว่างสำนักงานคณะกรรมการกฤษฎีกาตรวจพิจารณา</a:t>
                      </a: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เมษายน ๒๕๖๐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๕.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ร่างกฎกระทรวงสุขลักษณะการจัดการมูลฝอย      ที่เป็นพิษหรืออันตรายจากชุมชน พ.ศ. ....</a:t>
                      </a:r>
                      <a:endParaRPr lang="en-US" sz="1600" b="1" dirty="0" smtClean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อยู่ระหว่างนำเสนอคณะอนุกรรมการกลั่นกรอง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เมษายน ๒๕๖๐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762000" y="680311"/>
            <a:ext cx="7315199" cy="9162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25000" lnSpcReduction="20000"/>
          </a:bodyPr>
          <a:lstStyle/>
          <a:p>
            <a:pPr eaLnBrk="0" hangingPunct="0">
              <a:defRPr/>
            </a:pPr>
            <a:endParaRPr lang="en-US" sz="6700" b="1" dirty="0" smtClean="0">
              <a:latin typeface="Angsana New" pitchFamily="18" charset="-34"/>
              <a:ea typeface="+mj-ea"/>
              <a:cs typeface="Angsana New" pitchFamily="18" charset="-34"/>
            </a:endParaRPr>
          </a:p>
          <a:p>
            <a:pPr algn="ctr" eaLnBrk="0" hangingPunct="0">
              <a:defRPr/>
            </a:pPr>
            <a:r>
              <a:rPr lang="th-TH" sz="10000" b="1" dirty="0" smtClean="0">
                <a:solidFill>
                  <a:schemeClr val="tx1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ความก้าวหน้า</a:t>
            </a:r>
            <a:r>
              <a:rPr lang="th-TH" sz="10000" b="1" dirty="0">
                <a:solidFill>
                  <a:schemeClr val="tx1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การเสนออนุบัญญัติ</a:t>
            </a:r>
            <a:r>
              <a:rPr lang="th-TH" sz="10000" b="1" dirty="0" smtClean="0">
                <a:solidFill>
                  <a:schemeClr val="tx1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กฎหมายตามพระราชบัญญัติการสาธารณสุข </a:t>
            </a:r>
            <a:br>
              <a:rPr lang="th-TH" sz="10000" b="1" dirty="0" smtClean="0">
                <a:solidFill>
                  <a:schemeClr val="tx1"/>
                </a:solidFill>
                <a:latin typeface="Angsana New" pitchFamily="18" charset="-34"/>
                <a:ea typeface="+mj-ea"/>
                <a:cs typeface="Angsana New" pitchFamily="18" charset="-34"/>
              </a:rPr>
            </a:br>
            <a:r>
              <a:rPr lang="th-TH" sz="10000" b="1" dirty="0" smtClean="0">
                <a:solidFill>
                  <a:schemeClr val="tx1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พ.ศ. ๒๕๓๕</a:t>
            </a:r>
            <a:endParaRPr lang="th-TH" sz="10000" dirty="0" smtClean="0">
              <a:solidFill>
                <a:schemeClr val="tx1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 eaLnBrk="0" hangingPunct="0">
              <a:defRPr/>
            </a:pPr>
            <a:r>
              <a:rPr lang="th-TH" sz="2800" b="1" dirty="0" smtClean="0">
                <a:latin typeface="Angsana New" pitchFamily="18" charset="-34"/>
                <a:ea typeface="+mj-ea"/>
                <a:cs typeface="Angsana New" pitchFamily="18" charset="-34"/>
              </a:rPr>
              <a:t> </a:t>
            </a:r>
            <a:r>
              <a:rPr lang="th-TH" sz="2800" b="1" dirty="0"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lang="th-TH" sz="2800" b="1" dirty="0">
                <a:latin typeface="Angsana New" pitchFamily="18" charset="-34"/>
                <a:ea typeface="+mj-ea"/>
                <a:cs typeface="Angsana New" pitchFamily="18" charset="-34"/>
              </a:rPr>
            </a:br>
            <a:endParaRPr lang="th-TH" sz="2800" dirty="0"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556375" y="1901825"/>
            <a:ext cx="2138363" cy="611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6" name="ดาว 5 แฉก 5"/>
          <p:cNvSpPr/>
          <p:nvPr/>
        </p:nvSpPr>
        <p:spPr>
          <a:xfrm>
            <a:off x="8084215" y="2512770"/>
            <a:ext cx="152705" cy="15270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ดาว 5 แฉก 7"/>
          <p:cNvSpPr/>
          <p:nvPr/>
        </p:nvSpPr>
        <p:spPr>
          <a:xfrm>
            <a:off x="8084215" y="3429000"/>
            <a:ext cx="152705" cy="152705"/>
          </a:xfrm>
          <a:prstGeom prst="star5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ดาว 5 แฉก 8"/>
          <p:cNvSpPr/>
          <p:nvPr/>
        </p:nvSpPr>
        <p:spPr>
          <a:xfrm>
            <a:off x="8084215" y="5108755"/>
            <a:ext cx="152705" cy="15270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ดาว 5 แฉก 9"/>
          <p:cNvSpPr/>
          <p:nvPr/>
        </p:nvSpPr>
        <p:spPr>
          <a:xfrm>
            <a:off x="8084215" y="4497935"/>
            <a:ext cx="152705" cy="15270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ดาว 5 แฉก 10"/>
          <p:cNvSpPr/>
          <p:nvPr/>
        </p:nvSpPr>
        <p:spPr>
          <a:xfrm>
            <a:off x="8084215" y="5719575"/>
            <a:ext cx="152705" cy="15270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8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69490"/>
            <a:ext cx="7171035" cy="61631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sz="2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2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en-US" sz="2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ความก้าวหน้าการเสนอกฎหมายตาม ร่างพระราชบัญญัติการสาธารณสุข </a:t>
            </a:r>
            <a:b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(ฉบับที่..)  พ.ศ. ....</a:t>
            </a:r>
            <a:b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2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</a:br>
            <a:endParaRPr lang="th-TH" sz="2800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8141338"/>
              </p:ext>
            </p:extLst>
          </p:nvPr>
        </p:nvGraphicFramePr>
        <p:xfrm>
          <a:off x="143555" y="833015"/>
          <a:ext cx="8246070" cy="60907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7230"/>
                <a:gridCol w="3883920"/>
                <a:gridCol w="1832460"/>
                <a:gridCol w="18324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ลำดับที่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เรื่อง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สถานะของการเสนอกฎหมาย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Time line</a:t>
                      </a:r>
                    </a:p>
                    <a:p>
                      <a:pPr algn="ctr"/>
                      <a:r>
                        <a:rPr lang="th-TH" sz="14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(กำหนดเวลาแล้วเสร็จประกาศในกิจจานุเบกษา)</a:t>
                      </a:r>
                      <a:endParaRPr lang="th-TH" sz="14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856795"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ร่างพระราชบัญญัติการสาธารณสุข (ฉบับที่..) พ.ศ. ....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อยู่ระหว่างเสนอ</a:t>
                      </a:r>
                      <a:r>
                        <a:rPr lang="th-TH" sz="1600" b="1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สภา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นิติ</a:t>
                      </a:r>
                      <a:r>
                        <a:rPr lang="th-TH" sz="1600" b="1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บัญญัติแห่งชาติ</a:t>
                      </a:r>
                      <a:r>
                        <a:rPr lang="th-TH" sz="1600" b="1" baseline="0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วันที่ </a:t>
                      </a:r>
                      <a:br>
                        <a:rPr lang="th-TH" sz="1600" b="1" baseline="0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600" b="1" baseline="0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๒ กุมภาพันธ์ ๒๕๖๐</a:t>
                      </a:r>
                      <a:endParaRPr lang="th-TH" sz="1600" b="1" dirty="0" smtClean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พฤษภาคม  ๒๕๖๐                                 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02009">
                <a:tc>
                  <a:txBody>
                    <a:bodyPr/>
                    <a:lstStyle/>
                    <a:p>
                      <a:pPr algn="ctr"/>
                      <a:endParaRPr lang="th-TH" sz="15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/>
                      <a:endParaRPr lang="th-TH" sz="15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๑.๑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1" u="sng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มีอนุบัญญัติจำนวน</a:t>
                      </a:r>
                      <a:r>
                        <a:rPr lang="th-TH" sz="1500" b="1" u="sng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๕ ฉบับ </a:t>
                      </a:r>
                      <a:endParaRPr lang="th-TH" sz="1500" kern="12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ประกาศคณะกรรมการสาธารณสุข เรื่อง หลักเกณฑ์ วิธีการ และเงื่อนไข การแต่งตั้ง วาระการดำรงตำแหน่ง และการพ้นจากตำแหน่งของกรรมการตามมาตรา ๑๗/๑ (๓) และ (๔) และกรรมการตามมาตรา ๑๗/๒ (๓) (มาตรา ๑๗/๔)</a:t>
                      </a:r>
                      <a:endParaRPr lang="en-US" sz="1500" b="1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th-TH" sz="15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endParaRPr lang="th-TH" sz="15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endParaRPr lang="th-TH" sz="15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endParaRPr lang="th-TH" sz="15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endParaRPr lang="th-TH" sz="15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endParaRPr lang="th-TH" sz="15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endParaRPr lang="th-TH" sz="15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อยู่ระหว่างยกร่างประกาศฯ</a:t>
                      </a:r>
                    </a:p>
                    <a:p>
                      <a:pPr algn="ctr"/>
                      <a:endParaRPr lang="th-TH" sz="15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/>
                      <a:endParaRPr lang="th-TH" sz="15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/>
                      <a:endParaRPr lang="th-TH" sz="15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/>
                      <a:endParaRPr lang="th-TH" sz="15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/>
                      <a:endParaRPr lang="th-TH" sz="15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5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5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5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endParaRPr lang="th-TH" sz="1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th-TH" sz="1500" b="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       พฤศจิกายน  ๒๕๖๐</a:t>
                      </a:r>
                      <a:endParaRPr lang="th-TH" sz="1500" b="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5631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๑.๒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ประกาศคณะกรรมการสาธารณสุข เรื่อง หลักเกณฑ์ วิธีการ และเงื่อนไขการแต่งตั้ง วาระการดำรงตำแหน่ง และการพ้นจากตำแหน่งของกรรมการผู้ทรงคุณวุฒิตามวรรคหนึ่ง (๓)</a:t>
                      </a:r>
                      <a:r>
                        <a:rPr lang="th-TH" sz="1500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  <a:r>
                        <a:rPr lang="th-TH" sz="15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(มาตรา ๖๖/๑)</a:t>
                      </a:r>
                      <a:endParaRPr lang="th-TH" sz="15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๑.๓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ประกาศกระทรวงสาธารณสุข เรื่อง หลักเกณฑ์ วิธีการ และเงื่อนไขสำหรับให้เจ้าพนักงานท้องถิ่นพิจารณาประกอบการออกประกาศพื้นที่ควบคุม เหตุรำคาญ พ.ศ. ..... (มาตรา ๒๘/๑)</a:t>
                      </a:r>
                      <a:endParaRPr lang="th-TH" sz="15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sz="145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500" b="0" dirty="0" smtClean="0">
                          <a:latin typeface="Angsana New" pitchFamily="18" charset="-34"/>
                          <a:cs typeface="Angsana New" pitchFamily="18" charset="-34"/>
                        </a:rPr>
                        <a:t>     </a:t>
                      </a:r>
                      <a:r>
                        <a:rPr lang="en-US" sz="1500" b="0" dirty="0" smtClean="0"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  <a:r>
                        <a:rPr lang="th-TH" sz="1500" b="0" dirty="0" smtClean="0">
                          <a:latin typeface="Angsana New" pitchFamily="18" charset="-34"/>
                          <a:cs typeface="Angsana New" pitchFamily="18" charset="-34"/>
                        </a:rPr>
                        <a:t> สิงหาคม </a:t>
                      </a:r>
                      <a:r>
                        <a:rPr lang="th-TH" sz="15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500" b="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๒๕๖๐</a:t>
                      </a:r>
                      <a:endParaRPr lang="th-TH" sz="1500" b="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๑.๔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ประกาศกระทรวงสาธารณสุข เรื่อง กำหนดประเภทหรือขนาดของกิจการรวมทั้งกำหนดหลักเกณฑ์ วิธีการ และเงื่อนไขที่ผู้ขออนุญาตต้องดำเนินการก่อนการอนุญาต พ.ศ. .... (มาตรา ๑๒)</a:t>
                      </a:r>
                      <a:endParaRPr lang="th-TH" sz="15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sz="145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500" b="0" dirty="0" smtClean="0">
                          <a:latin typeface="Angsana New" pitchFamily="18" charset="-34"/>
                          <a:cs typeface="Angsana New" pitchFamily="18" charset="-34"/>
                        </a:rPr>
                        <a:t>       </a:t>
                      </a:r>
                      <a:r>
                        <a:rPr lang="en-US" sz="1500" b="0" dirty="0" smtClean="0"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  <a:r>
                        <a:rPr lang="th-TH" sz="1500" b="0" dirty="0" smtClean="0">
                          <a:latin typeface="Angsana New" pitchFamily="18" charset="-34"/>
                          <a:cs typeface="Angsana New" pitchFamily="18" charset="-34"/>
                        </a:rPr>
                        <a:t>สิงหาคม</a:t>
                      </a:r>
                      <a:r>
                        <a:rPr lang="th-TH" sz="15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  <a:r>
                        <a:rPr lang="th-TH" sz="1500" b="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๒๕๖๐</a:t>
                      </a:r>
                      <a:endParaRPr lang="th-TH" sz="1500" b="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๑.๕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ประกาศกระทรวงสาธารณสุข เรื่อง หลักเกณฑ์ วิธีการ และเงื่อนไข</a:t>
                      </a:r>
                      <a:br>
                        <a:rPr lang="th-TH" sz="1500" kern="1200" dirty="0" smtClean="0"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5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 การเปรียบเทียบของคณะกรรมการเปรียบเทียบและเจ้าพนักงานท้องถิ่นหรือ</a:t>
                      </a:r>
                      <a:r>
                        <a:rPr lang="th-TH" sz="1500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5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ผู้ซึ่งเจ้าพนักงานท้องถิ่นมอบหมาย พ.ศ. .... (มาตรา ๘๕)</a:t>
                      </a:r>
                      <a:endParaRPr lang="th-TH" sz="15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sz="1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500" b="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         พฤศจิกายน  </a:t>
                      </a:r>
                      <a:r>
                        <a:rPr lang="th-TH" sz="1500" b="0" dirty="0" smtClean="0">
                          <a:latin typeface="Angsana New" pitchFamily="18" charset="-34"/>
                          <a:cs typeface="Angsana New" pitchFamily="18" charset="-34"/>
                        </a:rPr>
                        <a:t>๒๕๖๐</a:t>
                      </a:r>
                      <a:endParaRPr lang="th-TH" sz="1500" b="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สี่เหลี่ยมผืนผ้า 10"/>
          <p:cNvSpPr/>
          <p:nvPr/>
        </p:nvSpPr>
        <p:spPr>
          <a:xfrm>
            <a:off x="5488230" y="1901950"/>
            <a:ext cx="1374345" cy="305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ดาว 5 แฉก 5"/>
          <p:cNvSpPr/>
          <p:nvPr/>
        </p:nvSpPr>
        <p:spPr>
          <a:xfrm>
            <a:off x="7931510" y="2054655"/>
            <a:ext cx="152705" cy="15270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ดาว 5 แฉก 6"/>
          <p:cNvSpPr/>
          <p:nvPr/>
        </p:nvSpPr>
        <p:spPr>
          <a:xfrm>
            <a:off x="7931510" y="3429000"/>
            <a:ext cx="152705" cy="15270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ดาว 5 แฉก 7"/>
          <p:cNvSpPr/>
          <p:nvPr/>
        </p:nvSpPr>
        <p:spPr>
          <a:xfrm>
            <a:off x="7931510" y="5719575"/>
            <a:ext cx="152705" cy="15270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ดาว 5 แฉก 8"/>
          <p:cNvSpPr/>
          <p:nvPr/>
        </p:nvSpPr>
        <p:spPr>
          <a:xfrm>
            <a:off x="8084215" y="6483100"/>
            <a:ext cx="152705" cy="15270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ดาว 5 แฉก 9"/>
          <p:cNvSpPr/>
          <p:nvPr/>
        </p:nvSpPr>
        <p:spPr>
          <a:xfrm>
            <a:off x="7931510" y="4803345"/>
            <a:ext cx="152705" cy="15270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2" name="ชื่อเรื่อง 1"/>
          <p:cNvSpPr>
            <a:spLocks noGrp="1"/>
          </p:cNvSpPr>
          <p:nvPr>
            <p:ph type="title"/>
          </p:nvPr>
        </p:nvSpPr>
        <p:spPr>
          <a:xfrm>
            <a:off x="448965" y="69490"/>
            <a:ext cx="8246071" cy="7635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ความก้าวหน้าการเสนอกฎหมาย ตาม พ.ร.บ.การป้องกันและแก้ไขปัญหาการตั้งครรภ์ในวัยรุ่น</a:t>
            </a:r>
            <a:b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พ.ศ. ๒๕๕๙</a:t>
            </a:r>
            <a:b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endParaRPr lang="th-TH" sz="24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57346673"/>
              </p:ext>
            </p:extLst>
          </p:nvPr>
        </p:nvGraphicFramePr>
        <p:xfrm>
          <a:off x="296260" y="833015"/>
          <a:ext cx="8704185" cy="4876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15225"/>
                <a:gridCol w="2796990"/>
                <a:gridCol w="3054100"/>
                <a:gridCol w="2137870"/>
              </a:tblGrid>
              <a:tr h="458115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ลำดับที่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เรื่อง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สถานะของการเสนอกฎหมาย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Time line</a:t>
                      </a:r>
                    </a:p>
                    <a:p>
                      <a:pPr algn="ctr"/>
                      <a:r>
                        <a:rPr lang="th-TH" sz="14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(ภายหลังกฎหมายแม่บทมีผลบังคับใช้)</a:t>
                      </a:r>
                      <a:endParaRPr lang="th-TH" sz="14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๑.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ร่างกฎกระทรวงกำหนดประเภทของสถานศึกษาและการดำเนินการของสถานศึกษา พ.ศ. .... (กระทรวงศึกษาธิการ)</a:t>
                      </a:r>
                      <a:endParaRPr lang="en-US" sz="1600" b="1" dirty="0" smtClean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Angsana New" pitchFamily="18" charset="-34"/>
                          <a:cs typeface="Angsana New" pitchFamily="18" charset="-34"/>
                        </a:rPr>
                        <a:t>จากการประชุม</a:t>
                      </a:r>
                      <a:r>
                        <a:rPr lang="th-TH" sz="1800" b="1" dirty="0" smtClean="0">
                          <a:latin typeface="Angsana New" pitchFamily="18" charset="-34"/>
                          <a:cs typeface="Angsana New" pitchFamily="18" charset="-34"/>
                        </a:rPr>
                        <a:t>คณะกรรมการ</a:t>
                      </a:r>
                      <a:r>
                        <a:rPr lang="th-TH" sz="1800" b="1" dirty="0" smtClean="0">
                          <a:latin typeface="Angsana New" pitchFamily="18" charset="-34"/>
                          <a:cs typeface="Angsana New" pitchFamily="18" charset="-34"/>
                        </a:rPr>
                        <a:t>ป้องกัน</a:t>
                      </a:r>
                      <a:br>
                        <a:rPr lang="th-TH" sz="1800" b="1" dirty="0" smtClean="0"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800" b="1" dirty="0" smtClean="0">
                          <a:latin typeface="Angsana New" pitchFamily="18" charset="-34"/>
                          <a:cs typeface="Angsana New" pitchFamily="18" charset="-34"/>
                        </a:rPr>
                        <a:t>และแก้ไขปัญหาการตั้งครรภ์ในวัยรุ่น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เมื่อวันที่ ๑๙ มกราคม ๒๕๖๐ 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800" b="1" baseline="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u="sng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ที่ประชุมมีมติ</a:t>
                      </a:r>
                      <a:r>
                        <a:rPr lang="en-US" sz="1800" b="1" u="sng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:</a:t>
                      </a:r>
                      <a:r>
                        <a:rPr lang="th-TH" sz="1800" b="1" u="none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</a:t>
                      </a:r>
                      <a:r>
                        <a:rPr lang="th-TH" sz="18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เห็นชอบใน</a:t>
                      </a:r>
                      <a:r>
                        <a:rPr lang="th-TH" sz="18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หลักการของ</a:t>
                      </a:r>
                      <a:br>
                        <a:rPr lang="th-TH" sz="18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8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</a:t>
                      </a:r>
                      <a:r>
                        <a:rPr lang="th-TH" sz="18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กฎกระทรวงทั้ง ๔ กระทรวง โดยให้แต่ละกระทรวงดำเนินการตามขั้นตอนการเสนอกฎหมายของแต่ละกระทรวงต่อไป</a:t>
                      </a:r>
                      <a:endParaRPr lang="th-TH" sz="18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   ตุลาคม</a:t>
                      </a:r>
                      <a:r>
                        <a:rPr lang="th-TH" sz="18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๒๕</a:t>
                      </a:r>
                      <a:r>
                        <a:rPr lang="th-TH" sz="1800" b="1" dirty="0" smtClean="0">
                          <a:latin typeface="Angsana New" pitchFamily="18" charset="-34"/>
                          <a:cs typeface="Angsana New" pitchFamily="18" charset="-34"/>
                        </a:rPr>
                        <a:t>๖๐</a:t>
                      </a:r>
                      <a:endParaRPr lang="th-TH" sz="1800" b="1" dirty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     </a:t>
                      </a:r>
                      <a:r>
                        <a:rPr lang="th-TH" sz="18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 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๒.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ร่างกฎกระทรวงประเภทของสถานบริการและการดำเนินการของสถานบริการ พ.ศ. ....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(กระทรวงสาธารณสุข)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อยู่ระหว่างปรับแก้ไข</a:t>
                      </a: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เพื่อเสนอรัฐมนตรี เพื่อดำเนินการเสนอคณะรัฐมนตรี</a:t>
                      </a: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๓.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ร่างกฎกระทรวงประเภทของสถานประกอบกิจการและการดำเนินการของสถานประกอบกิจการ พ.ศ. .... (กระทรวงแรงงาน)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๔.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กำหนดการจัดสวัสดิการสังคมที่เกี่ยวกับการป้องกันและแก้ไขปัญหาการตั้งครรภ์ในวัยรุ่น พ.ศ. .... (กระทรวงการพัฒนาสังคมและความมั่นคงของมนุษย์)</a:t>
                      </a:r>
                      <a:endParaRPr lang="en-US" sz="1600" b="1" dirty="0" smtClean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ดาว 5 แฉก 3"/>
          <p:cNvSpPr/>
          <p:nvPr/>
        </p:nvSpPr>
        <p:spPr>
          <a:xfrm>
            <a:off x="2434130" y="2818180"/>
            <a:ext cx="152705" cy="152705"/>
          </a:xfrm>
          <a:prstGeom prst="star5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01670" y="374900"/>
            <a:ext cx="7787955" cy="9162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/>
            </a:r>
            <a:b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</a:b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ความก้าวหน้าการเสนอกฎหมาย ตาม พ.ร.บ.การป้องกันและแก้ไขปัญหาการตั้งครรภ์ในวัยรุ่น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พ.ศ. ๒๕๕๙ (ต่อ)</a:t>
            </a:r>
            <a:b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</a:br>
            <a:endParaRPr kumimoji="0" lang="th-TH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5" name="ตัวยึดเนื้อหา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39518589"/>
              </p:ext>
            </p:extLst>
          </p:nvPr>
        </p:nvGraphicFramePr>
        <p:xfrm>
          <a:off x="296260" y="1443835"/>
          <a:ext cx="8551480" cy="3139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15225"/>
                <a:gridCol w="2644285"/>
                <a:gridCol w="3054100"/>
                <a:gridCol w="2137870"/>
              </a:tblGrid>
              <a:tr h="458115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ลำดับที่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เรื่อง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สถานะของการเสนอกฎหมาย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Time line</a:t>
                      </a:r>
                    </a:p>
                    <a:p>
                      <a:pPr algn="ctr"/>
                      <a:r>
                        <a:rPr lang="th-TH" sz="14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(ภายหลังกฎหมายแม่บทมีผลบังคับใช้)</a:t>
                      </a:r>
                      <a:endParaRPr lang="th-TH" sz="14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๕.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ร่างกฎกระทรวงหลักเกณฑ์ วิธีการ และเงื่อนไขดำเนินการให้วัยรุ่นในเขตราชการส่วนท้องถิ่นได้รับสิทธิตามมาตรา ๕  แห่งพระราชบัญญัติการป้องกันและแก้ไขปัญหา          การตั้งครรภ์ในวัยรุ่น พ.ศ.๒๕๓๕ พ.ศ. .... (กระทรวงมหาดไทย)</a:t>
                      </a:r>
                      <a:endParaRPr lang="en-US" sz="1600" b="1" dirty="0" smtClean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 เ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มื่อ</a:t>
                      </a: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</a:t>
                      </a:r>
                      <a:r>
                        <a:rPr lang="th-TH" sz="16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กฎกระทรวงทั้ง ๔ กระทรวง</a:t>
                      </a: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กระทรวงศึกษาธิการ</a:t>
                      </a: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,</a:t>
                      </a: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กระทรวงสาธารณสุข</a:t>
                      </a: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กระทรวงแรงงาน</a:t>
                      </a: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,</a:t>
                      </a: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กระทรวงการพัฒนาสังคมและความมั่นคงของมนุษย์ มีความชัดเจนแล้ว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กระทรวงมหาดไทย</a:t>
                      </a: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จะดำเนินการ</a:t>
                      </a:r>
                      <a:r>
                        <a:rPr lang="th-TH" sz="1600" b="0" dirty="0" smtClean="0">
                          <a:latin typeface="Angsana New" pitchFamily="18" charset="-34"/>
                          <a:cs typeface="Angsana New" pitchFamily="18" charset="-34"/>
                        </a:rPr>
                        <a:t>ออกกฎกระทรวงฯเพื่อให้สอดคล้องกับกับร่าง</a:t>
                      </a:r>
                      <a:r>
                        <a:rPr lang="th-TH" sz="16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กฎกระทรวงทั้ง  </a:t>
                      </a:r>
                      <a:r>
                        <a:rPr lang="th-TH" sz="16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/>
                      </a:r>
                      <a:br>
                        <a:rPr lang="th-TH" sz="16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6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๔ </a:t>
                      </a:r>
                      <a:r>
                        <a:rPr lang="th-TH" sz="16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กระทรวง เพื่อนำมาใช้บังคับ</a:t>
                      </a:r>
                      <a:r>
                        <a:rPr lang="th-TH" sz="1600" b="0" dirty="0" smtClean="0">
                          <a:latin typeface="Angsana New" pitchFamily="18" charset="-34"/>
                          <a:cs typeface="Angsana New" pitchFamily="18" charset="-34"/>
                        </a:rPr>
                        <a:t>ในเขตราชการส่วนท้องถิ่น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   </a:t>
                      </a: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5382504"/>
              </p:ext>
            </p:extLst>
          </p:nvPr>
        </p:nvGraphicFramePr>
        <p:xfrm>
          <a:off x="211970" y="1009839"/>
          <a:ext cx="8704185" cy="55802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3525"/>
                <a:gridCol w="4275740"/>
                <a:gridCol w="1832460"/>
                <a:gridCol w="183246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ลำดับที่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เรื่อง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สถานะของการเสนอกฎหมาย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Time line</a:t>
                      </a:r>
                    </a:p>
                    <a:p>
                      <a:pPr algn="ctr"/>
                      <a:r>
                        <a:rPr lang="th-TH" sz="14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(ภายหลังกฎหมายแม่บทมีผลบังคับใช้) </a:t>
                      </a:r>
                      <a:endParaRPr lang="th-TH" sz="14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1901611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๑.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ร่างพระราชบัญญัติควบคุมการส่งเสริมการตลาดอาหารสำหรับทารกและเด็กเล็ก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พ.ศ. ....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อยู่ระหว่างคณะกรรมาธิการวิสามัญพิจารณา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*</a:t>
                      </a:r>
                      <a:r>
                        <a:rPr lang="th-TH" sz="1600" b="1" baseline="0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คณะกรรมาธิการขยายเวลาการพิจารณาออกไปอีก ๖๐ วัน (ครั้งที่ ๑) (นับแต่วันที่ ๑๐ มกราคม ๒๕๖๐ ถึงวันที่ ๑๐ มีนาคม ๒๕๖๐)</a:t>
                      </a:r>
                      <a:endParaRPr lang="th-TH" sz="1600" b="1" dirty="0" smtClean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กรกฎาคม  ๒๕๖๐</a:t>
                      </a:r>
                    </a:p>
                    <a:p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0911">
                <a:tc>
                  <a:txBody>
                    <a:bodyPr/>
                    <a:lstStyle/>
                    <a:p>
                      <a:pPr algn="ctr"/>
                      <a:endParaRPr lang="th-TH" sz="15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๑.๑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u="sng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มีอนุบัญญัติจำนวน</a:t>
                      </a:r>
                      <a:r>
                        <a:rPr lang="th-TH" sz="1600" b="1" u="sng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๑๐ ฉบับ </a:t>
                      </a:r>
                      <a:endParaRPr lang="th-TH" sz="1600" spc="-1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600" spc="-10" dirty="0" smtClean="0">
                          <a:latin typeface="Angsana New" pitchFamily="18" charset="-34"/>
                          <a:cs typeface="Angsana New" pitchFamily="18" charset="-34"/>
                        </a:rPr>
                        <a:t>(ร่าง)ประกาศ</a:t>
                      </a:r>
                      <a:r>
                        <a:rPr lang="th-TH" sz="1600" spc="-10" dirty="0">
                          <a:latin typeface="Angsana New" pitchFamily="18" charset="-34"/>
                          <a:cs typeface="Angsana New" pitchFamily="18" charset="-34"/>
                        </a:rPr>
                        <a:t>กระทรวงสาธารณสุข เรื่อง </a:t>
                      </a:r>
                      <a:r>
                        <a:rPr lang="th-TH" sz="1600" spc="-10" dirty="0" smtClean="0">
                          <a:latin typeface="Angsana New" pitchFamily="18" charset="-34"/>
                          <a:cs typeface="Angsana New" pitchFamily="18" charset="-34"/>
                        </a:rPr>
                        <a:t>อาหารอื่นที่มีจุดมุ่งหมายในการใช้เลี้ยงทารกและเด็กเล็ก พ.ศ. ....</a:t>
                      </a:r>
                      <a:endParaRPr lang="en-US" sz="1600" b="1" dirty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อยู่ระหว่างยกร่างประกาศฯ</a:t>
                      </a:r>
                    </a:p>
                    <a:p>
                      <a:pPr algn="ctr"/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latin typeface="Angsana New" pitchFamily="18" charset="-34"/>
                          <a:cs typeface="Angsana New" pitchFamily="18" charset="-34"/>
                        </a:rPr>
                        <a:t>ภายใน  ๑๘๐ วันนับแต่วันที่พระราชบัญญัตินี้ประกาศในราชกิจจา</a:t>
                      </a:r>
                      <a:r>
                        <a:rPr lang="th-TH" sz="1600" b="0" dirty="0" err="1" smtClean="0">
                          <a:latin typeface="Angsana New" pitchFamily="18" charset="-34"/>
                          <a:cs typeface="Angsana New" pitchFamily="18" charset="-34"/>
                        </a:rPr>
                        <a:t>นุเบกษา</a:t>
                      </a:r>
                      <a:endParaRPr lang="th-TH" sz="1600" b="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76478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๑.๒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600" spc="-10" dirty="0" smtClean="0">
                          <a:latin typeface="Angsana New" pitchFamily="18" charset="-34"/>
                          <a:cs typeface="Angsana New" pitchFamily="18" charset="-34"/>
                        </a:rPr>
                        <a:t>(ร่าง )ประกาศกระทรวงสาธารณสุข เรื่อง หลักเกณฑ์ วิธีการและเงื่อนไขในการแต่งตั้งคณะกรรมการผู้ทรงคุณวุฒิ พ.ศ. ....</a:t>
                      </a:r>
                      <a:endParaRPr lang="en-US" sz="1600" b="1" dirty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thaiDist"/>
                      <a:endParaRPr lang="th-TH" sz="1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500" b="1" baseline="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509527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๑.๓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600" spc="-10" dirty="0" smtClean="0">
                          <a:latin typeface="Angsana New" pitchFamily="18" charset="-34"/>
                          <a:cs typeface="Angsana New" pitchFamily="18" charset="-34"/>
                        </a:rPr>
                        <a:t>(ร่าง)ประกาศ</a:t>
                      </a:r>
                      <a:r>
                        <a:rPr lang="th-TH" sz="1600" spc="-10" dirty="0">
                          <a:latin typeface="Angsana New" pitchFamily="18" charset="-34"/>
                          <a:cs typeface="Angsana New" pitchFamily="18" charset="-34"/>
                        </a:rPr>
                        <a:t>กระทรวงสาธารณสุข เรื่อง หลักเกณฑ์ วิธีการและ</a:t>
                      </a:r>
                      <a:r>
                        <a:rPr lang="th-TH" sz="1600" spc="-10" dirty="0" smtClean="0">
                          <a:latin typeface="Angsana New" pitchFamily="18" charset="-34"/>
                          <a:cs typeface="Angsana New" pitchFamily="18" charset="-34"/>
                        </a:rPr>
                        <a:t>เงื่อนไขและรายละเอียดในการจัดทำข้อมูลเกี่ยวกับอาหาร</a:t>
                      </a:r>
                      <a:r>
                        <a:rPr lang="th-TH" sz="1600" spc="-10" dirty="0">
                          <a:latin typeface="Angsana New" pitchFamily="18" charset="-34"/>
                          <a:cs typeface="Angsana New" pitchFamily="18" charset="-34"/>
                        </a:rPr>
                        <a:t>สำหรับทารกและเด็ก</a:t>
                      </a:r>
                      <a:r>
                        <a:rPr lang="th-TH" sz="1600" spc="-10" dirty="0" smtClean="0">
                          <a:latin typeface="Angsana New" pitchFamily="18" charset="-34"/>
                          <a:cs typeface="Angsana New" pitchFamily="18" charset="-34"/>
                        </a:rPr>
                        <a:t>เล็ก พ.ศ. ....</a:t>
                      </a:r>
                      <a:endParaRPr lang="en-US" sz="1600" b="1" dirty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thaiDist"/>
                      <a:endParaRPr lang="th-TH" sz="1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458115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๑.๔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(ร่าง)ประกาศ</a:t>
                      </a:r>
                      <a:r>
                        <a:rPr lang="th-TH" sz="1600" spc="-10" dirty="0" smtClean="0">
                          <a:latin typeface="Angsana New" pitchFamily="18" charset="-34"/>
                          <a:cs typeface="Angsana New" pitchFamily="18" charset="-34"/>
                        </a:rPr>
                        <a:t>กระทรวงสาธารณสุข  เรื่อง ช่องทางในการให้ข้อมูลเกี่ยวกับอาหารสำหรับทารกและเด็กเล็ก พ.ศ. ....</a:t>
                      </a:r>
                      <a:endParaRPr lang="en-US" sz="1600" b="1" dirty="0" smtClean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thaiDist"/>
                      <a:endParaRPr lang="th-TH" sz="1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550470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๑.๕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spc="-10" dirty="0" smtClean="0">
                          <a:latin typeface="Angsana New" pitchFamily="18" charset="-34"/>
                          <a:cs typeface="Angsana New" pitchFamily="18" charset="-34"/>
                        </a:rPr>
                        <a:t>(ร่าง)ประกาศกระทรวงสาธารณสุข เรื่อง หลักฐานทางวิทยาศาสตร์ประกอบการให้ข้อมูลเกี่ยวกับอาหารสำหรับทารกและเด็กเล็กพ.ศ. ....</a:t>
                      </a:r>
                      <a:endParaRPr lang="en-US" sz="16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thaiDist"/>
                      <a:endParaRPr lang="th-TH" sz="1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296863" y="222196"/>
            <a:ext cx="8534400" cy="7160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0" hangingPunct="0">
              <a:defRPr/>
            </a:pPr>
            <a:r>
              <a:rPr lang="th-TH" sz="2500" b="1" dirty="0">
                <a:latin typeface="Angsana New" pitchFamily="18" charset="-34"/>
                <a:ea typeface="+mj-ea"/>
                <a:cs typeface="Angsana New" pitchFamily="18" charset="-34"/>
              </a:rPr>
              <a:t>ความก้าวหน้าการเสนอกฎหมาย ตาม ร่าง พ.ร.บ. ควบคุมส่งเสริมการตลาดอาหารสำหรับ</a:t>
            </a:r>
            <a:r>
              <a:rPr lang="th-TH" sz="2500" b="1" dirty="0" smtClean="0">
                <a:latin typeface="Angsana New" pitchFamily="18" charset="-34"/>
                <a:ea typeface="+mj-ea"/>
                <a:cs typeface="Angsana New" pitchFamily="18" charset="-34"/>
              </a:rPr>
              <a:t>ทารก   และ</a:t>
            </a:r>
            <a:r>
              <a:rPr lang="th-TH" sz="2500" b="1" dirty="0">
                <a:latin typeface="Angsana New" pitchFamily="18" charset="-34"/>
                <a:ea typeface="+mj-ea"/>
                <a:cs typeface="Angsana New" pitchFamily="18" charset="-34"/>
              </a:rPr>
              <a:t>เด็ก</a:t>
            </a:r>
            <a:r>
              <a:rPr lang="th-TH" sz="2500" b="1" dirty="0" smtClean="0">
                <a:latin typeface="Angsana New" pitchFamily="18" charset="-34"/>
                <a:ea typeface="+mj-ea"/>
                <a:cs typeface="Angsana New" pitchFamily="18" charset="-34"/>
              </a:rPr>
              <a:t>เล็ก พ.ศ. </a:t>
            </a:r>
            <a:r>
              <a:rPr lang="th-TH" sz="2500" b="1" dirty="0">
                <a:latin typeface="Angsana New" pitchFamily="18" charset="-34"/>
                <a:ea typeface="+mj-ea"/>
                <a:cs typeface="Angsana New" pitchFamily="18" charset="-34"/>
              </a:rPr>
              <a:t>....</a:t>
            </a:r>
            <a:endParaRPr lang="th-TH" sz="2500" dirty="0"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  <p:sp>
        <p:nvSpPr>
          <p:cNvPr id="6" name="ดาว 5 แฉก 5"/>
          <p:cNvSpPr/>
          <p:nvPr/>
        </p:nvSpPr>
        <p:spPr>
          <a:xfrm>
            <a:off x="8389625" y="2512770"/>
            <a:ext cx="152705" cy="15270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ดาว 5 แฉก 6"/>
          <p:cNvSpPr/>
          <p:nvPr/>
        </p:nvSpPr>
        <p:spPr>
          <a:xfrm>
            <a:off x="8542330" y="5261460"/>
            <a:ext cx="152705" cy="15270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3916078"/>
              </p:ext>
            </p:extLst>
          </p:nvPr>
        </p:nvGraphicFramePr>
        <p:xfrm>
          <a:off x="457200" y="1143000"/>
          <a:ext cx="8210274" cy="509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7230"/>
                <a:gridCol w="3359510"/>
                <a:gridCol w="2041842"/>
                <a:gridCol w="21116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ลำดับที่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เรื่อง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สถานะของการเสนอกฎหมาย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Time line</a:t>
                      </a:r>
                    </a:p>
                    <a:p>
                      <a:pPr algn="ctr"/>
                      <a:r>
                        <a:rPr lang="th-TH" sz="14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(ภายหลังกฎหมายแม่บทมีผลบังคับใช้) </a:t>
                      </a:r>
                      <a:endParaRPr lang="th-TH" sz="14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๑.๖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spc="-10" dirty="0">
                          <a:latin typeface="Angsana New" pitchFamily="18" charset="-34"/>
                          <a:cs typeface="Angsana New" pitchFamily="18" charset="-34"/>
                        </a:rPr>
                        <a:t>ร่างประกาศกระทรวงสาธารณสุข เรื่อง หลักเกณฑ์ วิธีการและเงื่อนไข </a:t>
                      </a:r>
                      <a:r>
                        <a:rPr lang="th-TH" sz="1600" spc="-10" dirty="0" smtClean="0">
                          <a:latin typeface="Angsana New" pitchFamily="18" charset="-34"/>
                          <a:cs typeface="Angsana New" pitchFamily="18" charset="-34"/>
                        </a:rPr>
                        <a:t>ในการให้ของขวัญ เงิน สิ่งจูงใจ หรือประโยชน์อื่นใดแก่บุคลากรด้านสาธารณสุข พ.ศ. ....</a:t>
                      </a:r>
                      <a:endParaRPr lang="en-US" sz="1600" b="1" dirty="0" smtClean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th-TH" sz="1600" dirty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อยู่ระหว่างยกร่างประกาศฯ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latin typeface="Angsana New" pitchFamily="18" charset="-34"/>
                          <a:cs typeface="Angsana New" pitchFamily="18" charset="-34"/>
                        </a:rPr>
                        <a:t>ภายใน  ๑๘๐ วันนับแต่วันที่พระราชบัญญัตินี้ประกาศในราชกิจจา</a:t>
                      </a:r>
                      <a:r>
                        <a:rPr lang="th-TH" sz="1600" b="0" dirty="0" err="1" smtClean="0">
                          <a:latin typeface="Angsana New" pitchFamily="18" charset="-34"/>
                          <a:cs typeface="Angsana New" pitchFamily="18" charset="-34"/>
                        </a:rPr>
                        <a:t>นุเบกษา</a:t>
                      </a:r>
                      <a:endParaRPr lang="th-TH" sz="1600" b="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๑.๗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ร่างประกาศกระทรวงสาธารณสุข เรื่อง หลักเกณฑ์ วิธีการ และเงื่อนไขในการจัดหรือให้การสนับสนุนองค์กรวิชาชีพด้านสาธารณสุขในการจัดประชุม อบรม หรือสัมมนาด้านวิชาการเกี่ยวกับอาหารสำหรับทารกและเด็กเล็ก พ.ศ. ....</a:t>
                      </a:r>
                      <a:endParaRPr lang="en-US" sz="1600" b="1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thaiDist"/>
                      <a:endParaRPr lang="th-TH" sz="1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500" b="1" baseline="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๑.๘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ร่างประกาศกระทรวงสาธารณสุข เรื่อง หลักเกณฑ์ วิธีการ และเงื่อนไขในการบริจาคอาหารสำหรับทารกและเด็กเล็ก ที่มีวัตถุประสงค์พิเศษเพื่อใช้สำหรับผู้ป่วยเฉพาะโรคหรือผู้มีความผิดปกติของร่างกายแก่หน่วยบริการสาธารณสุขหรือบุคลากรด้านสาธารณสุข พ.ศ. ....</a:t>
                      </a:r>
                      <a:endParaRPr lang="en-US" sz="1600" b="1" dirty="0" smtClean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thaiDist"/>
                      <a:endParaRPr lang="th-TH" sz="1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๑.๙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spc="-1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ร่างประกาศกระทรวงสาธารณสุข เรื่อง บัตรประจำตัวเจ้าพนักงานเจ้าหน้าที่</a:t>
                      </a:r>
                      <a:endParaRPr lang="en-US" sz="1600" b="1" dirty="0" smtClean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thaiDist"/>
                      <a:endParaRPr lang="th-TH" sz="1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๑.๑๐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ร่างประกาศกระทรวงสาธารณสุข เรื่อง หลักเกณฑ์ วิธีการ และเงื่อนไขในการทำลายหรือปฏิบัติอื่นใดเกี่ยวกับเอกสาร </a:t>
                      </a:r>
                      <a:b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สื่อโฆษณาหรือสิ่งอื่นใดที่พนักงานเจ้าหน้าที่ยึดหรืออายัด </a:t>
                      </a:r>
                      <a:b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</a:br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พ.ศ. ....</a:t>
                      </a:r>
                      <a:endParaRPr lang="en-US" sz="1600" b="1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thaiDist"/>
                      <a:endParaRPr lang="th-TH" sz="1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457200" y="228600"/>
            <a:ext cx="8229600" cy="7571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0" hangingPunct="0">
              <a:defRPr/>
            </a:pPr>
            <a:r>
              <a:rPr lang="th-TH" sz="2500" b="1" dirty="0">
                <a:latin typeface="TH SarabunIT๙" pitchFamily="34" charset="-34"/>
                <a:ea typeface="+mj-ea"/>
                <a:cs typeface="+mj-cs"/>
              </a:rPr>
              <a:t>ความก้าวหน้าการเสนอกฎหมาย ตาม ร่าง พ.ร.บ. ควบคุมส่งเสริมการตลาดอาหารสำหรับทารกและเด็ก</a:t>
            </a:r>
            <a:r>
              <a:rPr lang="th-TH" sz="2500" b="1" dirty="0" smtClean="0">
                <a:latin typeface="TH SarabunIT๙" pitchFamily="34" charset="-34"/>
                <a:ea typeface="+mj-ea"/>
                <a:cs typeface="+mj-cs"/>
              </a:rPr>
              <a:t>เล็ก พ.ศ. .... (ต่อ)</a:t>
            </a:r>
            <a:endParaRPr lang="th-TH" sz="2500" dirty="0">
              <a:latin typeface="TH SarabunIT๙" pitchFamily="34" charset="-34"/>
              <a:ea typeface="+mj-ea"/>
              <a:cs typeface="+mj-cs"/>
            </a:endParaRPr>
          </a:p>
        </p:txBody>
      </p:sp>
      <p:sp>
        <p:nvSpPr>
          <p:cNvPr id="6" name="ดาว 5 แฉก 5"/>
          <p:cNvSpPr/>
          <p:nvPr/>
        </p:nvSpPr>
        <p:spPr>
          <a:xfrm>
            <a:off x="8084215" y="4192525"/>
            <a:ext cx="152705" cy="15270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กำหนดเอง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9558</TotalTime>
  <Words>1173</Words>
  <Application>Microsoft Office PowerPoint</Application>
  <PresentationFormat>นำเสนอทางหน้าจอ (4:3)</PresentationFormat>
  <Paragraphs>173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ชุดรูปแบบของ Office</vt:lpstr>
      <vt:lpstr>ความก้าวหน้าการพัฒนากฎหมาย ที่อยู่ในความรับผิดชอบของกรมอนามัย</vt:lpstr>
      <vt:lpstr>วัตถุประสงค์</vt:lpstr>
      <vt:lpstr>กฎหมายในความรับผิดชอบของกรมอนามัย</vt:lpstr>
      <vt:lpstr>ภาพนิ่ง 4</vt:lpstr>
      <vt:lpstr>  ความก้าวหน้าการเสนอกฎหมายตาม ร่างพระราชบัญญัติการสาธารณสุข  (ฉบับที่..)  พ.ศ. ....  </vt:lpstr>
      <vt:lpstr> ความก้าวหน้าการเสนอกฎหมาย ตาม พ.ร.บ.การป้องกันและแก้ไขปัญหาการตั้งครรภ์ในวัยรุ่น  พ.ศ. ๒๕๕๙ </vt:lpstr>
      <vt:lpstr>ภาพนิ่ง 7</vt:lpstr>
      <vt:lpstr>ภาพนิ่ง 8</vt:lpstr>
      <vt:lpstr>ภาพนิ่ง 9</vt:lpstr>
      <vt:lpstr>ภาพนิ่ง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Windows User</cp:lastModifiedBy>
  <cp:revision>412</cp:revision>
  <cp:lastPrinted>2016-12-30T06:12:03Z</cp:lastPrinted>
  <dcterms:created xsi:type="dcterms:W3CDTF">2013-08-21T19:17:07Z</dcterms:created>
  <dcterms:modified xsi:type="dcterms:W3CDTF">2017-01-31T02:13:51Z</dcterms:modified>
</cp:coreProperties>
</file>