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notesMasterIdLst>
    <p:notesMasterId r:id="rId13"/>
  </p:notesMasterIdLst>
  <p:sldIdLst>
    <p:sldId id="280" r:id="rId4"/>
    <p:sldId id="275" r:id="rId5"/>
    <p:sldId id="260" r:id="rId6"/>
    <p:sldId id="274" r:id="rId7"/>
    <p:sldId id="261" r:id="rId8"/>
    <p:sldId id="276" r:id="rId9"/>
    <p:sldId id="277" r:id="rId10"/>
    <p:sldId id="278" r:id="rId11"/>
    <p:sldId id="279" r:id="rId12"/>
  </p:sldIdLst>
  <p:sldSz cx="12192000" cy="6858000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7"/>
    <a:srgbClr val="EECBEA"/>
    <a:srgbClr val="FFCCFF"/>
    <a:srgbClr val="0000FF"/>
    <a:srgbClr val="CCECFF"/>
    <a:srgbClr val="FF2F92"/>
    <a:srgbClr val="FF99FF"/>
    <a:srgbClr val="FF8AD8"/>
    <a:srgbClr val="76D6FF"/>
    <a:srgbClr val="73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368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DEC25-45AF-41A6-95A3-BDFE6DA5115E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D965F-A856-4E43-A6F0-CC81C422FC6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205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5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  <a:latin typeface="맑은 고딕"/>
              </a:rPr>
              <a:pPr>
                <a:defRPr/>
              </a:pPr>
              <a:t>4</a:t>
            </a:fld>
            <a:endParaRPr lang="th-TH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378761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 defTabSz="914400">
                <a:defRPr/>
              </a:pPr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11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633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31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14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7BFAC-FF05-4F54-BB35-5F9D54DEEB57}" type="slidenum">
              <a:rPr lang="th-TH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84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8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3" y="2130429"/>
            <a:ext cx="10363200" cy="1470024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2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0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58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11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64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17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70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23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29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31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7" y="4406903"/>
            <a:ext cx="10363200" cy="1362076"/>
          </a:xfrm>
        </p:spPr>
        <p:txBody>
          <a:bodyPr anchor="t"/>
          <a:lstStyle>
            <a:lvl1pPr algn="l">
              <a:defRPr sz="4837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63087" y="2906717"/>
            <a:ext cx="10363200" cy="1500187"/>
          </a:xfrm>
        </p:spPr>
        <p:txBody>
          <a:bodyPr anchor="b"/>
          <a:lstStyle>
            <a:lvl1pPr marL="0" indent="0">
              <a:buNone/>
              <a:defRPr sz="2419">
                <a:solidFill>
                  <a:schemeClr val="tx1">
                    <a:tint val="75000"/>
                  </a:schemeClr>
                </a:solidFill>
              </a:defRPr>
            </a:lvl1pPr>
            <a:lvl2pPr marL="552918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2pPr>
            <a:lvl3pPr marL="1105836" indent="0">
              <a:buNone/>
              <a:defRPr sz="1935">
                <a:solidFill>
                  <a:schemeClr val="tx1">
                    <a:tint val="75000"/>
                  </a:schemeClr>
                </a:solidFill>
              </a:defRPr>
            </a:lvl3pPr>
            <a:lvl4pPr marL="1658755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211671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645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31750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87042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42334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44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10" y="2133604"/>
            <a:ext cx="4013199" cy="6034088"/>
          </a:xfrm>
        </p:spPr>
        <p:txBody>
          <a:bodyPr/>
          <a:lstStyle>
            <a:lvl1pPr>
              <a:defRPr sz="3387"/>
            </a:lvl1pPr>
            <a:lvl2pPr>
              <a:defRPr sz="2903"/>
            </a:lvl2pPr>
            <a:lvl3pPr>
              <a:defRPr sz="2419"/>
            </a:lvl3pPr>
            <a:lvl4pPr>
              <a:defRPr sz="2176"/>
            </a:lvl4pPr>
            <a:lvl5pPr>
              <a:defRPr sz="2176"/>
            </a:lvl5pPr>
            <a:lvl6pPr>
              <a:defRPr sz="2176"/>
            </a:lvl6pPr>
            <a:lvl7pPr>
              <a:defRPr sz="2176"/>
            </a:lvl7pPr>
            <a:lvl8pPr>
              <a:defRPr sz="2176"/>
            </a:lvl8pPr>
            <a:lvl9pPr>
              <a:defRPr sz="2176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73610" y="2133604"/>
            <a:ext cx="4013199" cy="6034088"/>
          </a:xfrm>
        </p:spPr>
        <p:txBody>
          <a:bodyPr/>
          <a:lstStyle>
            <a:lvl1pPr>
              <a:defRPr sz="3387"/>
            </a:lvl1pPr>
            <a:lvl2pPr>
              <a:defRPr sz="2903"/>
            </a:lvl2pPr>
            <a:lvl3pPr>
              <a:defRPr sz="2419"/>
            </a:lvl3pPr>
            <a:lvl4pPr>
              <a:defRPr sz="2176"/>
            </a:lvl4pPr>
            <a:lvl5pPr>
              <a:defRPr sz="2176"/>
            </a:lvl5pPr>
            <a:lvl6pPr>
              <a:defRPr sz="2176"/>
            </a:lvl6pPr>
            <a:lvl7pPr>
              <a:defRPr sz="2176"/>
            </a:lvl7pPr>
            <a:lvl8pPr>
              <a:defRPr sz="2176"/>
            </a:lvl8pPr>
            <a:lvl9pPr>
              <a:defRPr sz="2176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63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4" y="274640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4" y="1535115"/>
            <a:ext cx="5386917" cy="639763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18" indent="0">
              <a:buNone/>
              <a:defRPr sz="2419" b="1"/>
            </a:lvl2pPr>
            <a:lvl3pPr marL="1105836" indent="0">
              <a:buNone/>
              <a:defRPr sz="2176" b="1"/>
            </a:lvl3pPr>
            <a:lvl4pPr marL="1658755" indent="0">
              <a:buNone/>
              <a:defRPr sz="1935" b="1"/>
            </a:lvl4pPr>
            <a:lvl5pPr marL="2211671" indent="0">
              <a:buNone/>
              <a:defRPr sz="1935" b="1"/>
            </a:lvl5pPr>
            <a:lvl6pPr marL="2764590" indent="0">
              <a:buNone/>
              <a:defRPr sz="1935" b="1"/>
            </a:lvl6pPr>
            <a:lvl7pPr marL="3317508" indent="0">
              <a:buNone/>
              <a:defRPr sz="1935" b="1"/>
            </a:lvl7pPr>
            <a:lvl8pPr marL="3870426" indent="0">
              <a:buNone/>
              <a:defRPr sz="1935" b="1"/>
            </a:lvl8pPr>
            <a:lvl9pPr marL="4423344" indent="0">
              <a:buNone/>
              <a:defRPr sz="1935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9604" y="2174880"/>
            <a:ext cx="5386917" cy="3951288"/>
          </a:xfrm>
        </p:spPr>
        <p:txBody>
          <a:bodyPr/>
          <a:lstStyle>
            <a:lvl1pPr>
              <a:defRPr sz="2903"/>
            </a:lvl1pPr>
            <a:lvl2pPr>
              <a:defRPr sz="2419"/>
            </a:lvl2pPr>
            <a:lvl3pPr>
              <a:defRPr sz="2176"/>
            </a:lvl3pPr>
            <a:lvl4pPr>
              <a:defRPr sz="1935"/>
            </a:lvl4pPr>
            <a:lvl5pPr>
              <a:defRPr sz="1935"/>
            </a:lvl5pPr>
            <a:lvl6pPr>
              <a:defRPr sz="1935"/>
            </a:lvl6pPr>
            <a:lvl7pPr>
              <a:defRPr sz="1935"/>
            </a:lvl7pPr>
            <a:lvl8pPr>
              <a:defRPr sz="1935"/>
            </a:lvl8pPr>
            <a:lvl9pPr>
              <a:defRPr sz="193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76" y="1535115"/>
            <a:ext cx="5389033" cy="639763"/>
          </a:xfrm>
        </p:spPr>
        <p:txBody>
          <a:bodyPr anchor="b"/>
          <a:lstStyle>
            <a:lvl1pPr marL="0" indent="0">
              <a:buNone/>
              <a:defRPr sz="2903" b="1"/>
            </a:lvl1pPr>
            <a:lvl2pPr marL="552918" indent="0">
              <a:buNone/>
              <a:defRPr sz="2419" b="1"/>
            </a:lvl2pPr>
            <a:lvl3pPr marL="1105836" indent="0">
              <a:buNone/>
              <a:defRPr sz="2176" b="1"/>
            </a:lvl3pPr>
            <a:lvl4pPr marL="1658755" indent="0">
              <a:buNone/>
              <a:defRPr sz="1935" b="1"/>
            </a:lvl4pPr>
            <a:lvl5pPr marL="2211671" indent="0">
              <a:buNone/>
              <a:defRPr sz="1935" b="1"/>
            </a:lvl5pPr>
            <a:lvl6pPr marL="2764590" indent="0">
              <a:buNone/>
              <a:defRPr sz="1935" b="1"/>
            </a:lvl6pPr>
            <a:lvl7pPr marL="3317508" indent="0">
              <a:buNone/>
              <a:defRPr sz="1935" b="1"/>
            </a:lvl7pPr>
            <a:lvl8pPr marL="3870426" indent="0">
              <a:buNone/>
              <a:defRPr sz="1935" b="1"/>
            </a:lvl8pPr>
            <a:lvl9pPr marL="4423344" indent="0">
              <a:buNone/>
              <a:defRPr sz="1935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93376" y="2174880"/>
            <a:ext cx="5389033" cy="3951288"/>
          </a:xfrm>
        </p:spPr>
        <p:txBody>
          <a:bodyPr/>
          <a:lstStyle>
            <a:lvl1pPr>
              <a:defRPr sz="2903"/>
            </a:lvl1pPr>
            <a:lvl2pPr>
              <a:defRPr sz="2419"/>
            </a:lvl2pPr>
            <a:lvl3pPr>
              <a:defRPr sz="2176"/>
            </a:lvl3pPr>
            <a:lvl4pPr>
              <a:defRPr sz="1935"/>
            </a:lvl4pPr>
            <a:lvl5pPr>
              <a:defRPr sz="1935"/>
            </a:lvl5pPr>
            <a:lvl6pPr>
              <a:defRPr sz="1935"/>
            </a:lvl6pPr>
            <a:lvl7pPr>
              <a:defRPr sz="1935"/>
            </a:lvl7pPr>
            <a:lvl8pPr>
              <a:defRPr sz="1935"/>
            </a:lvl8pPr>
            <a:lvl9pPr>
              <a:defRPr sz="193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22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534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18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10" y="273052"/>
            <a:ext cx="4011085" cy="1162051"/>
          </a:xfrm>
        </p:spPr>
        <p:txBody>
          <a:bodyPr anchor="b"/>
          <a:lstStyle>
            <a:lvl1pPr algn="l">
              <a:defRPr sz="2419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766741" y="273053"/>
            <a:ext cx="6815668" cy="5853113"/>
          </a:xfrm>
        </p:spPr>
        <p:txBody>
          <a:bodyPr/>
          <a:lstStyle>
            <a:lvl1pPr>
              <a:defRPr sz="3871"/>
            </a:lvl1pPr>
            <a:lvl2pPr>
              <a:defRPr sz="3387"/>
            </a:lvl2pPr>
            <a:lvl3pPr>
              <a:defRPr sz="2903"/>
            </a:lvl3pPr>
            <a:lvl4pPr>
              <a:defRPr sz="2419"/>
            </a:lvl4pPr>
            <a:lvl5pPr>
              <a:defRPr sz="2419"/>
            </a:lvl5pPr>
            <a:lvl6pPr>
              <a:defRPr sz="2419"/>
            </a:lvl6pPr>
            <a:lvl7pPr>
              <a:defRPr sz="2419"/>
            </a:lvl7pPr>
            <a:lvl8pPr>
              <a:defRPr sz="2419"/>
            </a:lvl8pPr>
            <a:lvl9pPr>
              <a:defRPr sz="2419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10" y="1435104"/>
            <a:ext cx="4011085" cy="4691064"/>
          </a:xfrm>
        </p:spPr>
        <p:txBody>
          <a:bodyPr/>
          <a:lstStyle>
            <a:lvl1pPr marL="0" indent="0">
              <a:buNone/>
              <a:defRPr sz="1693"/>
            </a:lvl1pPr>
            <a:lvl2pPr marL="552918" indent="0">
              <a:buNone/>
              <a:defRPr sz="1452"/>
            </a:lvl2pPr>
            <a:lvl3pPr marL="1105836" indent="0">
              <a:buNone/>
              <a:defRPr sz="1209"/>
            </a:lvl3pPr>
            <a:lvl4pPr marL="1658755" indent="0">
              <a:buNone/>
              <a:defRPr sz="1089"/>
            </a:lvl4pPr>
            <a:lvl5pPr marL="2211671" indent="0">
              <a:buNone/>
              <a:defRPr sz="1089"/>
            </a:lvl5pPr>
            <a:lvl6pPr marL="2764590" indent="0">
              <a:buNone/>
              <a:defRPr sz="1089"/>
            </a:lvl6pPr>
            <a:lvl7pPr marL="3317508" indent="0">
              <a:buNone/>
              <a:defRPr sz="1089"/>
            </a:lvl7pPr>
            <a:lvl8pPr marL="3870426" indent="0">
              <a:buNone/>
              <a:defRPr sz="1089"/>
            </a:lvl8pPr>
            <a:lvl9pPr marL="4423344" indent="0">
              <a:buNone/>
              <a:defRPr sz="1089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3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1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9" y="4800601"/>
            <a:ext cx="7315200" cy="566739"/>
          </a:xfrm>
        </p:spPr>
        <p:txBody>
          <a:bodyPr anchor="b"/>
          <a:lstStyle>
            <a:lvl1pPr algn="l">
              <a:defRPr sz="2419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389719" y="612779"/>
            <a:ext cx="7315200" cy="4114800"/>
          </a:xfrm>
        </p:spPr>
        <p:txBody>
          <a:bodyPr/>
          <a:lstStyle>
            <a:lvl1pPr marL="0" indent="0">
              <a:buNone/>
              <a:defRPr sz="3871"/>
            </a:lvl1pPr>
            <a:lvl2pPr marL="552918" indent="0">
              <a:buNone/>
              <a:defRPr sz="3387"/>
            </a:lvl2pPr>
            <a:lvl3pPr marL="1105836" indent="0">
              <a:buNone/>
              <a:defRPr sz="2903"/>
            </a:lvl3pPr>
            <a:lvl4pPr marL="1658755" indent="0">
              <a:buNone/>
              <a:defRPr sz="2419"/>
            </a:lvl4pPr>
            <a:lvl5pPr marL="2211671" indent="0">
              <a:buNone/>
              <a:defRPr sz="2419"/>
            </a:lvl5pPr>
            <a:lvl6pPr marL="2764590" indent="0">
              <a:buNone/>
              <a:defRPr sz="2419"/>
            </a:lvl6pPr>
            <a:lvl7pPr marL="3317508" indent="0">
              <a:buNone/>
              <a:defRPr sz="2419"/>
            </a:lvl7pPr>
            <a:lvl8pPr marL="3870426" indent="0">
              <a:buNone/>
              <a:defRPr sz="2419"/>
            </a:lvl8pPr>
            <a:lvl9pPr marL="4423344" indent="0">
              <a:buNone/>
              <a:defRPr sz="2419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9" y="5367341"/>
            <a:ext cx="7315200" cy="804863"/>
          </a:xfrm>
        </p:spPr>
        <p:txBody>
          <a:bodyPr/>
          <a:lstStyle>
            <a:lvl1pPr marL="0" indent="0">
              <a:buNone/>
              <a:defRPr sz="1693"/>
            </a:lvl1pPr>
            <a:lvl2pPr marL="552918" indent="0">
              <a:buNone/>
              <a:defRPr sz="1452"/>
            </a:lvl2pPr>
            <a:lvl3pPr marL="1105836" indent="0">
              <a:buNone/>
              <a:defRPr sz="1209"/>
            </a:lvl3pPr>
            <a:lvl4pPr marL="1658755" indent="0">
              <a:buNone/>
              <a:defRPr sz="1089"/>
            </a:lvl4pPr>
            <a:lvl5pPr marL="2211671" indent="0">
              <a:buNone/>
              <a:defRPr sz="1089"/>
            </a:lvl5pPr>
            <a:lvl6pPr marL="2764590" indent="0">
              <a:buNone/>
              <a:defRPr sz="1089"/>
            </a:lvl6pPr>
            <a:lvl7pPr marL="3317508" indent="0">
              <a:buNone/>
              <a:defRPr sz="1089"/>
            </a:lvl7pPr>
            <a:lvl8pPr marL="3870426" indent="0">
              <a:buNone/>
              <a:defRPr sz="1089"/>
            </a:lvl8pPr>
            <a:lvl9pPr marL="4423344" indent="0">
              <a:buNone/>
              <a:defRPr sz="1089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178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123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399" y="366715"/>
            <a:ext cx="2057400" cy="780097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4" y="366715"/>
            <a:ext cx="5969000" cy="78009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54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9529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32723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547835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164638"/>
            <a:ext cx="11760629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1" y="932723"/>
            <a:ext cx="11760629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7845489-B228-40CA-99BD-CBA41EE6F99E}"/>
              </a:ext>
            </a:extLst>
          </p:cNvPr>
          <p:cNvSpPr/>
          <p:nvPr userDrawn="1"/>
        </p:nvSpPr>
        <p:spPr>
          <a:xfrm>
            <a:off x="0" y="1412776"/>
            <a:ext cx="12192000" cy="5445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10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59563" y="164638"/>
            <a:ext cx="10032437" cy="768085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59563" y="932723"/>
            <a:ext cx="10032437" cy="38404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18155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751851" y="836712"/>
            <a:ext cx="1728192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51851" y="2708920"/>
            <a:ext cx="1728192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51851" y="4581128"/>
            <a:ext cx="1728192" cy="17281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892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40000" anchor="t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1883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11691" y="404664"/>
            <a:ext cx="2592288" cy="60486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235700" y="404664"/>
            <a:ext cx="2592288" cy="60486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703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07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63952" y="452670"/>
            <a:ext cx="2592288" cy="59526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8592598" y="3699875"/>
            <a:ext cx="3072021" cy="2705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27382" y="3699875"/>
            <a:ext cx="4800213" cy="2705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65086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 userDrawn="1"/>
        </p:nvSpPr>
        <p:spPr>
          <a:xfrm rot="10800000">
            <a:off x="9072000" y="1"/>
            <a:ext cx="3120000" cy="312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232793" y="382059"/>
            <a:ext cx="288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5680968" y="1969029"/>
            <a:ext cx="288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232793" y="3550411"/>
            <a:ext cx="288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8784619" y="1969029"/>
            <a:ext cx="2880000" cy="288000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Right Triangle 13"/>
          <p:cNvSpPr/>
          <p:nvPr userDrawn="1"/>
        </p:nvSpPr>
        <p:spPr>
          <a:xfrm>
            <a:off x="0" y="3738000"/>
            <a:ext cx="3120000" cy="31200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21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55925" y="0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6336245" y="0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9216565" y="0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455925" y="4539627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6336245" y="4539627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9216565" y="4539627"/>
            <a:ext cx="2640075" cy="23183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5368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717032"/>
            <a:ext cx="12192000" cy="3140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6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862" y="1460500"/>
            <a:ext cx="8015881" cy="40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044605" y="1988841"/>
            <a:ext cx="3778671" cy="28189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73020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2176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010261"/>
            <a:ext cx="12192000" cy="3840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13" y="1715136"/>
            <a:ext cx="4896544" cy="48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028215" y="1929043"/>
            <a:ext cx="4433516" cy="3098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67" baseline="0"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834646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02832" y="674682"/>
            <a:ext cx="3168352" cy="5472612"/>
            <a:chOff x="2627784" y="1825002"/>
            <a:chExt cx="1198166" cy="2069560"/>
          </a:xfrm>
        </p:grpSpPr>
        <p:sp>
          <p:nvSpPr>
            <p:cNvPr id="7" name="Rounded Rectangle 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altLang="en-US" sz="2400" dirty="0">
                <a:solidFill>
                  <a:prstClr val="white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1"/>
                <a:endParaRPr lang="ko-KR" altLang="en-US" sz="2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ounded Rectangle 12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1"/>
                <a:endParaRPr lang="ko-KR" altLang="en-US" sz="24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701377" y="1124745"/>
            <a:ext cx="2789247" cy="43980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37902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91744" y="0"/>
            <a:ext cx="840025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379174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356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3392" y="0"/>
            <a:ext cx="4416491" cy="1796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23392" y="5061181"/>
            <a:ext cx="4416491" cy="17968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23392" y="1988840"/>
            <a:ext cx="4416491" cy="28803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alt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6929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4638"/>
            <a:ext cx="12192000" cy="7680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472011" y="1508786"/>
            <a:ext cx="3799787" cy="486556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altLang="en-US" sz="2400" dirty="0">
                <a:solidFill>
                  <a:prstClr val="white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1"/>
              <a:endParaRPr lang="ko-KR" alt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49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00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7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41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FBDB1D6-7130-424E-9EF9-53807737B44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15989F6-B3DD-4A95-B115-D2BD0BD3A78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09604" y="274640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4" y="1600201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09603" y="6356354"/>
            <a:ext cx="28447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CBEC1-7373-4E31-BBCF-37940AB792CD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16/10/63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5" y="6356354"/>
            <a:ext cx="3860801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3" y="6356354"/>
            <a:ext cx="2844799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E5F2-2618-4854-A2A8-B5684380626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5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105836" rtl="0" eaLnBrk="1" latinLnBrk="0" hangingPunct="1">
        <a:spcBef>
          <a:spcPct val="0"/>
        </a:spcBef>
        <a:buNone/>
        <a:defRPr sz="53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4688" indent="-414688" algn="l" defTabSz="1105836" rtl="0" eaLnBrk="1" latinLnBrk="0" hangingPunct="1">
        <a:spcBef>
          <a:spcPct val="20000"/>
        </a:spcBef>
        <a:buFont typeface="Arial" pitchFamily="34" charset="0"/>
        <a:buChar char="•"/>
        <a:defRPr sz="3871" kern="1200">
          <a:solidFill>
            <a:schemeClr val="tx1"/>
          </a:solidFill>
          <a:latin typeface="+mn-lt"/>
          <a:ea typeface="+mn-ea"/>
          <a:cs typeface="+mn-cs"/>
        </a:defRPr>
      </a:lvl1pPr>
      <a:lvl2pPr marL="898492" indent="-345574" algn="l" defTabSz="1105836" rtl="0" eaLnBrk="1" latinLnBrk="0" hangingPunct="1">
        <a:spcBef>
          <a:spcPct val="20000"/>
        </a:spcBef>
        <a:buFont typeface="Arial" pitchFamily="34" charset="0"/>
        <a:buChar char="–"/>
        <a:defRPr sz="3387" kern="1200">
          <a:solidFill>
            <a:schemeClr val="tx1"/>
          </a:solidFill>
          <a:latin typeface="+mn-lt"/>
          <a:ea typeface="+mn-ea"/>
          <a:cs typeface="+mn-cs"/>
        </a:defRPr>
      </a:lvl2pPr>
      <a:lvl3pPr marL="1382295" indent="-276460" algn="l" defTabSz="1105836" rtl="0" eaLnBrk="1" latinLnBrk="0" hangingPunct="1">
        <a:spcBef>
          <a:spcPct val="20000"/>
        </a:spcBef>
        <a:buFont typeface="Arial" pitchFamily="34" charset="0"/>
        <a:buChar char="•"/>
        <a:defRPr sz="2903" kern="1200">
          <a:solidFill>
            <a:schemeClr val="tx1"/>
          </a:solidFill>
          <a:latin typeface="+mn-lt"/>
          <a:ea typeface="+mn-ea"/>
          <a:cs typeface="+mn-cs"/>
        </a:defRPr>
      </a:lvl3pPr>
      <a:lvl4pPr marL="1935213" indent="-276460" algn="l" defTabSz="1105836" rtl="0" eaLnBrk="1" latinLnBrk="0" hangingPunct="1">
        <a:spcBef>
          <a:spcPct val="20000"/>
        </a:spcBef>
        <a:buFont typeface="Arial" pitchFamily="34" charset="0"/>
        <a:buChar char="–"/>
        <a:defRPr sz="2419" kern="1200">
          <a:solidFill>
            <a:schemeClr val="tx1"/>
          </a:solidFill>
          <a:latin typeface="+mn-lt"/>
          <a:ea typeface="+mn-ea"/>
          <a:cs typeface="+mn-cs"/>
        </a:defRPr>
      </a:lvl4pPr>
      <a:lvl5pPr marL="2488131" indent="-276460" algn="l" defTabSz="1105836" rtl="0" eaLnBrk="1" latinLnBrk="0" hangingPunct="1">
        <a:spcBef>
          <a:spcPct val="20000"/>
        </a:spcBef>
        <a:buFont typeface="Arial" pitchFamily="34" charset="0"/>
        <a:buChar char="»"/>
        <a:defRPr sz="2419" kern="1200">
          <a:solidFill>
            <a:schemeClr val="tx1"/>
          </a:solidFill>
          <a:latin typeface="+mn-lt"/>
          <a:ea typeface="+mn-ea"/>
          <a:cs typeface="+mn-cs"/>
        </a:defRPr>
      </a:lvl5pPr>
      <a:lvl6pPr marL="3041049" indent="-276460" algn="l" defTabSz="1105836" rtl="0" eaLnBrk="1" latinLnBrk="0" hangingPunct="1">
        <a:spcBef>
          <a:spcPct val="20000"/>
        </a:spcBef>
        <a:buFont typeface="Arial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6pPr>
      <a:lvl7pPr marL="3593966" indent="-276460" algn="l" defTabSz="1105836" rtl="0" eaLnBrk="1" latinLnBrk="0" hangingPunct="1">
        <a:spcBef>
          <a:spcPct val="20000"/>
        </a:spcBef>
        <a:buFont typeface="Arial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7pPr>
      <a:lvl8pPr marL="4146886" indent="-276460" algn="l" defTabSz="1105836" rtl="0" eaLnBrk="1" latinLnBrk="0" hangingPunct="1">
        <a:spcBef>
          <a:spcPct val="20000"/>
        </a:spcBef>
        <a:buFont typeface="Arial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8pPr>
      <a:lvl9pPr marL="4699803" indent="-276460" algn="l" defTabSz="1105836" rtl="0" eaLnBrk="1" latinLnBrk="0" hangingPunct="1">
        <a:spcBef>
          <a:spcPct val="20000"/>
        </a:spcBef>
        <a:buFont typeface="Arial" pitchFamily="34" charset="0"/>
        <a:buChar char="•"/>
        <a:defRPr sz="24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1pPr>
      <a:lvl2pPr marL="552918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2pPr>
      <a:lvl3pPr marL="1105836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3pPr>
      <a:lvl4pPr marL="1658755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4pPr>
      <a:lvl5pPr marL="2211671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5pPr>
      <a:lvl6pPr marL="2764590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6pPr>
      <a:lvl7pPr marL="3317508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7pPr>
      <a:lvl8pPr marL="3870426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8pPr>
      <a:lvl9pPr marL="4423344" algn="l" defTabSz="1105836" rtl="0" eaLnBrk="1" latinLnBrk="0" hangingPunct="1">
        <a:defRPr sz="33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08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1219170" rtl="0" eaLnBrk="1" latinLnBrk="1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5A021C5-186E-4E96-B61D-8A8D71D7D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7"/>
            <a:ext cx="121920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แบบฟอร์ม การจัดทำ </a:t>
            </a:r>
            <a:r>
              <a:rPr lang="en-US" sz="5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โครงการคำของบประมาณ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3CDEDE-F903-49B8-AB63-934F8CAF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7715" y="1820983"/>
            <a:ext cx="6516570" cy="467189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h-TH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เนื้อหาการจัดทำ </a:t>
            </a:r>
            <a:r>
              <a:rPr lang="en-US" sz="3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ชื่อแผนงาน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ความเชื่อมโยงกับค่าเป้าหมายโครงสร้างงบประมาณ ประกอบด้วย เป้าหมาย และ ตัวชี้วัด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หน่วยงานผู้รับผิดชอบ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เหตุผลความจำเป็น (โดยสังเขป)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วัตถุประสงค์โครงการ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เป้าหมายโครงการ และผลผลิตโครงการ 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(Outputs)</a:t>
            </a:r>
          </a:p>
          <a:p>
            <a:pPr marL="0" indent="0" algn="thaiDist">
              <a:buNone/>
            </a:pP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กลุ่มเป้าหมายโครงการ (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Target group)</a:t>
            </a:r>
          </a:p>
          <a:p>
            <a:pPr marL="0" indent="0" algn="thaiDist">
              <a:buNone/>
            </a:pP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ตัวชี้วัดเป้าหมายโครงการ (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Outputs)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และตัวชี้วัดผลลัพธ์ (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Outcomes)</a:t>
            </a:r>
          </a:p>
          <a:p>
            <a:pPr marL="0" indent="0" algn="thaiDist">
              <a:buNone/>
            </a:pP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วิธีการดำเนินการ (กิจกรรม พร้อมระบุงบประมาณ)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 ระยะเวลาดำเนินการโครงการ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11. งบประมาณ (โปรดระบุประเภทงบประมาณ เช่น งบดำเนินงาน งบรายจ่ายอื่น ฯลฯ)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12. พื้นที่ดำเนินการ</a:t>
            </a:r>
          </a:p>
          <a:p>
            <a:pPr marL="0" indent="0" algn="thaiDist">
              <a:buNone/>
            </a:pP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13. ผลประโยชน์ที่คาดว่าจะได้รับ (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Impact)</a:t>
            </a:r>
          </a:p>
        </p:txBody>
      </p:sp>
    </p:spTree>
    <p:extLst>
      <p:ext uri="{BB962C8B-B14F-4D97-AF65-F5344CB8AC3E}">
        <p14:creationId xmlns:p14="http://schemas.microsoft.com/office/powerpoint/2010/main" val="80396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728" y="3420444"/>
            <a:ext cx="4227737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h-TH" sz="1400" b="1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ตัวชี้วัดผลลัพธ์</a:t>
            </a:r>
            <a:r>
              <a:rPr lang="en-US" sz="1400" b="1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(Outcomes)</a:t>
            </a:r>
            <a:endParaRPr lang="en-US" sz="1400" dirty="0">
              <a:solidFill>
                <a:schemeClr val="tx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.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ประชากรก่อนสูงวัย (อายุ 25 – 59 ปี) ได้รับการถ่ายทอดการเตรียมความพร้อมเพื่อการเป็นผู้สูงอายุที่มีสุขภาพดี 7.5 ล้านคน</a:t>
            </a:r>
          </a:p>
          <a:p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2.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ประชากรก่อนวัยสูงอายุ (อายุ 25 - 59 ปี) มีการเตรียมการเพื่อยามสูงอายุโดยการมีพฤติกรรมสุขภาพที่พึงประสงค์ 4 ด้าน ได้แก่ พฤติกรรมการกิน กิจกรรมทางกาย การนอน และการดูแลสุขภาพช่องปาก ร้อยละ 35 </a:t>
            </a:r>
          </a:p>
          <a:p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3.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ข้อเสนอเชิงนโยบาย/มาตรการ เกี่ยวกับการสร้างความรอบรู้พฤติกรรมสุขภาพที่พึงประสงค์ในวัยทำงานในรูปแบบชีวิตวิถีใหม่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New Normal)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เพื่อเตรียมความพร้อมเข้าสู่วัยผู้สูงอายุ 1 เรื่อง</a:t>
            </a:r>
          </a:p>
          <a:p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4.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ัฒนาระบบฐานข้อมูลความรอบรู้ด้านสุขภาพวัยทำงานทั้งในสถานการณ์ปกติและสถานการณ์ระบาดของโรคติดเชื้อไวรัสโค</a:t>
            </a:r>
            <a:r>
              <a:rPr lang="th-TH" sz="1400" dirty="0" err="1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โร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นา 2019 ร่วมกับระบบเฝ้าระวังพฤติกรรมสุขภาพทั้ง 4 ด้าน 1 ระบบ</a:t>
            </a:r>
          </a:p>
          <a:p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5.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อบรมพัฒนาศักยภาพ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E-training etc.)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เครือข่ายผู้ดำเนินงานเพื่อเตรียมความพร้อมการเป็นผู้สูงวัยที่มีสุขภาพดี มีพฤติกรรมสุขภาพที่พึงประสงค์ทั้ง 4 ด้าน ทั้งใน สถานประกอบการ ชุมชนและสถานบริการสาธารณสุข 77  จังหวัด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678"/>
            <a:ext cx="996352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 เตรียมความพร้อมด้านสุขภาพเพื่อรองรับสังคมสูงวัย</a:t>
            </a:r>
            <a:endParaRPr lang="en-US" sz="1600" dirty="0">
              <a:solidFill>
                <a:schemeClr val="tx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976194" y="6146"/>
            <a:ext cx="220313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กรมอนามัย กระทรวงสาธารณสุข</a:t>
            </a:r>
            <a:endParaRPr lang="th-TH" sz="1400" dirty="0"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-12675" y="314454"/>
            <a:ext cx="1220467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สอดคล้องกับ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ยุทธศาสตร์ที่ </a:t>
            </a:r>
            <a:r>
              <a:rPr lang="en-US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4 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ด้านการสร้างโอกาสความเสมอภาคและเท่าเทียมกันทางสังคม </a:t>
            </a:r>
          </a:p>
          <a:p>
            <a:pPr lvl="0"/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เป้าหมายที่</a:t>
            </a:r>
            <a:r>
              <a:rPr lang="en-US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1 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ประชากรก่อนวัยสูงอายุ (อายุ 25-59 ปี) มีความพร้อมก่อนเข้าสู่วัยสูงอายุ  </a:t>
            </a:r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แนวทางการดำเนินงานแผนบูรณาการ  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สร้างการรับรู้ในการเตรียมความพร้อมก่อนเข้าสู่สังคมสูงวัย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776119"/>
            <a:ext cx="12179325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ประเทศไทยจะเป็น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“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สังคมสูงวัยโดยสมบูรณ์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” 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ในปี พ.ศ. 2564 ผู้สูงอายุมีอุบัติการณ์การเกิดโรคมากกว่าวัยอื่นๆ ถึง 4 เท่า โดยมีอัตราการป่วยด้วยโรคไม่ติดต่อเรื้อรังเพิ่มขึ้น น้ำหนักเกินและ โรคอ้วนเพิ่มขึ้น ด้านพฤติกรรมพบวัยทำงานมีพฤติกรรมที่เสี่ยงต่อการเกิดภาวะอ้วน และการเกิดโรคไม่ติดต่อเรื้อรัง เช่น โรคเบาหวาน ความดันโลหิตสูง และโรคหัวใจและหลอดเลือด หากสามารถจัดการกับปัจจัยกำหนดสุขภาพ ได้แก่ สภาพแวดล้อม ปัจจัยทางสังคม  ปัจจัยตัวบุคคล ย่อมจะส่งผลให้คุณภาพชีวิตของประชากรดีขึ้น ไม่ต้องเจ็บป่วยด้วยโรคเรื้อรัง  โดยเฉพาะอย่างยิ่งเมื่อวัยทำงานเข้าสู่วัยผู้สูงอายุ เป็นภาระของครอบครัวที่ต้องดูแลผู้สูงอายุยามเจ็บป่วย ไม่สามารถช่วยเหลือตัวเองได้  กรมอนามัยจึงเห็นความสำคัญในการเตรียมความพร้อมประชากรวัยทำงานให้มีสุขภาพที่แข็งแรง โดยการลดปัจจัยเสียง เพิ่มปัจจัยปกป้อง ก่อนเกิดโรค ไม่ติดต่อเรื้อรัง โดยการส่งเสริมให้วัยทำงานอายุ 25 -  59 ปี มีพฤติกรรมสุขภาพที่พึงประสงค์ ได้แก่ การกิน                          การออกกำลังกาย การนอน และการดูแลสุขภาพช่องปาก เพื่อป้องกันภาวะอ้วน และโรคไม่ติดต่อเรื้อรังต่างๆ  เมื่อถึงวัยผู้สูงอายุ โดยคำนึงถึงปัจจัยกำหนดสุขภาพ มีการดำเนินการทั้งในระดับนโยบาย ระดับบุคคล ระดับครอบครัว ระดับชุมชน ท้องถิ่น ระดับองค์กร/สถานประกอบการ โดยความร่วมมือกับภาคีเครือข่ายทั้งภาครัฐ ภาคเอกชน และภาคประชาชน จึงจะทำให้การดำเนินงานประสบความสำเร็จ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12675" y="2114966"/>
            <a:ext cx="12204675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  <a:r>
              <a:rPr lang="th-TH" sz="16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เพื่อให้ประชากรก่อนวัยสูงอายุ (อายุ 25 - 59 ปี) มีการเตรียมการเพื่อยามสูงอายุ   โดยการมีพฤติกรรมสุขภาพที่พึงประสงค์</a:t>
            </a:r>
            <a:endParaRPr lang="en-US" sz="1600" dirty="0"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-12675" y="2397482"/>
            <a:ext cx="8257632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กลุ่มเป้าหมายโครงการ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(Target group) 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1. ประชากรวัยทำงาน (อายุ 25 – 59 ปี) 7.5 ล้านคน</a:t>
            </a:r>
          </a:p>
          <a:p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2. บุคลากรสาธารณสุขหรือบุคลากรที่เกี่ยวข้อง แกนนำชุมชน/สถานประกอบการ 77 จังหวัด</a:t>
            </a:r>
          </a:p>
          <a:p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3. ผู้ประกอบการร้านอาหาร  ผู้ปรุงอาหาร 28,000 คน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314641" y="3385105"/>
            <a:ext cx="3930316" cy="2893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ระยะเวลาดำเนินการโครงการ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ตุลาคม 2563 – กันยายน 2564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งบประมาณ 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งบดำเนินงาน </a:t>
            </a: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14,021,300</a:t>
            </a:r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.- บาท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(สามสิบล้านห้าแสนเก้าหมื่นสามพันแปดร้อยบาทถ้วน)</a:t>
            </a:r>
            <a:endParaRPr lang="en-US" sz="1400" dirty="0"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th-TH" sz="1400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ศูนย์อนามัยเขตทั้งหมด 13 แห่ง จังหวัด 77 จังหวัด และศูนย์อนามัยกลุ่มชาติพันธุ์ ชายขอบ และแรงงานข้ามชาติ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ผลประโยชน์ที่คาดว่าจะได้รับ 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(Impact)</a:t>
            </a:r>
            <a:endParaRPr lang="en-US" sz="14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lvl="0" algn="thaiDist"/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  1.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มีระบบฐานข้อมูลความรอบรู้ด้านสุขภาพวัยทำงานและระบบเฝ้าระวังพฤติกรรมสุขภาพทั้ง 4 ด้าน 1 ระบบ	</a:t>
            </a:r>
          </a:p>
          <a:p>
            <a:pPr lvl="0" algn="thaiDist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  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2.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ประชากรก่อนวัยสูงอายุ (อายุ25-59 ปี) มีการเตรียมการเพื่อยามสูงอายุโดยการมีพฤติกรรมสุขภาพที่พึงประสงค์</a:t>
            </a:r>
          </a:p>
          <a:p>
            <a:pPr lvl="0"/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ผู้รับผิดชอบโครงการ </a:t>
            </a:r>
          </a:p>
          <a:p>
            <a:pPr lvl="0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นายแพทย์อุดม อัศวมางก</a:t>
            </a:r>
            <a:r>
              <a:rPr lang="th-TH" sz="1400" dirty="0" err="1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ุร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ผู้อำนวยการกองกิจกรรมทางกายเพื่อสุขภาพ</a:t>
            </a:r>
          </a:p>
          <a:p>
            <a:pPr lvl="0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เบอร์ติดต่อ 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(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ที่ทำงาน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) )  0 2590 4587  (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มือถือ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) 08 1377 6623</a:t>
            </a: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244957" y="2472639"/>
            <a:ext cx="3930315" cy="42717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h-TH" sz="2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วิธีดำเนินการ</a:t>
            </a:r>
            <a:r>
              <a:rPr lang="en-US" sz="2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thaiDist"/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1. พัฒนานโยบาย/มาตรการ เกี่ยวกับพฤติกรรมสุขภาพวัยทำงานในรูปแบบชีวิตวิถีใหม่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New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Normal)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เพื่อเตรียมความพร้อมเข้าสู่วัยผู้สูงอายุ </a:t>
            </a:r>
            <a:r>
              <a:rPr lang="th-TH" sz="1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1,622,800 บาท</a:t>
            </a:r>
            <a:endParaRPr lang="en-US" sz="1400" b="1" u="sng" dirty="0">
              <a:solidFill>
                <a:schemeClr val="tx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thaiDist"/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2. พัฒนาระบบฐานข้อมูลความรอบรู้ด้านสุขภาพวัยทำงานทั้งในสถานการณ์ปกติและสถานการณ์ระบาดของโรคติดเชื้อไวรัสโค</a:t>
            </a:r>
            <a:r>
              <a:rPr lang="th-TH" sz="1400" dirty="0" err="1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โร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นา 2019 ร่วมกับระบบเฝ้าระวังพฤติกรรมสุขภาพทั้ง 4 ด้าน (พฤติกรรมการกินกิจกรรมทางกาย การนอน การดูและสุขภาช่องปาก) </a:t>
            </a:r>
            <a:r>
              <a:rPr lang="th-TH" sz="1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3,996,500 บาท</a:t>
            </a:r>
          </a:p>
          <a:p>
            <a:pPr algn="thaiDist"/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3. พัฒนาองค์ความรู้เกี่ยวกับพฤติกรรมสุขภาพวัยทำงานในรูปแบบชีวิตวิถีใหม่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New Normal)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เพื่อเตรียมความพร้อมเข้าสู่วัยผู้สูงอายุ </a:t>
            </a:r>
            <a:r>
              <a:rPr lang="th-TH" sz="1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914,200 บาท</a:t>
            </a:r>
          </a:p>
          <a:p>
            <a:pPr algn="thaiDist"/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4. สร้างกระแสผ่านสื่อออนไลน์ในการประชาสัมพันธ์นโยบาย/มาตรการ เกี่ยวกับพฤติกรรมสุขภาพวัยทำงานในรูปแบบชีวิตวิถีใหม่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New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Normal)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และส่งเสริมสุขภาพวัยทำงานที่สอดคล้องกับบริบทของพื้นที่ เพื่อเตรียมความพร้อมสู่วัยสูงอายุที่มีสุขภาพดี </a:t>
            </a:r>
            <a:r>
              <a:rPr lang="th-TH" sz="1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4,881,900 บาท</a:t>
            </a:r>
          </a:p>
          <a:p>
            <a:pPr algn="thaiDist"/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5. พัฒนาศักยภาพ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E-training etc.)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เพื่อขยายเครือข่ายผู้ดำเนินงานด้านสุขภาพ (บุคลากรสาธารณสุขหรือบุคลากรที่เกี่ยวข้อง แกนนำชุมชน/สถานประกอบการ) ความรอบรู้พฤติกรรมสุขภาพวัยทำงานในรูปแบบชีวิตวิถีใหม่ (</a:t>
            </a:r>
            <a:r>
              <a:rPr lang="en-US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New Normal) </a:t>
            </a:r>
            <a:r>
              <a:rPr lang="th-TH" sz="1400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เพื่อเตรียมความพร้อมเข้าสู่วัยผู้สูงอายุ  </a:t>
            </a:r>
            <a:r>
              <a:rPr lang="th-TH" sz="1400" b="1" u="sng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2,605,900 บาท</a:t>
            </a:r>
          </a:p>
        </p:txBody>
      </p:sp>
      <p:sp>
        <p:nvSpPr>
          <p:cNvPr id="14" name="TextBox 33">
            <a:extLst>
              <a:ext uri="{FF2B5EF4-FFF2-40B4-BE49-F238E27FC236}">
                <a16:creationId xmlns:a16="http://schemas.microsoft.com/office/drawing/2014/main" id="{459DB59C-6F54-432E-A5D0-06053E14CCBF}"/>
              </a:ext>
            </a:extLst>
          </p:cNvPr>
          <p:cNvSpPr txBox="1"/>
          <p:nvPr/>
        </p:nvSpPr>
        <p:spPr>
          <a:xfrm>
            <a:off x="4314642" y="6297324"/>
            <a:ext cx="3930315" cy="492443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lang="th-TH" sz="1300" b="1" dirty="0">
                <a:solidFill>
                  <a:prstClr val="black"/>
                </a:solidFill>
                <a:latin typeface="TH Baijam" pitchFamily="2" charset="-34"/>
                <a:ea typeface="Tahoma" pitchFamily="34" charset="0"/>
                <a:cs typeface="TH Baijam" pitchFamily="2" charset="-34"/>
              </a:rPr>
              <a:t>กองกิจกรรมทางกายเพื่อสุขภาพ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กรมอนามัย กระทรวงสาธารณสุข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28AB07B4-1D0D-4928-8BD4-7E60A2307F2D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274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2037" y="676502"/>
            <a:ext cx="121920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</a:t>
            </a:r>
          </a:p>
          <a:p>
            <a:pPr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ประเทศไทยเป็นสังคมผู้สูงอายุอย่างรวดเร็ว คาดการณ์ว่าในปี 2583 ประเทศไทยจะมีผู้สูงอายุสูงถึง 20.5 ล้านคน ในขณะที่ประชากรวัยแรงงานลดน้อยลงส่งผลต่อการเปลี่ยนแปลงของโครงสร้างประชากร นอกจากนี้ผู้สูงอายุยังเผชิญปัญหาด้านสุขภาพซึ่งเกิดจากความเสื่อมของอวัยวะและระบบต่างๆในร่างกาย ปัญหาสภาพชีวิต ความเป็นอยู่ และระบบการดูแลที่ไม่ได้มาตรฐาน และความมั่นคงทางรายได้ อีกทั้งพบว่าใช้จ่ายด้านสุขภาพของประเทศไทยมีแนวโน้มเพิ่มขึ้นอย่างรวดเร็ว เมื่อผนวกกับปัจจัยสังคมผู้สูงอายุ ส่งผลค่าใช้จ่ายเพิ่มมากขึ้น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471547" y="1556717"/>
            <a:ext cx="1390854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(7) เพื่อส่งเสริม สนับสนุน การพัฒนาชุมชนต้นแบบเมืองที่เป็นมิตรกับผู้สูงอายุ (</a:t>
            </a:r>
            <a:r>
              <a:rPr lang="en-US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Aged Friendly Cities / Community)</a:t>
            </a:r>
            <a:endParaRPr lang="th-TH" sz="1150" dirty="0">
              <a:latin typeface="TH Baijam" panose="02000506000000020004" pitchFamily="2" charset="-34"/>
              <a:ea typeface="Tahoma" panose="020B0604030504040204" pitchFamily="34" charset="0"/>
              <a:cs typeface="TH Baijam" panose="02000506000000020004" pitchFamily="2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66667" y="1518657"/>
            <a:ext cx="2003351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(5) เพื่อให้ผู้สูงอายุที่อยู่ในภาวะพึ่งพิงได้รับการดูแล / บริการด้านสาธารณสุข ถึงที่บ้านอย่างต่อเนื่องตามชุดสิทธิประโยชน์ จาก</a:t>
            </a:r>
            <a:r>
              <a:rPr lang="th-TH" sz="1150" dirty="0" err="1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ทีมสห</a:t>
            </a:r>
            <a:r>
              <a:rPr lang="th-TH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สาขาวิชาชีพ โดยการมีส่วนร่วมของครอบครัว ชุมชนและท้องถิ่น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34265" y="1556717"/>
            <a:ext cx="1509034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latin typeface="TH Baijam" panose="02000506000000020004" pitchFamily="2" charset="-34"/>
                <a:cs typeface="TH Baijam" panose="02000506000000020004" pitchFamily="2" charset="-34"/>
              </a:rPr>
              <a:t>(3) เพื่อส่งเสริมให้ผู้สูงอายุไทยมีสุขภาพดี และมีพฤติกรรมสุขภาพที่พึงประสงค์ภายใต้แนวคิด “สุขเพียงพอ ชะลอชรา ชีวายืนยาว” </a:t>
            </a:r>
            <a:endParaRPr lang="th-TH" sz="1150" dirty="0">
              <a:solidFill>
                <a:schemeClr val="tx1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1523071"/>
            <a:ext cx="1364776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(1) เพื่อให้ผู้สูงอายุได้รับการประเมินคัดกรองสุขภาพและเข้าถึงระบบบริการสุขภาพอย่างทั่วถึงและเท่าเทียม</a:t>
            </a:r>
          </a:p>
          <a:p>
            <a:pPr algn="thaiDist"/>
            <a:endParaRPr lang="th-TH" sz="115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" y="479253"/>
            <a:ext cx="6066667" cy="2846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dirty="0">
                <a:latin typeface="TH Baijam" pitchFamily="2" charset="-34"/>
                <a:cs typeface="TH Baijam" pitchFamily="2" charset="-34"/>
              </a:rPr>
              <a:t>เป้าหมายที่ 2 ผู้สูงอายุมีความมั่นคงทางเศรษฐกิจ สุขภาพ สังคมและสภาพแวดล้อมที่เหมาะสม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66667" y="478745"/>
            <a:ext cx="6115192" cy="2846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dirty="0">
                <a:latin typeface="TH Baijam" pitchFamily="2" charset="-34"/>
                <a:cs typeface="TH Baijam" pitchFamily="2" charset="-34"/>
              </a:rPr>
              <a:t>แนวทางที่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3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พัฒนาระบบและกลไกการดูแลสุขภาพ และนวัตกรรม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36169"/>
            <a:ext cx="12181859" cy="307777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Baijam" pitchFamily="2" charset="-34"/>
                <a:cs typeface="TH Baijam" pitchFamily="2" charset="-34"/>
              </a:rPr>
              <a:t>แผนงาน</a:t>
            </a:r>
            <a:r>
              <a:rPr lang="th-TH" sz="1400" b="1" dirty="0" err="1">
                <a:latin typeface="TH Baijam" pitchFamily="2" charset="-34"/>
                <a:cs typeface="TH Baijam" pitchFamily="2" charset="-34"/>
              </a:rPr>
              <a:t>บูรณา</a:t>
            </a:r>
            <a:r>
              <a:rPr lang="th-TH" sz="1400" b="1" dirty="0">
                <a:latin typeface="TH Baijam" pitchFamily="2" charset="-34"/>
                <a:cs typeface="TH Baijam" pitchFamily="2" charset="-34"/>
              </a:rPr>
              <a:t>การเตรียมความพร้อมเพื่อรองรับสังคมสูงวัย ประจำปีงบประมาณ พ.ศ.2564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11549"/>
            <a:ext cx="12192000" cy="3231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โครงการพัฒนาระบบการดูแลส่งเสริมสุขภาพผู้สูงอายุในชุมชนแบบ</a:t>
            </a:r>
            <a:r>
              <a:rPr lang="th-TH" sz="1500" b="1" dirty="0" err="1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บูรณา</a:t>
            </a:r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การ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685" y="1277977"/>
            <a:ext cx="12205648" cy="2923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9008" y="2489789"/>
            <a:ext cx="7196499" cy="4086354"/>
            <a:chOff x="-26980" y="3770367"/>
            <a:chExt cx="8116489" cy="4086354"/>
          </a:xfrm>
        </p:grpSpPr>
        <p:sp>
          <p:nvSpPr>
            <p:cNvPr id="5" name="TextBox 4"/>
            <p:cNvSpPr txBox="1"/>
            <p:nvPr/>
          </p:nvSpPr>
          <p:spPr>
            <a:xfrm>
              <a:off x="-26980" y="4071069"/>
              <a:ext cx="8116489" cy="37856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ต้นทาง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	    พัฒนาระบบดูแลสุขภาพผู้สูงอายุ</a:t>
              </a:r>
              <a:r>
                <a:rPr lang="en-US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งบประมาณ 11,147,900 บาท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1.1 พัฒนาระบบการประเมินคัดกรองความสามารถในการประกอบกิจวัตรประจำวัน ดัชนีบาร์</a:t>
              </a:r>
              <a:r>
                <a:rPr lang="th-TH" sz="120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เธล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เอดีแอล (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Barthel Activities of Daily Living : ADL)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ระบบฐานข้อมูลการเฝ้าระวังสุขภาพผู้สูงอายุและสถานการณ์สุขภาพผู้สูงอายุ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1.2 พัฒนาสมุดบันทึกสุขภาพผู้สูงอายุ บน 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Block chain </a:t>
              </a:r>
            </a:p>
            <a:p>
              <a:pPr algn="thaiDist" defTabSz="457200">
                <a:defRPr/>
              </a:pP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1.3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พัฒนาการจัดทำแผนการส่งเสริมสุขภาพดูแลผู้สูงอายุรายบุคคลในชุมชน (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Wellness Plan)</a:t>
              </a:r>
            </a:p>
            <a:p>
              <a:pPr algn="thaiDist" defTabSz="457200">
                <a:defRPr/>
              </a:pP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1.4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พัฒนามาตรฐานแนวทางการให้บริการผู้สูงอายุที่บ้านในชุมชน และรับรองหลักสูตรด้านผู้สูงอายุ</a:t>
              </a:r>
            </a:p>
            <a:p>
              <a:pPr algn="thaiDist" defTabSz="457200">
                <a:defRPr/>
              </a:pP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.5 พัฒนาระบบฐานข้อมูล 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Program Long Term Care (3C)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ที่ทันสมัยเหมาะสมในการดูแลผู้มีภาวะพึ่งพิงกลุ่มวัยผู้สูงอายุ</a:t>
              </a:r>
            </a:p>
            <a:p>
              <a:pPr algn="thaiDist" defTabSz="457200">
                <a:defRPr/>
              </a:pP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กลางทาง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  ส่งเสริมสนับสนุนการนำระบบการดูแลสุขภาพผู้สูงอายุไปประยุกต์ใช้</a:t>
              </a:r>
              <a:r>
                <a:rPr lang="en-US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งบประมาณ 27,917,600 บาท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2.1 สนับสนุนให้พื้นที่มีการใช้ระบบการประเมินและคัดกรองสุขภาพเบื้องต้นและการบันทึกข้อมูลการวางแผนเฝ้าระวังผู้สูงอายุ  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2.2 สนับสนุนส่งเสริมให้มีการจัดกิจกรรมปรับเปลี่ยนพฤติกรรมสุขภาพ พัฒนาทักษะกาย ใจ ในผู้สูงอายุกลุ่มเสี่ยง ระดับชุมชนแบบบูรณาการ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2.3 พัฒนาและสนับสนุนให้มีการใช้นวัตกรรมการส่งเสริมสุขภาพผู้สูงอายุในพื้นที่ผ่านกลไกครอบครัวชมรมผู้สูงอายุ โรงเรียนผู้สูงอายุ และชุมชน (บ้าน-วัด-โรงเรียน-สถานบริการสุขภาพ แบบบูรณาการ)  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2.4 พัฒนาบุคลากรและภาคีเครือข่ายเพื่อนำชุดความรู้/รูปแบบด้านการส่งเสริมสุขภาพผู้สูงอายุ เพื่อชะลอชรา ชีวายืนยาว ไปใช้ในระดับพื้นที่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2.5 สนับสนุนการจัดอบรมฟื้นฟูพัฒนาศักยภาพผู้จัดการการดูแลผู้สูงอายุ (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Care Manager)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และการอบรมอาสาสมัครบริบาลท้องถิ่น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2.6 ขับเคลื่อนการดำเนินงาน 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Health literacy 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ในกลุ่มผู้สูงอายุ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2.7  สนับสนุนและส่งเสริมองค์ความรู้และเครือข่ายในชุมชนต้นแบบเมืองที่เป็นมิตรกับผู้สูงอายุ (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Age - friendly Communities/Cities)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ในระดับพื้นที่แบบบูรณาการ</a:t>
              </a:r>
            </a:p>
            <a:p>
              <a:pPr algn="thaiDist" defTabSz="457200">
                <a:defRPr/>
              </a:pP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ปลายทาง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  ให้คำปรึกษา แนะนำ ช่วยเหลือ และพัฒนาระบบอย่างต่อเนื่อง   งบประมาณ 8,394,000 บาท     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3.1 ขับเคลื่อนเครือข่ายการดำเนินงานการดูแลส่งเสริมสุขภาพผู้สูงอายุในพื้นที่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3.2 ถอดบทเรียน ด้านการดูแลส่งเสริมสุขภาพผู้สูงอายุ และขยายผลการดำเนินงานร่วมกับภาคีเครือข่ายแบบบูรณาการ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3.3 เยี่ยมเสริมพลังและติดตามประเมินผล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0875" y="3770367"/>
              <a:ext cx="8084991" cy="2769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b="1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2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364771" y="1505298"/>
            <a:ext cx="1569493" cy="977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latin typeface="TH Baijam" panose="02000506000000020004" pitchFamily="2" charset="-34"/>
                <a:cs typeface="TH Baijam" panose="02000506000000020004" pitchFamily="2" charset="-34"/>
              </a:rPr>
              <a:t>(2) เพื่อพัฒนาระบบการดูแลผู้สูงอายุระยะยาวเชิงป้องกัน (</a:t>
            </a:r>
            <a:r>
              <a:rPr lang="en-US" sz="1150" dirty="0">
                <a:latin typeface="TH Baijam" panose="02000506000000020004" pitchFamily="2" charset="-34"/>
                <a:cs typeface="TH Baijam" panose="02000506000000020004" pitchFamily="2" charset="-34"/>
              </a:rPr>
              <a:t>Preventive Long Term Care) </a:t>
            </a:r>
            <a:r>
              <a:rPr lang="th-TH" sz="1150" dirty="0">
                <a:latin typeface="TH Baijam" panose="02000506000000020004" pitchFamily="2" charset="-34"/>
                <a:cs typeface="TH Baijam" panose="02000506000000020004" pitchFamily="2" charset="-34"/>
              </a:rPr>
              <a:t>และ ระบบการดูแลผู้สูงอายุระยะยาว (</a:t>
            </a:r>
            <a:r>
              <a:rPr lang="en-US" sz="1150" dirty="0">
                <a:latin typeface="TH Baijam" panose="02000506000000020004" pitchFamily="2" charset="-34"/>
                <a:cs typeface="TH Baijam" panose="02000506000000020004" pitchFamily="2" charset="-34"/>
              </a:rPr>
              <a:t>Long Term Care)</a:t>
            </a:r>
            <a:endParaRPr lang="th-TH" sz="1150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649" y="1516185"/>
            <a:ext cx="1608975" cy="977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(4) เพื่อส่งเสริม สนับสนุนกิจกรรมการส่งเสริมสุขภาพ และความรอบรู้ด้านสุขภาพ (</a:t>
            </a:r>
            <a:r>
              <a:rPr lang="en-US" sz="115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Health Literacy) </a:t>
            </a:r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ในชมรมผู้สูงอายุคุณภาพ / โรงเรียนผู้สูงอายุ / ชุมชน</a:t>
            </a:r>
            <a:endParaRPr lang="th-TH" sz="1150" dirty="0">
              <a:solidFill>
                <a:srgbClr val="FF0000"/>
              </a:solidFill>
              <a:latin typeface="TH Baijam" panose="02000506000000020004" pitchFamily="2" charset="-34"/>
              <a:ea typeface="Tahoma" panose="020B0604030504040204" pitchFamily="34" charset="0"/>
              <a:cs typeface="TH Baijam" panose="02000506000000020004" pitchFamily="2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41975" y="1524246"/>
            <a:ext cx="1429571" cy="977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(6) เพื่อพัฒนาศักยภาพบุคลากร ภาคีเครือข่าย ในการส่งเสริมสุขภาพดูแลผู้สูงอายุและอนามัยสิ่งแวดล้อมที่เอื้อต่อการมีสุขภาพดี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-10875" y="2489788"/>
            <a:ext cx="5012994" cy="1435991"/>
            <a:chOff x="-10875" y="2544380"/>
            <a:chExt cx="5012994" cy="1435991"/>
          </a:xfrm>
        </p:grpSpPr>
        <p:sp>
          <p:nvSpPr>
            <p:cNvPr id="3" name="TextBox 2"/>
            <p:cNvSpPr txBox="1"/>
            <p:nvPr/>
          </p:nvSpPr>
          <p:spPr>
            <a:xfrm>
              <a:off x="20443" y="2780042"/>
              <a:ext cx="4981676" cy="120032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ผู้สูงอายุได้รับการประเมินคัดกรองความสามารถในการประกอบกิจวัตรประจำวัน ดัชนีบาร์</a:t>
              </a:r>
              <a:r>
                <a:rPr lang="th-TH" sz="1200" dirty="0" err="1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เธล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เอดีแอล 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(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Barthel Activities of Daily Living : ADL)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จำนวน 8,000,000 คน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ผู้สูงอายุเข้าถึงระบบการดูแลและส่งเสริมสุขภาพในชุมชนแบบบูรณาการ จำนวน 290,000 คน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ผู้สูงอายุมีพฤติกรรมสุขภาพที่พึงประสงค์ ร้อยละ 65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4. ตำบลที่มีระบบการส่งเสริมสุขภาพดูแลผู้สูงอายุระยะยาว (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Long Term Care)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ในชุมชนผ่านเกณฑ์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ร้อยละ 90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5. ผู้สูงอายุมีภาวะพึ่งพิงได้รับได้รับการดูแลตามแผนการดูแลรายบุคคล (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Care Plan)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ร้อยละ 85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10875" y="2544380"/>
              <a:ext cx="5012994" cy="27699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/ผลผลิตโครงการ (</a:t>
              </a:r>
              <a:r>
                <a:rPr lang="en-US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00" b="1" dirty="0">
                <a:solidFill>
                  <a:schemeClr val="bg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862400" y="1539891"/>
            <a:ext cx="1360998" cy="9771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1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(8) เพื่อแลกเปลี่ยนเรียนรู้ ถ่ายทอดนวัตกรรมการส่งเสริมสุขภาพผู้สูงอายุในพื้นที่ที่มีการดำเนินงานส่งเสริมสุขภาพดูแลผู้สูงอายุ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0" y="4781270"/>
            <a:ext cx="5002118" cy="704599"/>
            <a:chOff x="5060046" y="2900094"/>
            <a:chExt cx="2484937" cy="528522"/>
          </a:xfrm>
        </p:grpSpPr>
        <p:sp>
          <p:nvSpPr>
            <p:cNvPr id="41" name="TextBox 40"/>
            <p:cNvSpPr txBox="1"/>
            <p:nvPr/>
          </p:nvSpPr>
          <p:spPr>
            <a:xfrm>
              <a:off x="5060046" y="3062889"/>
              <a:ext cx="2483392" cy="365727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</a:t>
              </a:r>
              <a:r>
                <a:rPr kumimoji="0" lang="th-TH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 </a:t>
              </a:r>
              <a:r>
                <a:rPr lang="th-TH" sz="1200" dirty="0">
                  <a:latin typeface="TH Baijam" pitchFamily="2" charset="-34"/>
                  <a:cs typeface="TH Baijam" pitchFamily="2" charset="-34"/>
                </a:rPr>
                <a:t>ผู้สูงอายุมีคุณภาพชีวิตดีขึ้น โดยเปลี่ยนจากกลุ่มติดเตียงเป็นกลุ่มติดบ้าน ร้อยละ</a:t>
              </a:r>
              <a:r>
                <a:rPr lang="en-US" sz="1200" dirty="0">
                  <a:latin typeface="TH Baijam" pitchFamily="2" charset="-34"/>
                  <a:cs typeface="TH Baijam" pitchFamily="2" charset="-34"/>
                </a:rPr>
                <a:t> 2.5</a:t>
              </a:r>
              <a:endParaRPr lang="th-TH" sz="1200" dirty="0">
                <a:latin typeface="TH Baijam" pitchFamily="2" charset="-34"/>
                <a:cs typeface="TH Baijam" pitchFamily="2" charset="-34"/>
              </a:endParaRPr>
            </a:p>
            <a:p>
              <a:pPr>
                <a:lnSpc>
                  <a:spcPct val="107000"/>
                </a:lnSpc>
              </a:pPr>
              <a:r>
                <a:rPr lang="en-US" sz="1200" dirty="0">
                  <a:latin typeface="TH Baijam" pitchFamily="2" charset="-34"/>
                  <a:cs typeface="TH Baijam" pitchFamily="2" charset="-34"/>
                </a:rPr>
                <a:t>2</a:t>
              </a:r>
              <a:r>
                <a:rPr lang="th-TH" sz="1200" dirty="0">
                  <a:latin typeface="TH Baijam" pitchFamily="2" charset="-34"/>
                  <a:cs typeface="TH Baijam" pitchFamily="2" charset="-34"/>
                </a:rPr>
                <a:t>. ผู้สูงอายุมีคุณภาพชีวิตดีขึ้น โดยเปลี่ยนจากกลุ่มติดบ้านติดบ้านเป็นติดสังคม ร้อยละ 4.5</a:t>
              </a:r>
              <a:endParaRPr lang="en-US" sz="1000" dirty="0">
                <a:latin typeface="TH Baijam" pitchFamily="2" charset="-34"/>
                <a:ea typeface="MS Mincho"/>
                <a:cs typeface="TH Baijam" pitchFamily="2" charset="-34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7" y="2900094"/>
              <a:ext cx="2484936" cy="207778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2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-16759" y="3974578"/>
            <a:ext cx="5002119" cy="747164"/>
            <a:chOff x="10818" y="4227447"/>
            <a:chExt cx="4379811" cy="747164"/>
          </a:xfrm>
        </p:grpSpPr>
        <p:sp>
          <p:nvSpPr>
            <p:cNvPr id="48" name="TextBox 47"/>
            <p:cNvSpPr txBox="1"/>
            <p:nvPr/>
          </p:nvSpPr>
          <p:spPr>
            <a:xfrm>
              <a:off x="10818" y="4503713"/>
              <a:ext cx="4379811" cy="47089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</a:t>
              </a:r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ผู้สูงอายุ (ผู้ที่มีอายุ 60 ปี บริบูรณ์ขึ้นไป) ครอบคลุมทุกสิทธิ์ทั่วประเทศ</a:t>
              </a:r>
              <a:r>
                <a:rPr lang="en-US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                    </a:t>
              </a:r>
            </a:p>
            <a:p>
              <a:pPr defTabSz="457200"/>
              <a:r>
                <a:rPr lang="en-US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</a:t>
              </a:r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บุคลากรด้านสาธารณสุขในสังกัดกระทรวงสาธารณสุข ภาคีเครือข่าย และหน่วยงานที่เกี่ยวข้อง</a:t>
              </a:r>
              <a:endParaRPr lang="en-US" sz="123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545" y="4227447"/>
              <a:ext cx="4377084" cy="281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5430E-CA04-E24B-A070-FC62DF30F426}"/>
              </a:ext>
            </a:extLst>
          </p:cNvPr>
          <p:cNvGrpSpPr/>
          <p:nvPr/>
        </p:nvGrpSpPr>
        <p:grpSpPr>
          <a:xfrm>
            <a:off x="3131" y="5513341"/>
            <a:ext cx="4982229" cy="901802"/>
            <a:chOff x="8203610" y="5498487"/>
            <a:chExt cx="3978881" cy="901802"/>
          </a:xfrm>
        </p:grpSpPr>
        <p:sp>
          <p:nvSpPr>
            <p:cNvPr id="20" name="TextBox 19"/>
            <p:cNvSpPr txBox="1"/>
            <p:nvPr/>
          </p:nvSpPr>
          <p:spPr>
            <a:xfrm>
              <a:off x="8210460" y="5786275"/>
              <a:ext cx="3972031" cy="614014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th-TH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ผู้สูงอายุมีคุณภาพชีวิตที่ดี ได้รับการเสริมสร้างทักษะการดำรงชีวิต การเรียนรู้ พัฒนาตลอดชีวิตและการคุ้มครอง ทางสังคม เข้าถึงระบบการดูแลสุขภาพและการส่งเสริมสุขภาพ ด้วยนวัตกรรมและเทคโนโลยี มีศักยภาพในการดูแลตนเอง (</a:t>
              </a:r>
              <a:r>
                <a:rPr lang="en-US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Active aging) </a:t>
              </a:r>
              <a:r>
                <a:rPr lang="th-TH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เพิ่มขึ้น ลดค่าใช้จ่ายในระบบบริการสุขภาพ ส่งผลให้ประเทศมีความมั่นคง มั่งคั่ง และยั่งยืน ต่อไป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3610" y="5498487"/>
              <a:ext cx="3978881" cy="26622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2037" y="6459869"/>
            <a:ext cx="172165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19619" y="6450351"/>
            <a:ext cx="1692321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64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11939" y="6463999"/>
            <a:ext cx="1587069" cy="4616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งบดำเนินงาน 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</a:p>
          <a:p>
            <a:pPr algn="ctr" defTabSz="457200">
              <a:defRPr/>
            </a:pP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47,459,500 บาท </a:t>
            </a:r>
            <a:endParaRPr lang="th-TH" sz="1200" b="1" dirty="0">
              <a:solidFill>
                <a:schemeClr val="bg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13288" y="6608033"/>
            <a:ext cx="7176675" cy="292388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สำนักอนามัยผู้สูงอายุ กรมอนามัย กระทรวงสาธารณสุข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A2C452B-775C-4D02-967F-2208F2A54857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8528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409"/>
            <a:ext cx="12181859" cy="338554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latin typeface="TH Baijam" pitchFamily="2" charset="-34"/>
                <a:cs typeface="TH Baijam" pitchFamily="2" charset="-34"/>
              </a:rPr>
              <a:t>แผนงาน</a:t>
            </a:r>
            <a:r>
              <a:rPr lang="th-TH" sz="1600" b="1" dirty="0" err="1">
                <a:latin typeface="TH Baijam" pitchFamily="2" charset="-34"/>
                <a:cs typeface="TH Baijam" pitchFamily="2" charset="-34"/>
              </a:rPr>
              <a:t>บูรณา</a:t>
            </a:r>
            <a:r>
              <a:rPr lang="th-TH" sz="1600" b="1" dirty="0">
                <a:latin typeface="TH Baijam" pitchFamily="2" charset="-34"/>
                <a:cs typeface="TH Baijam" pitchFamily="2" charset="-34"/>
              </a:rPr>
              <a:t>การเตรียมความพร้อมเพื่อรองรับสังคมสูงวัย ประจำปีงบประมาณ พ.ศ.2564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03" y="936402"/>
            <a:ext cx="12212221" cy="7063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atinLnBrk="1">
              <a:defRPr/>
            </a:pPr>
            <a:r>
              <a:rPr lang="th-TH" sz="13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 </a:t>
            </a:r>
            <a:endParaRPr lang="th-TH" sz="133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latinLnBrk="1">
              <a:defRPr/>
            </a:pPr>
            <a:r>
              <a:rPr lang="th-TH" sz="13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           ปัญหาสุขภาพช่องปากในผู้สูงอายุ โดยเฉพาะ การสูญเสียฟัน มะเร็งช่องปาก ภาวะน้ำลายแห้งในกลุ่มติดบ้าน ติดเตียงและกลุ่มที่มีโรคทางระบบ เป็นปัญหาที่มีความชุก/รุนแรงสูง ที่กระทบต่อสุขภาพและคุณภาพชีวิต  ผู้สูงอายุ/ครอบครัว/เครือข่ายประชาชน จำเป็นต้องเข้าถึงสื่อความรู้/กิจกรรม/นวัตกรรม เพื่อการดูแลด้วยตนเอง และ เข้าถึงบริการที่จำเป็นแบบครบวงจร ทั้งส่งต่อ และรับกลับดูแลในชุมชน ร่วมกับการนำเทคโนโลยี นวัตกรรมผลิตภัณฑ์ในประเทศมาใช้อย่างเป็นระบบ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938365" y="5485767"/>
            <a:ext cx="6236175" cy="915422"/>
            <a:chOff x="4911316" y="3549408"/>
            <a:chExt cx="4096449" cy="686566"/>
          </a:xfrm>
        </p:grpSpPr>
        <p:sp>
          <p:nvSpPr>
            <p:cNvPr id="20" name="TextBox 19"/>
            <p:cNvSpPr txBox="1"/>
            <p:nvPr/>
          </p:nvSpPr>
          <p:spPr>
            <a:xfrm>
              <a:off x="4911316" y="3751226"/>
              <a:ext cx="4093835" cy="48474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latinLnBrk="1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1. ผู้สูงอายุและก่อนวัยสูงอายุสามารถดูแลตนเองเบื้องต้น เข้าถึงเข้าถึงสื่อความรู้ เข้าถึงบริการสร้างเสริมสุขภาพช่องปากเพิ่มขึ้นอย่างเป็นระบบ  </a:t>
              </a:r>
            </a:p>
            <a:p>
              <a:pPr algn="thaiDist" latinLnBrk="1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2. มีระบบการดูแล ที่มีการเชื่อมโยง จากภาคประชาชน ชุมชน กับหน่วยบริการปฐมภูมิ ทุติยภูมิ ตติยภูมิ ทั้งส่งต่อและรับกลับดูแลในชุมชน </a:t>
              </a:r>
            </a:p>
            <a:p>
              <a:pPr algn="thaiDist" latinLnBrk="1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3. มีการใช้เทคโนโลยี นวัตกรรมในระบบบริการ เพื่อเพิ่มประสิทธิภาพและการเข้าถึงอย่างเป็นระบบ </a:t>
              </a:r>
              <a:endPara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11316" y="3549408"/>
              <a:ext cx="4096449" cy="207749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latinLnBrk="1">
                <a:defRPr/>
              </a:pP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352023" y="6400444"/>
            <a:ext cx="5839977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latinLnBrk="1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หน่วยงานที่รับผิดชอบ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สำนักทันตสาธารณสุข กรมอนามัย กระทรวงสาธารณสุข</a:t>
            </a:r>
          </a:p>
          <a:p>
            <a:pPr algn="ctr" latinLnBrk="1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รับผิดชอบโครงการ :  </a:t>
            </a:r>
            <a:r>
              <a:rPr lang="th-TH" sz="1200" b="1" dirty="0" err="1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ทพญ.วรางค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นา  เวชวิธี  โทร  095 6515569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936777" y="2710949"/>
            <a:ext cx="6245083" cy="707283"/>
            <a:chOff x="-13512" y="1839107"/>
            <a:chExt cx="5089568" cy="530461"/>
          </a:xfrm>
        </p:grpSpPr>
        <p:sp>
          <p:nvSpPr>
            <p:cNvPr id="3" name="TextBox 2"/>
            <p:cNvSpPr txBox="1"/>
            <p:nvPr/>
          </p:nvSpPr>
          <p:spPr>
            <a:xfrm>
              <a:off x="-13512" y="2000236"/>
              <a:ext cx="5089568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latinLnBrk="1"/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จำนวนกลุ่มเป้าหมายที่เข้าถึงบริการ/นวัตกรรมในระบบบริการแบบผสมผสาน  และ ข้าถึงสื่อความรู้/กิจกรรม/นวัตกรรม เพื่อการประเมิน/การดูแลด้วยตนเอง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-6207" y="1839107"/>
              <a:ext cx="5082263" cy="213519"/>
            </a:xfrm>
            <a:prstGeom prst="rect">
              <a:avLst/>
            </a:prstGeom>
            <a:solidFill>
              <a:srgbClr val="99FF99"/>
            </a:solidFill>
          </p:spPr>
          <p:txBody>
            <a:bodyPr wrap="square" rtlCol="0">
              <a:spAutoFit/>
            </a:bodyPr>
            <a:lstStyle/>
            <a:p>
              <a:pPr algn="ctr" latinLnBrk="1">
                <a:defRPr/>
              </a:pPr>
              <a:r>
                <a:rPr lang="th-TH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เป้าหมายโครงการ /ผลผลิตโครงการ (</a:t>
              </a:r>
              <a:r>
                <a:rPr lang="en-US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1623" y="1687"/>
            <a:ext cx="12192000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 defTabSz="1935310">
              <a:defRPr/>
            </a:pPr>
            <a:r>
              <a:rPr lang="th-TH" sz="1600" b="1" dirty="0">
                <a:solidFill>
                  <a:srgbClr val="FFFF00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โครงการพัฒนาระบบการดูแลสุขภาพช่องปากผู้สูงอายุ ปี 2564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-1623" y="1627902"/>
            <a:ext cx="12202572" cy="1077914"/>
            <a:chOff x="-20030" y="823831"/>
            <a:chExt cx="9151929" cy="808433"/>
          </a:xfrm>
        </p:grpSpPr>
        <p:sp>
          <p:nvSpPr>
            <p:cNvPr id="9" name="TextBox 8"/>
            <p:cNvSpPr txBox="1"/>
            <p:nvPr/>
          </p:nvSpPr>
          <p:spPr>
            <a:xfrm>
              <a:off x="-20030" y="823831"/>
              <a:ext cx="9144000" cy="23083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latinLnBrk="1"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วัตถุประสงค์โครงการ </a:t>
              </a:r>
            </a:p>
          </p:txBody>
        </p:sp>
        <p:sp>
          <p:nvSpPr>
            <p:cNvPr id="10" name="สี่เหลี่ยมผืนผ้า: มุมมน 9">
              <a:extLst>
                <a:ext uri="{FF2B5EF4-FFF2-40B4-BE49-F238E27FC236}">
                  <a16:creationId xmlns:a16="http://schemas.microsoft.com/office/drawing/2014/main" id="{B89AC2B9-021D-4AE1-BFD1-544A2B619803}"/>
                </a:ext>
              </a:extLst>
            </p:cNvPr>
            <p:cNvSpPr/>
            <p:nvPr/>
          </p:nvSpPr>
          <p:spPr>
            <a:xfrm>
              <a:off x="-14058" y="1057338"/>
              <a:ext cx="3051430" cy="574926"/>
            </a:xfrm>
            <a:prstGeom prst="roundRect">
              <a:avLst>
                <a:gd name="adj" fmla="val 13476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atinLnBrk="1"/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</a:t>
              </a: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เพื่อให้ผู้สูงอายุทุกกลุ่ม และกลุ่มก่อนวัยสูงอายุ เข้าถึงบริการเพิ่มขึ้น โดยเฉพาะการส่งเสริม ป้องกัน รักษาฟื้นฟู เพื่อคงสภาพการใช้งานของอวัยวะในช่องปาก  ในประเด็นปัญหาสำคัญ </a:t>
              </a:r>
            </a:p>
          </p:txBody>
        </p:sp>
        <p:sp>
          <p:nvSpPr>
            <p:cNvPr id="51" name="สี่เหลี่ยมผืนผ้า: มุมมน 50">
              <a:extLst>
                <a:ext uri="{FF2B5EF4-FFF2-40B4-BE49-F238E27FC236}">
                  <a16:creationId xmlns:a16="http://schemas.microsoft.com/office/drawing/2014/main" id="{FCD1CC92-0C6D-4A6C-948D-A31CEEBC1361}"/>
                </a:ext>
              </a:extLst>
            </p:cNvPr>
            <p:cNvSpPr/>
            <p:nvPr/>
          </p:nvSpPr>
          <p:spPr>
            <a:xfrm>
              <a:off x="6028068" y="1062858"/>
              <a:ext cx="3103831" cy="560883"/>
            </a:xfrm>
            <a:prstGeom prst="roundRect">
              <a:avLst>
                <a:gd name="adj" fmla="val 16020"/>
              </a:avLst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atinLnBrk="1"/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3. มีการใช้เทคโนโลยี นวัตกรรมในระบบบริการ โดยภาคประชาชนและบุคลากร เพื่อเพิ่มประสิทธิภาพการดูแลตนเอง และการเข้าถึงบริการอย่างเป็นระบบ </a:t>
              </a:r>
              <a:endParaRPr lang="en-US" sz="13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2" name="สี่เหลี่ยมผืนผ้า: มุมมน 49">
              <a:extLst>
                <a:ext uri="{FF2B5EF4-FFF2-40B4-BE49-F238E27FC236}">
                  <a16:creationId xmlns:a16="http://schemas.microsoft.com/office/drawing/2014/main" id="{7F97A5C7-C35E-460C-BA89-96AA83F59639}"/>
                </a:ext>
              </a:extLst>
            </p:cNvPr>
            <p:cNvSpPr/>
            <p:nvPr/>
          </p:nvSpPr>
          <p:spPr>
            <a:xfrm>
              <a:off x="3055185" y="1068964"/>
              <a:ext cx="2939713" cy="548671"/>
            </a:xfrm>
            <a:prstGeom prst="roundRect">
              <a:avLst>
                <a:gd name="adj" fmla="val 9677"/>
              </a:avLst>
            </a:prstGeom>
            <a:ln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atinLnBrk="1"/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2. เพื่อให้ผู้สูงอายุสามารถดูแลสุขภาพช่องปากได้ด้วยตนเอง เข้าถึงสื่อความรู้ เพื่อการดูแลตนเอง ทั้งกลุ่มที่ช่วยเหลือตนเองได้และไม่ได้ 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0926" y="2717513"/>
            <a:ext cx="5936776" cy="3551265"/>
            <a:chOff x="-14539" y="2381560"/>
            <a:chExt cx="5080600" cy="2663450"/>
          </a:xfrm>
        </p:grpSpPr>
        <p:sp>
          <p:nvSpPr>
            <p:cNvPr id="5" name="TextBox 4"/>
            <p:cNvSpPr txBox="1"/>
            <p:nvPr/>
          </p:nvSpPr>
          <p:spPr>
            <a:xfrm>
              <a:off x="-8947" y="2575102"/>
              <a:ext cx="5075008" cy="24699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latinLnBrk="1">
                <a:defRPr/>
              </a:pPr>
              <a:r>
                <a:rPr lang="th-TH" sz="13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ต้นทาง</a:t>
              </a:r>
              <a:endParaRPr lang="en-US" sz="1300" b="1" u="sng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  <a:p>
              <a:pPr algn="thaiDist" latinLnBrk="1">
                <a:defRPr/>
              </a:pP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พัฒนารูปแบบ/ นวัตกรรม  เพื่อ เพิ่มการเข้าถึงบริการผสมผสาน ในประเด็นปัญหาสำคัญ  และ เพิ่มการเข้าถึง</a:t>
              </a:r>
            </a:p>
            <a:p>
              <a:pPr algn="thaiDist" latinLnBrk="1">
                <a:defRPr/>
              </a:pP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ข้อมูล/กิจกรรมเพื่อการดูแลช่องปากด้วยตนเองในกลุ่มผู้สูงอายุ งบประมาณ </a:t>
              </a: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6,850,440 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บาท</a:t>
              </a:r>
            </a:p>
            <a:p>
              <a:pPr algn="thaiDist" latinLnBrk="1">
                <a:defRPr/>
              </a:pP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1.1พัฒนารูปแบบการใช้เทคโนโลยี เพื่อการเข้าถึงข้อมูลความรู้ การประเมิน และการดูแลสุขภาพช่องปากผู้สูงอายุและก่อนวัยสูงอายุด้วยตนเอง </a:t>
              </a:r>
            </a:p>
            <a:p>
              <a:pPr algn="thaiDist" latinLnBrk="1">
                <a:defRPr/>
              </a:pP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</a:t>
              </a: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1.2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พัฒนาแนวทาง/มาตรฐาน/สื่อ เพื่อการสนับสนุนการดูแลสุขภาพช่องปาก</a:t>
              </a:r>
            </a:p>
            <a:p>
              <a:pPr algn="thaiDist" latinLnBrk="1">
                <a:defRPr/>
              </a:pP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</a:t>
              </a: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1.3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พัฒนาระบบเฝ้าระวัง และระบบฐานข้อมูลด้านสุขภาพช่องปาก</a:t>
              </a:r>
            </a:p>
            <a:p>
              <a:pPr algn="thaiDist" latinLnBrk="1">
                <a:defRPr/>
              </a:pPr>
              <a:r>
                <a:rPr lang="th-TH" sz="13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กลางทาง</a:t>
              </a:r>
              <a:endParaRPr lang="en-US" sz="1300" b="1" u="sng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  <a:p>
              <a:pPr algn="thaiDist" latinLnBrk="1">
                <a:defRPr/>
              </a:pP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2.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ส่งเสริมสนับสนุนการเข้าถึงบริการ การดูแลตนเอง และการใช้นวัตกรรม งบประมาณ </a:t>
              </a: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8,723,260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บาท</a:t>
              </a:r>
            </a:p>
            <a:p>
              <a:pPr algn="thaiDist" latinLnBrk="1">
                <a:defRPr/>
              </a:pP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  </a:t>
              </a: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2.1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ส่งเสริม สนับสนุนการเข้าถึงบริการ/การดูแลตนเอง/ การใช้เทคโนโลยี นวัตกรรม โดยการพัฒนาศักยภาพบุคลากร   และการสนับสนุนเทคโนโลยี นวัตกรรม</a:t>
              </a:r>
            </a:p>
            <a:p>
              <a:pPr algn="thaiDist" latinLnBrk="1">
                <a:defRPr/>
              </a:pP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  </a:t>
              </a: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2.2 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พัฒนาศักยภาพบุคลากร และเครือข่าย </a:t>
              </a:r>
              <a:endParaRPr lang="en-US" sz="13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  <a:p>
              <a:pPr algn="thaiDist" latinLnBrk="1">
                <a:defRPr/>
              </a:pP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  2.3 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ติดตาม ประเมินผล เพื่อการพัฒนา </a:t>
              </a:r>
              <a:endParaRPr lang="en-US" sz="13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  <a:p>
              <a:pPr algn="thaiDist" latinLnBrk="1">
                <a:defRPr/>
              </a:pPr>
              <a:r>
                <a:rPr lang="th-TH" sz="13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ปลายทาง</a:t>
              </a:r>
            </a:p>
            <a:p>
              <a:pPr algn="thaiDist" latinLnBrk="1">
                <a:defRPr/>
              </a:pP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พัฒนาระบบคุณภาพ และ การเข้าถึงบริการต่อเนื่อง  งบประมาณ </a:t>
              </a:r>
              <a:r>
                <a:rPr lang="en-US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2,867,600 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บาท</a:t>
              </a:r>
              <a:endParaRPr lang="en-US" sz="1300" b="1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  <a:p>
              <a:pPr algn="thaiDist" latinLnBrk="1">
                <a:defRPr/>
              </a:pPr>
              <a:r>
                <a:rPr lang="en-US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3.1 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ประชุมเพื่อพัฒนาวิชาการ แลกเปลี่ยนเรียนรู้ เทคโนโลยีนวัตกรรม และการขับเคลื่อน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4539" y="2381560"/>
              <a:ext cx="5080600" cy="21929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latinLnBrk="1"/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3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3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3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945740" y="3434957"/>
            <a:ext cx="6243981" cy="748676"/>
            <a:chOff x="5060046" y="2900094"/>
            <a:chExt cx="2484937" cy="561584"/>
          </a:xfrm>
        </p:grpSpPr>
        <p:sp>
          <p:nvSpPr>
            <p:cNvPr id="13" name="TextBox 12"/>
            <p:cNvSpPr txBox="1"/>
            <p:nvPr/>
          </p:nvSpPr>
          <p:spPr>
            <a:xfrm>
              <a:off x="5060047" y="2900094"/>
              <a:ext cx="2484936" cy="21354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latinLnBrk="1">
                <a:defRPr/>
              </a:pPr>
              <a:r>
                <a:rPr lang="th-TH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60046" y="3103838"/>
              <a:ext cx="2483392" cy="3578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latinLnBrk="1"/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ผู้สูงอายุทั่วประเทศทุกกลุ่ม ทั้งกลุ่มที่ช่วยเหลือตนเองได้ และกลุ่มติดบ้าน ติดเตียง </a:t>
              </a:r>
            </a:p>
            <a:p>
              <a:pPr latinLnBrk="1"/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กลุ่มก่อนเข้าสู่วัยสูงอายุ อายุ 40 – 59 ปี เพื่อเตรียมความพร้อมก่อนเข้าสู่วัยสูงอายุ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18743" y="6387970"/>
            <a:ext cx="2078147" cy="4708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latinLnBrk="1">
              <a:defRPr/>
            </a:pP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</a:p>
          <a:p>
            <a:pPr algn="ctr" latinLnBrk="1">
              <a:defRPr/>
            </a:pPr>
            <a:r>
              <a:rPr lang="en-US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ทุกจังหวัดทั่วประเทศและกทม.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59405" y="6376273"/>
            <a:ext cx="2045737" cy="4708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latinLnBrk="1">
              <a:defRPr/>
            </a:pP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</a:t>
            </a:r>
          </a:p>
          <a:p>
            <a:pPr algn="ctr" latinLnBrk="1">
              <a:defRPr/>
            </a:pP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64</a:t>
            </a:r>
            <a:endParaRPr lang="th-TH" sz="123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" y="615733"/>
            <a:ext cx="6066667" cy="3072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latin typeface="TH Baijam" pitchFamily="2" charset="-34"/>
                <a:cs typeface="TH Baijam" pitchFamily="2" charset="-34"/>
              </a:rPr>
              <a:t>เป้าหมายที่ 2 ผู้สูงอายุมีความมั่นคงทางเศรษฐกิจ สุขภาพ สังคมและสภาพแวดล้อมที่เหมาะสม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5367" y="6389911"/>
            <a:ext cx="2256231" cy="4708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latinLnBrk="1">
              <a:defRPr/>
            </a:pP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งบดำเนินงาน</a:t>
            </a:r>
            <a:r>
              <a:rPr lang="en-US" sz="123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: </a:t>
            </a:r>
          </a:p>
          <a:p>
            <a:pPr algn="ctr" latinLnBrk="1">
              <a:defRPr/>
            </a:pPr>
            <a:r>
              <a:rPr lang="th-TH" sz="1230" b="1" dirty="0">
                <a:solidFill>
                  <a:prstClr val="black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18,443,300 บาท</a:t>
            </a:r>
            <a:endParaRPr lang="th-TH" sz="123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6667" y="615225"/>
            <a:ext cx="61342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latin typeface="TH Baijam" pitchFamily="2" charset="-34"/>
                <a:cs typeface="TH Baijam" pitchFamily="2" charset="-34"/>
              </a:rPr>
              <a:t>แนวทางที่ </a:t>
            </a:r>
            <a:r>
              <a:rPr lang="en-US" sz="1400" dirty="0">
                <a:latin typeface="TH Baijam" pitchFamily="2" charset="-34"/>
                <a:cs typeface="TH Baijam" pitchFamily="2" charset="-34"/>
              </a:rPr>
              <a:t>3 </a:t>
            </a:r>
            <a:r>
              <a:rPr lang="th-TH" sz="1400" dirty="0">
                <a:latin typeface="TH Baijam" pitchFamily="2" charset="-34"/>
                <a:cs typeface="TH Baijam" pitchFamily="2" charset="-34"/>
              </a:rPr>
              <a:t>พัฒนาระบบและกลไกการดูแลสุขภาพ และนวัตกรรม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945743" y="4188442"/>
            <a:ext cx="6255208" cy="717052"/>
            <a:chOff x="10817" y="4227447"/>
            <a:chExt cx="4353340" cy="717052"/>
          </a:xfrm>
        </p:grpSpPr>
        <p:sp>
          <p:nvSpPr>
            <p:cNvPr id="30" name="TextBox 29"/>
            <p:cNvSpPr txBox="1"/>
            <p:nvPr/>
          </p:nvSpPr>
          <p:spPr>
            <a:xfrm>
              <a:off x="10817" y="4467445"/>
              <a:ext cx="4353339" cy="4770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latinLnBrk="1"/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</a:t>
              </a:r>
              <a:r>
                <a:rPr lang="th-TH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กลุ่มเป้าหมาย </a:t>
              </a:r>
              <a:r>
                <a:rPr lang="en-US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500,000 </a:t>
              </a:r>
              <a:r>
                <a:rPr lang="th-TH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คน </a:t>
              </a:r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เข้าถึงบริการฯ ในประเด็นสำคัญ (การสูญเสียฟัน ฟันผุ/รากฟันผุ มะเร็งช่องปาก และภาวะน้ำลายแห้ง </a:t>
              </a:r>
            </a:p>
            <a:p>
              <a:pPr latinLnBrk="1"/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กลุ่มเป้าหมาย 2,000,000 คน เข้าถึงกิจกรรม/ความรู้ เพื่อการดูแลตนเอง ผ่านชมรม/เทคโนโลยี </a:t>
              </a:r>
              <a:r>
                <a:rPr lang="en-US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platform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545" y="4227447"/>
              <a:ext cx="4350612" cy="29238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(</a:t>
              </a:r>
              <a:r>
                <a:rPr lang="en-US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output)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36777" y="4878786"/>
            <a:ext cx="6264174" cy="533931"/>
            <a:chOff x="5936777" y="4975559"/>
            <a:chExt cx="6264174" cy="533931"/>
          </a:xfrm>
        </p:grpSpPr>
        <p:sp>
          <p:nvSpPr>
            <p:cNvPr id="35" name="TextBox 34"/>
            <p:cNvSpPr txBox="1"/>
            <p:nvPr/>
          </p:nvSpPr>
          <p:spPr>
            <a:xfrm>
              <a:off x="5949663" y="5232491"/>
              <a:ext cx="6251288" cy="276999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 lvl="0" defTabSz="457200"/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ร้อยละ 70 ของผู้สูงอายุ มีฟันแท้ 20 ซี่ หรือ 4 คู่สบฟันหลัง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36777" y="4975559"/>
              <a:ext cx="6255223" cy="292388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3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3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407A76D3-D50B-42C6-865D-082143A34641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523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8045" y="1510920"/>
            <a:ext cx="12200147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15003" y="6247940"/>
            <a:ext cx="243888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05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ก.ย.6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4</a:t>
            </a:r>
            <a:endParaRPr lang="th-TH" sz="14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045" y="745046"/>
            <a:ext cx="1218925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 </a:t>
            </a:r>
            <a:endParaRPr lang="th-TH" sz="1200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สถาบันพระพุทธศาสนาอยู่คู่สังคมไทยมาอย่างช้านาน ปัจจุบันประเทศไทยมีวัดและศาสนสถานรวมกว่า 41,344 วัดมีพระสงฆ์ จำนวน 298,580 รูป สามเณร จำนวน 59,587 รูป รวมเป็น 358,167 รูป แม่ชี จำนวน 13,258 คน (สำนักพุทธศาสนาแห่งชาติ) ซึ่ง</a:t>
            </a:r>
            <a:r>
              <a:rPr lang="th-TH" sz="1200" b="1" dirty="0">
                <a:solidFill>
                  <a:schemeClr val="tx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มากกว่าร้อยละ 50 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ของพระสงฆ์เป็นผู้สูงอายุ และมีแนวโน้มเป็นผู้สูงอายุมากขึ้น พระสงฆ์มีปัญหาทางสุขภาพ โดยเฉพาะป่วยเป็นโรคไม่ติดต่อเรื้อรัง ซึ่งสาเหตุสำคัญส่วนหนึ่งมาจากอาหารที่ใส่บาตรทำบุญของประชาชน นอกจากนี้พระสงฆ์ยังมีพฤติกรรมเสี่ยงต่อสิ่งที่เป็นสาเหตุของการเกิดโรค และขาดการออกกำลังกายที่เหมาะสม หากไม่ได้รับการแก้ไขจะกลายเป็นผู้ป่วยรายใหม่ การดูแลสุขภาพพระสงฆ์จึงเป็นสิ่งที่สำคัญสอดคล้องกับมติมหาเถรสมาคม ที่ 191/2560 และมติสมัชชาแห่งชาติครั้งที่ 5 ให้มีการขับเคลื่อนงาน พระสงฆ์กับการพัฒนาสุขภาวะ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" y="520197"/>
            <a:ext cx="6066667" cy="307269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Baijam" pitchFamily="2" charset="-34"/>
                <a:cs typeface="TH Baijam" pitchFamily="2" charset="-34"/>
              </a:rPr>
              <a:t>เป้าหมายที่ 2 ผู้สูงอายุมีความมั่นคงทางเศรษฐกิจ สุขภาพ สังคมและสภาพแวดล้อมที่เหมาะสม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66667" y="519689"/>
            <a:ext cx="6125435" cy="307777"/>
          </a:xfrm>
          <a:prstGeom prst="rect">
            <a:avLst/>
          </a:prstGeom>
          <a:solidFill>
            <a:srgbClr val="C0504D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Baijam" pitchFamily="2" charset="-34"/>
                <a:cs typeface="TH Baijam" pitchFamily="2" charset="-34"/>
              </a:rPr>
              <a:t>แนวทางที่ </a:t>
            </a:r>
            <a:r>
              <a: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Baijam" pitchFamily="2" charset="-34"/>
                <a:cs typeface="TH Baijam" pitchFamily="2" charset="-34"/>
              </a:rPr>
              <a:t>3 </a:t>
            </a:r>
            <a:r>
              <a:rPr kumimoji="0" lang="th-TH" sz="13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H Baijam" pitchFamily="2" charset="-34"/>
                <a:cs typeface="TH Baijam" pitchFamily="2" charset="-34"/>
              </a:rPr>
              <a:t>พัฒนาระบบและกลไกการดูแลสุขภาพ และนวัตกรรม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49817"/>
            <a:ext cx="12181859" cy="315471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50" b="1" dirty="0">
                <a:latin typeface="TH Baijam" pitchFamily="2" charset="-34"/>
                <a:cs typeface="TH Baijam" pitchFamily="2" charset="-34"/>
              </a:rPr>
              <a:t>แผนงาน</a:t>
            </a:r>
            <a:r>
              <a:rPr lang="th-TH" sz="1450" b="1" dirty="0" err="1">
                <a:latin typeface="TH Baijam" pitchFamily="2" charset="-34"/>
                <a:cs typeface="TH Baijam" pitchFamily="2" charset="-34"/>
              </a:rPr>
              <a:t>บูรณา</a:t>
            </a:r>
            <a:r>
              <a:rPr lang="th-TH" sz="1450" b="1" dirty="0">
                <a:latin typeface="TH Baijam" pitchFamily="2" charset="-34"/>
                <a:cs typeface="TH Baijam" pitchFamily="2" charset="-34"/>
              </a:rPr>
              <a:t>การเตรียมความพร้อมเพื่อรองรับสังคมสูงวัย ประจำปีงบประมาณ </a:t>
            </a:r>
            <a:r>
              <a:rPr lang="th-TH" sz="1450" b="1">
                <a:latin typeface="TH Baijam" pitchFamily="2" charset="-34"/>
                <a:cs typeface="TH Baijam" pitchFamily="2" charset="-34"/>
              </a:rPr>
              <a:t>พ.ศ.2564</a:t>
            </a:r>
            <a:endParaRPr lang="th-TH" sz="1450" b="1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" y="-17504"/>
            <a:ext cx="12192000" cy="3231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โครงการพระสงฆ์กับการพัฒนาสุขภาวะ ปี 2564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8046" y="2480294"/>
            <a:ext cx="5584915" cy="727133"/>
            <a:chOff x="-8046" y="2480294"/>
            <a:chExt cx="5584915" cy="727133"/>
          </a:xfrm>
        </p:grpSpPr>
        <p:sp>
          <p:nvSpPr>
            <p:cNvPr id="22" name="TextBox 21"/>
            <p:cNvSpPr txBox="1"/>
            <p:nvPr/>
          </p:nvSpPr>
          <p:spPr>
            <a:xfrm>
              <a:off x="-8046" y="2480294"/>
              <a:ext cx="5584915" cy="284693"/>
            </a:xfrm>
            <a:prstGeom prst="rect">
              <a:avLst/>
            </a:prstGeom>
            <a:solidFill>
              <a:srgbClr val="99FF99"/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เป้าหมายโครงการ /ผลผลิตโครงการ (</a:t>
              </a:r>
              <a:r>
                <a:rPr lang="en-US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-8046" y="2730373"/>
              <a:ext cx="5584915" cy="47705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พระสงฆ์ สามเณรและแม่ชี เข้าถึงระบบบริการสุขภาพ และมีความรอบรู้ด้านสุขภาพ (</a:t>
              </a:r>
              <a:r>
                <a:rPr lang="en-US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Health Literacy) </a:t>
              </a:r>
              <a:r>
                <a:rPr lang="th-TH" sz="125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ได้รับการดูแลส่งเสริมสุขภาพตามหลักพระธรรมวินัย สามารถขยายผลสู่การพัฒนาสุขภาวะของชุมชน</a:t>
              </a:r>
              <a:endParaRPr lang="en-US" sz="1250" dirty="0"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21" y="6241862"/>
            <a:ext cx="2214181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70" y="6002324"/>
            <a:ext cx="4649117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งบดำเนินการ 9</a:t>
            </a:r>
            <a:r>
              <a:rPr lang="en-US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,</a:t>
            </a:r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236</a:t>
            </a:r>
            <a:r>
              <a:rPr lang="en-US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,</a:t>
            </a:r>
            <a:r>
              <a:rPr lang="th-TH" sz="14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500</a:t>
            </a:r>
            <a:r>
              <a:rPr lang="en-US" sz="1400" b="1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r>
              <a:rPr lang="th-TH" sz="1400" b="1" dirty="0">
                <a:latin typeface="TH Baijam" panose="02000506000000020004" pitchFamily="2" charset="-34"/>
                <a:cs typeface="TH Baijam" panose="02000506000000020004" pitchFamily="2" charset="-34"/>
              </a:rPr>
              <a:t>บาท</a:t>
            </a:r>
            <a:r>
              <a:rPr lang="th-TH" sz="1400" dirty="0">
                <a:latin typeface="TH Baijam" panose="02000506000000020004" pitchFamily="2" charset="-34"/>
                <a:cs typeface="TH Baijam" panose="02000506000000020004" pitchFamily="2" charset="-34"/>
              </a:rPr>
              <a:t> </a:t>
            </a:r>
            <a:endParaRPr lang="th-TH" sz="1400" b="1" dirty="0"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B89AC2B9-021D-4AE1-BFD1-544A2B619803}"/>
              </a:ext>
            </a:extLst>
          </p:cNvPr>
          <p:cNvSpPr/>
          <p:nvPr/>
        </p:nvSpPr>
        <p:spPr>
          <a:xfrm>
            <a:off x="-34157" y="1804432"/>
            <a:ext cx="2558143" cy="640683"/>
          </a:xfrm>
          <a:prstGeom prst="roundRect">
            <a:avLst>
              <a:gd name="adj" fmla="val 13476"/>
            </a:avLst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(1) เพื่อสนับสนุนการประเมิน คัดกรองสุขภาพ พระสงฆ์ สามเณร และแม่ชี </a:t>
            </a:r>
          </a:p>
        </p:txBody>
      </p:sp>
      <p:sp>
        <p:nvSpPr>
          <p:cNvPr id="50" name="สี่เหลี่ยมผืนผ้า: มุมมน 49">
            <a:extLst>
              <a:ext uri="{FF2B5EF4-FFF2-40B4-BE49-F238E27FC236}">
                <a16:creationId xmlns:a16="http://schemas.microsoft.com/office/drawing/2014/main" id="{7F97A5C7-C35E-460C-BA89-96AA83F59639}"/>
              </a:ext>
            </a:extLst>
          </p:cNvPr>
          <p:cNvSpPr/>
          <p:nvPr/>
        </p:nvSpPr>
        <p:spPr>
          <a:xfrm>
            <a:off x="2552617" y="1796082"/>
            <a:ext cx="2990546" cy="660301"/>
          </a:xfrm>
          <a:prstGeom prst="roundRect">
            <a:avLst>
              <a:gd name="adj" fmla="val 13476"/>
            </a:avLst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th-TH" sz="11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(2) เพื่อสนับสนุนให้พระสงฆ์ สามเณรและแม่ชีมีความรอบรู้ด้านสุขภาพ(</a:t>
            </a:r>
            <a:r>
              <a:rPr lang="en-US" sz="11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Health Literacy</a:t>
            </a:r>
            <a:r>
              <a:rPr lang="th-TH" sz="11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) ได้รับการดูแลส่งเสริมสุขภาพตามหลักพระธรรมวินัย สามารถขยายผลสู่การพัฒนาสุขภาวะของชุมชน</a:t>
            </a:r>
          </a:p>
        </p:txBody>
      </p:sp>
      <p:sp>
        <p:nvSpPr>
          <p:cNvPr id="51" name="สี่เหลี่ยมผืนผ้า: มุมมน 50">
            <a:extLst>
              <a:ext uri="{FF2B5EF4-FFF2-40B4-BE49-F238E27FC236}">
                <a16:creationId xmlns:a16="http://schemas.microsoft.com/office/drawing/2014/main" id="{FCD1CC92-0C6D-4A6C-948D-A31CEEBC1361}"/>
              </a:ext>
            </a:extLst>
          </p:cNvPr>
          <p:cNvSpPr/>
          <p:nvPr/>
        </p:nvSpPr>
        <p:spPr>
          <a:xfrm>
            <a:off x="5571794" y="1800433"/>
            <a:ext cx="3233057" cy="651598"/>
          </a:xfrm>
          <a:prstGeom prst="roundRect">
            <a:avLst>
              <a:gd name="adj" fmla="val 13476"/>
            </a:avLst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(3) เพื่อสนับสนุนส่งเสริมให้มีการจัดกิจกรรมส่งเสริมสุขภาพและปรับเปลี่ยนพฤติกรรมสุขภาพ พัฒนา ทักษะกาย ใจ ในพระสงฆ์สามเณรและแม่ชีกลุ่มเสี่ยง </a:t>
            </a:r>
          </a:p>
        </p:txBody>
      </p:sp>
      <p:sp>
        <p:nvSpPr>
          <p:cNvPr id="56" name="สี่เหลี่ยมผืนผ้า: มุมมน 55">
            <a:extLst>
              <a:ext uri="{FF2B5EF4-FFF2-40B4-BE49-F238E27FC236}">
                <a16:creationId xmlns:a16="http://schemas.microsoft.com/office/drawing/2014/main" id="{32836C53-BE1E-4AEB-80F7-05F1C9BCF448}"/>
              </a:ext>
            </a:extLst>
          </p:cNvPr>
          <p:cNvSpPr/>
          <p:nvPr/>
        </p:nvSpPr>
        <p:spPr>
          <a:xfrm>
            <a:off x="8833482" y="1797067"/>
            <a:ext cx="3324361" cy="660303"/>
          </a:xfrm>
          <a:prstGeom prst="roundRect">
            <a:avLst>
              <a:gd name="adj" fmla="val 13476"/>
            </a:avLst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/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rPr>
              <a:t>(4) เพื่อสร้าง พัฒนาและขยายเครือข่ายการขับเคลื่อนนวัตกรรมการส่งเสริมสุขภาพพระสงฆ์ สามเณรและแม่โดยชุมชน ตามบริบทของพื้นที่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0" y="3164095"/>
            <a:ext cx="5576870" cy="759737"/>
            <a:chOff x="10818" y="4227447"/>
            <a:chExt cx="4379811" cy="759737"/>
          </a:xfrm>
        </p:grpSpPr>
        <p:sp>
          <p:nvSpPr>
            <p:cNvPr id="25" name="TextBox 24"/>
            <p:cNvSpPr txBox="1"/>
            <p:nvPr/>
          </p:nvSpPr>
          <p:spPr>
            <a:xfrm>
              <a:off x="10818" y="4494741"/>
              <a:ext cx="4379811" cy="4924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</a:t>
              </a:r>
              <a:r>
                <a:rPr lang="th-TH" sz="125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พระสงฆ์ทั่วประเทศ</a:t>
              </a:r>
              <a:r>
                <a:rPr lang="en-US" sz="125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en-US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</a:t>
              </a:r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สามเณร แม่ชีทั่วประเทศ </a:t>
              </a:r>
              <a:r>
                <a:rPr lang="en-US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</a:t>
              </a:r>
              <a:r>
                <a:rPr lang="th-TH" sz="125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บุคลากรสาธารณสุขในสังกัดกระทรวงสาธารณสุข กระทรวงที่เกี่ยวข้อง หน่วยงานภาครัฐเอกชน</a:t>
              </a:r>
              <a:endParaRPr lang="en-US" sz="125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545" y="4227447"/>
              <a:ext cx="4377084" cy="29238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5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3648" y="6547194"/>
            <a:ext cx="4640239" cy="307777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สำนักอนามัยผู้สูงอายุ กรมอนามัย กระทรวงสาธรณสุข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-2" y="3858592"/>
            <a:ext cx="5576871" cy="1484103"/>
            <a:chOff x="10816" y="4227446"/>
            <a:chExt cx="4377098" cy="1255168"/>
          </a:xfrm>
        </p:grpSpPr>
        <p:sp>
          <p:nvSpPr>
            <p:cNvPr id="35" name="TextBox 34"/>
            <p:cNvSpPr txBox="1"/>
            <p:nvPr/>
          </p:nvSpPr>
          <p:spPr>
            <a:xfrm>
              <a:off x="10816" y="4467445"/>
              <a:ext cx="4377097" cy="1015169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พระสงฆ์ได้รับการประเมินและมีพฤติกรรมสุขภาพที่พึงประสงค์ </a:t>
              </a:r>
              <a:r>
                <a:rPr lang="th-TH" sz="1200" dirty="0">
                  <a:solidFill>
                    <a:srgbClr val="FF0000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จำนวน </a:t>
              </a:r>
              <a:r>
                <a:rPr lang="en-US" sz="1200" dirty="0">
                  <a:solidFill>
                    <a:srgbClr val="FF0000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7,2</a:t>
              </a:r>
              <a:r>
                <a:rPr lang="th-TH" sz="1200" dirty="0">
                  <a:solidFill>
                    <a:srgbClr val="FF0000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00 รูป (ร้อยละ </a:t>
              </a:r>
              <a:r>
                <a:rPr lang="en-US" sz="1200" dirty="0">
                  <a:solidFill>
                    <a:srgbClr val="FF0000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15</a:t>
              </a:r>
              <a:r>
                <a:rPr lang="th-TH" sz="1200" dirty="0">
                  <a:solidFill>
                    <a:srgbClr val="FF0000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)</a:t>
              </a:r>
              <a:endParaRPr lang="en-US" sz="1200" dirty="0">
                <a:solidFill>
                  <a:srgbClr val="FF0000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  <a:p>
              <a:pPr defTabSz="457200"/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</a:t>
              </a:r>
              <a:r>
                <a:rPr lang="th-TH" sz="1200" dirty="0" err="1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พระคิ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ลานุ</a:t>
              </a:r>
              <a:r>
                <a:rPr lang="th-TH" sz="1200" dirty="0" err="1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ปัฏฐาก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1 รูป / 1 ตำบล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</a:p>
            <a:p>
              <a:pPr defTabSz="457200"/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มีวัดส่งเสริมสุขภาพ ผ่านเกณฑ์ร้อยละ 60</a:t>
              </a:r>
            </a:p>
            <a:p>
              <a:pPr defTabSz="457200"/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4.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การดำเนินงานวัดส่งเสริมสุขภาพสู่วัดรอบรู้ด้านสุขภาพผ่านเกณฑ์อย่างน้อยเขตสุขภาพละ 2 วัด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5. นวัตกรรมการดูแลสุขภาพโดยชุมชน อย่างน้อยเขตสุขภาพละ 1 นวัตกรรม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6. </a:t>
              </a:r>
              <a:r>
                <a:rPr lang="th-TH" sz="1200" dirty="0" err="1">
                  <a:latin typeface="TH Baijam" pitchFamily="2" charset="-34"/>
                  <a:cs typeface="TH Baijam" pitchFamily="2" charset="-34"/>
                </a:rPr>
                <a:t>พระคิ</a:t>
              </a:r>
              <a:r>
                <a:rPr lang="th-TH" sz="1200" dirty="0">
                  <a:latin typeface="TH Baijam" pitchFamily="2" charset="-34"/>
                  <a:cs typeface="TH Baijam" pitchFamily="2" charset="-34"/>
                </a:rPr>
                <a:t>ลานุ</a:t>
              </a:r>
              <a:r>
                <a:rPr lang="th-TH" sz="1200" dirty="0" err="1">
                  <a:latin typeface="TH Baijam" pitchFamily="2" charset="-34"/>
                  <a:cs typeface="TH Baijam" pitchFamily="2" charset="-34"/>
                </a:rPr>
                <a:t>ปัฏฐาก</a:t>
              </a:r>
              <a:r>
                <a:rPr lang="th-TH" sz="1200" dirty="0">
                  <a:latin typeface="TH Baijam" pitchFamily="2" charset="-34"/>
                  <a:cs typeface="TH Baijam" pitchFamily="2" charset="-34"/>
                </a:rPr>
                <a:t>ต้นแบบ (อย่างน้อยเขตสุขภาพละ 1 รูป) </a:t>
              </a:r>
              <a:r>
                <a:rPr lang="en-US" sz="1200" dirty="0">
                  <a:latin typeface="TH Baijam" pitchFamily="2" charset="-34"/>
                  <a:cs typeface="TH Baijam" pitchFamily="2" charset="-34"/>
                </a:rPr>
                <a:t>13 </a:t>
              </a:r>
              <a:r>
                <a:rPr lang="th-TH" sz="1200" dirty="0">
                  <a:latin typeface="TH Baijam" pitchFamily="2" charset="-34"/>
                  <a:cs typeface="TH Baijam" pitchFamily="2" charset="-34"/>
                </a:rPr>
                <a:t>รูป</a:t>
              </a:r>
              <a:endParaRPr lang="en-US" sz="1000" dirty="0">
                <a:latin typeface="TH Baijam" pitchFamily="2" charset="-34"/>
                <a:ea typeface="MS Mincho"/>
                <a:cs typeface="TH Baijam" pitchFamily="2" charset="-34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545" y="4227446"/>
              <a:ext cx="4374369" cy="292388"/>
            </a:xfrm>
            <a:prstGeom prst="rect">
              <a:avLst/>
            </a:prstGeom>
            <a:solidFill>
              <a:srgbClr val="EEECE1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2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(</a:t>
              </a:r>
              <a:r>
                <a:rPr kumimoji="0" lang="en-US" sz="12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output)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571795" y="2482025"/>
            <a:ext cx="6620306" cy="3493879"/>
            <a:chOff x="4353339" y="2682820"/>
            <a:chExt cx="7879706" cy="3493879"/>
          </a:xfrm>
        </p:grpSpPr>
        <p:sp>
          <p:nvSpPr>
            <p:cNvPr id="39" name="TextBox 38"/>
            <p:cNvSpPr txBox="1"/>
            <p:nvPr/>
          </p:nvSpPr>
          <p:spPr>
            <a:xfrm>
              <a:off x="4359379" y="2981978"/>
              <a:ext cx="7873666" cy="31947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th-TH" sz="126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ต้นทาง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	</a:t>
              </a:r>
              <a:r>
                <a:rPr lang="th-TH" sz="126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พัฒนาระบบดูแลสุขภาพผู้สูงอายุ งบประมาณ 2,564,000 บาท 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พัฒนาคู่มือแนวทางการอบบรมหลักสูตร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พระคิ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ลานุ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ปัฏฐาก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หลักสูตรแม่ชีนุ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ปัฏฐายิ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 และหลักสูตรสามเณรแบบ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บูรณา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การสุขศึกษาและพลศึกษา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สร้าง/พัฒนาระบบข้อมูลและจัดเก็บข้อมูลวัดส่งเสริมสุขภาพและ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พระคิ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ลานุ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ปัฏฐาก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ข้อมูลสุขภาพพระสงฆ์และสามเณร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สร้าง/พัฒนาคู่มือแนวทางสร้างเสริมความรอบรู้ด้านสุขภาพ สำหรับพระสงฆ์และประชาชนทั่วไป</a:t>
              </a:r>
            </a:p>
            <a:p>
              <a:pPr algn="thaiDist" defTabSz="457200">
                <a:defRPr/>
              </a:pPr>
              <a:r>
                <a:rPr lang="th-TH" sz="126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กลางทาง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	</a:t>
              </a:r>
              <a:r>
                <a:rPr lang="th-TH" sz="126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ส่งเสริมสนับสนุนการนำระบบการดูแลสุขภาพผู้สูงอายุไปประยุกต์ใช้ งบประมาณ 3,868,900 บาท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สนับสนุนการอบรม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พระคิ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ลานุ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ปัฏฐาก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(พระอาสาสมัครส่งเสริมสุขภาพประจำวัด – 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อสว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.) ในระดับพื้นที่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สนับสนุนการอบบรมหลักสูตร แม่ชีนุ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ปัฏฐายิ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 (แม่ชีอาสาสมัครส่งเสริมสุขภาพประจำวัด - แม่ชี 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อสว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.)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สนับสนุนการดำเนินงานขับเคลื่อนธรรมนูญสุขภาพพระสงฆ์ในระดับพื้นที่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4. สนับสนุนการประเมินคัดกรองสุขภาพ และปรับเปลี่ยนพฤติกรรมสุขภาพ พัฒนาทักษะกาย ใจ ในพระสงฆ์ สามเณร และแม่ชีกลุ่มเสี่ยง</a:t>
              </a:r>
            </a:p>
            <a:p>
              <a:pPr algn="thaiDist" defTabSz="457200">
                <a:defRPr/>
              </a:pPr>
              <a:r>
                <a:rPr lang="th-TH" sz="126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ปลายทาง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	</a:t>
              </a:r>
              <a:r>
                <a:rPr lang="th-TH" sz="126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ให้คำปรึกษา แนะนำ ช่วยเหลือ และพัฒนาระบบอย่างต่อเนื่อง  งบประมาณ 2,803,600 บาท       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สนับสนุนการประเมินวัดส่งเสริมสุขภาพสู่วัดรอบรู้ด้านสุขภาพ (</a:t>
              </a:r>
              <a:r>
                <a:rPr lang="en-US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Health Literate Temple)</a:t>
              </a:r>
            </a:p>
            <a:p>
              <a:pPr algn="thaiDist" defTabSz="457200">
                <a:defRPr/>
              </a:pPr>
              <a:r>
                <a:rPr lang="en-US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Monitoring &amp; Evaluation (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เยี่ยมเสริมพลังการดำเนินงานพระสงฆ์กับการพัฒนาสุขภาวะ วัดรอบรู้ด้านสุขภาพ และ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พระคิ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ลานุ</a:t>
              </a:r>
              <a:r>
                <a:rPr lang="th-TH" sz="126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ปัฏฐาก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)</a:t>
              </a:r>
            </a:p>
            <a:p>
              <a:pPr algn="thaiDist" defTabSz="457200">
                <a:defRPr/>
              </a:pP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จัดเวทีสร้างการเรียนรู้ เผยแพร่นวัตกรรมพื้นที่ ที่มีการดำเนินงาน“พระสงฆ์กับการพัฒนาสุขภาวะ”ที่ดี (</a:t>
              </a:r>
              <a:r>
                <a:rPr lang="en-US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Bright Spot) </a:t>
              </a:r>
              <a:r>
                <a:rPr lang="th-TH" sz="126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เพื่อการขยายผล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53339" y="2682820"/>
              <a:ext cx="7879605" cy="30777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53887" y="5981107"/>
            <a:ext cx="7538113" cy="869651"/>
            <a:chOff x="4653887" y="5803683"/>
            <a:chExt cx="7538113" cy="869651"/>
          </a:xfrm>
        </p:grpSpPr>
        <p:sp>
          <p:nvSpPr>
            <p:cNvPr id="20" name="TextBox 19"/>
            <p:cNvSpPr txBox="1"/>
            <p:nvPr/>
          </p:nvSpPr>
          <p:spPr>
            <a:xfrm>
              <a:off x="4653887" y="6027003"/>
              <a:ext cx="7538113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 defTabSz="457200">
                <a:buFont typeface="Arial" panose="020B0604020202020204" pitchFamily="34" charset="0"/>
                <a:buChar char="•"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พระสงฆ์และสามเณร ได้รับการประเมินคัดกรองสุขภาพ และมีการจัดกิจกรรมส่งเสริมสุขภาพและปรับเปลี่ยนพฤติกรรมสุขภาพพัฒนาทักษะกาย ใจ </a:t>
              </a:r>
            </a:p>
            <a:p>
              <a:pPr marL="171450" indent="-171450" defTabSz="457200">
                <a:buFont typeface="Arial" panose="020B0604020202020204" pitchFamily="34" charset="0"/>
                <a:buChar char="•"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พระสงฆ์และสามเณรมีความรอบรู้ด้านสุขภาพ (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Health Literacy)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ได้รับการดูแลส่งเสริมสุขภาพตามหลักพระธรรมวินัย สามารถขยายผลสู่การพัฒนาสุขภาวะของชุมชน</a:t>
              </a:r>
            </a:p>
            <a:p>
              <a:pPr marL="171450" indent="-171450" defTabSz="457200">
                <a:buFont typeface="Arial" panose="020B0604020202020204" pitchFamily="34" charset="0"/>
                <a:buChar char="•"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มีขยายเครือข่ายการขับเคลื่อนนวัตกรรมการส่งเสริมสุขภาพพระสงฆ์ สามเณร และแม่ชี โดยชุมชน ตามบริบทของพื้นที่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53887" y="5803683"/>
              <a:ext cx="7524567" cy="30777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3650" y="5326792"/>
            <a:ext cx="5563220" cy="688721"/>
            <a:chOff x="5060046" y="2938110"/>
            <a:chExt cx="2484936" cy="668371"/>
          </a:xfrm>
        </p:grpSpPr>
        <p:sp>
          <p:nvSpPr>
            <p:cNvPr id="43" name="TextBox 42"/>
            <p:cNvSpPr txBox="1"/>
            <p:nvPr/>
          </p:nvSpPr>
          <p:spPr>
            <a:xfrm>
              <a:off x="5061590" y="3145888"/>
              <a:ext cx="2483392" cy="460593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 lvl="0" latinLnBrk="1"/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พระสงฆ์ สามเณรและแม่ชี มีความรอบรู้ด้านสุขภาพ (</a:t>
              </a:r>
              <a:r>
                <a:rPr lang="en-US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Health Literacy) </a:t>
              </a: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ได้รับการดูแลส่งเสริมสุขภาพตามหลักพระธรรมวินัย สามารถขยายผลสู่การพัฒนาสุขภาวะของชุมชน 13 แห่ง </a:t>
              </a:r>
              <a:endParaRPr lang="th-TH" sz="1200" dirty="0">
                <a:latin typeface="TH Baijam" pitchFamily="2" charset="-34"/>
                <a:cs typeface="TH Baijam" pitchFamily="2" charset="-34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6" y="2938110"/>
              <a:ext cx="2484936" cy="207778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2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FB21A17A-7A6B-4364-97AC-84F32FA57C77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324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708" y="1259645"/>
            <a:ext cx="6074150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</a:t>
            </a:r>
          </a:p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</a:t>
            </a:r>
            <a:r>
              <a:rPr lang="th-TH" sz="1200" dirty="0">
                <a:latin typeface="TH Baijam" panose="02000506000000020004" pitchFamily="2" charset="-34"/>
                <a:cs typeface="TH Baijam" panose="02000506000000020004" pitchFamily="2" charset="-34"/>
              </a:rPr>
              <a:t>กรมอนามัยเป็นหน่วยงานหลักที่ขับเคลื่อนด้านวิชาการ เพื่อคุ้มครองสุขภาพของประชาชนให้ได้บริโภคอาหารและ พักอาศัยในสถานที่ที่สะอาดปลอดภัย โดยดำเนินงานภายใต้พระราชบัญญัติการสาธารณสุข พ.ศ. </a:t>
            </a:r>
            <a:r>
              <a:rPr lang="en-US" sz="1200" dirty="0">
                <a:latin typeface="TH Baijam" panose="02000506000000020004" pitchFamily="2" charset="-34"/>
                <a:cs typeface="TH Baijam" panose="02000506000000020004" pitchFamily="2" charset="-34"/>
              </a:rPr>
              <a:t>2535</a:t>
            </a:r>
            <a:r>
              <a:rPr lang="th-TH" sz="1200" dirty="0">
                <a:latin typeface="TH Baijam" panose="02000506000000020004" pitchFamily="2" charset="-34"/>
                <a:cs typeface="TH Baijam" panose="02000506000000020004" pitchFamily="2" charset="-34"/>
              </a:rPr>
              <a:t> โดยขับเคลื่อนผ่านองค์กรปกครองส่วนท้องถิ่น ระดับเทศบาลนคร เทศบาลเมือง เทศบาลตำบล และองค์การบริหารส่วนตำบล และจากนโยบายรัฐบาลที่ส่งเสริมการพัฒนาด้านการท่องเที่ยวให้ได้มาตรฐานเพื่อสร้างรายได้ให้กับประเทศ โดยเฉพาะบริการด้านอาหารตลอดจนการบริการที่พักอาศัย ซึ่งเป็นบริการด้านหนึ่งที่ดึงดูดนักท่องเที่ยวให้มาเที่ยวประเทศไทย จึงจำเป็นต้องสร้างความเชื่อมั่นด้านอาหารที่ปลอดภัยและสถานที่พักอาศัยที่ได้มาตรฐานให้กับนักท่องเที่ยว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" y="479253"/>
            <a:ext cx="6066667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เป้าหมายที่ 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สัดส่วนผลิตภัณฑ์มวลรวมในประเทศด้านการท่องเที่ยวต่อผลิตภัณฑ์มวลรวมในประเทศเพิ่มขึ้นและอันดับขีดความสามารถทางการแข่งขันด้านการท่องเที่ยวของประเทศไทย โดย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Travel &amp; Tourism Competitiveness Index (TTCI)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ดีขึ้น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4263" y="964177"/>
            <a:ext cx="6115192" cy="2846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แนวทางที่ 1.6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ระบบนิเวศการท่องเที่ยว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36169"/>
            <a:ext cx="12181859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Baijam" pitchFamily="2" charset="-34"/>
                <a:cs typeface="TH Baijam" pitchFamily="2" charset="-34"/>
              </a:rPr>
              <a:t>แผนงาน</a:t>
            </a:r>
            <a:r>
              <a:rPr lang="th-TH" sz="1400" b="1" dirty="0" err="1">
                <a:latin typeface="TH Baijam" pitchFamily="2" charset="-34"/>
                <a:cs typeface="TH Baijam" pitchFamily="2" charset="-34"/>
              </a:rPr>
              <a:t>บูรณา</a:t>
            </a:r>
            <a:r>
              <a:rPr lang="th-TH" sz="1400" b="1" dirty="0">
                <a:latin typeface="TH Baijam" pitchFamily="2" charset="-34"/>
                <a:cs typeface="TH Baijam" pitchFamily="2" charset="-34"/>
              </a:rPr>
              <a:t>การสร้างรายได้จากการท่องเที่ยว ประจำปีงบประมาณ พ.ศ. 2564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11549"/>
            <a:ext cx="12192000" cy="3231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 “พัฒนาและยกระดับระบบการจัดการสุขาภิบาลอาหารและการจัดการอนามัยสิ่งแวดล้อมเพื่อรองรับการท่องเที่ยว”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99929" y="3549279"/>
            <a:ext cx="6085107" cy="2527133"/>
            <a:chOff x="-33084" y="3770367"/>
            <a:chExt cx="8116489" cy="1989020"/>
          </a:xfrm>
        </p:grpSpPr>
        <p:sp>
          <p:nvSpPr>
            <p:cNvPr id="5" name="TextBox 4"/>
            <p:cNvSpPr txBox="1"/>
            <p:nvPr/>
          </p:nvSpPr>
          <p:spPr>
            <a:xfrm>
              <a:off x="-33084" y="4087928"/>
              <a:ext cx="8116489" cy="16714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พัฒนายกระดับมาตรฐานด้านสุขาภิบาลอาหารและน้ำใน สถานประกอบการประเภทสถานที่จำหน่ายอาหาร ได้แก่ ร้านอาหาร แผงลอยจำหน่ายอาหาร ห้องอาหารในโรงแรม ตลาด ฯลฯ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(945,200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ส่งเสริมการสร้างต้นแบบสถานประกอบการประเภทสถานที่จำหน่ายอาหาร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(1,113,000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พัฒนาระบบข้อมูลสารสนเทศเพื่อการเฝ้าระวังฯ และสื่อสารประชาสัมพันธ์สถานประกอบการประเภทสถานที่จำหน่ายอาหารมาตรฐานฯ  ได้แก่ ร้านอาหาร แผงลอยจำหน่ายอาหาร ห้องอาหาร ในโรงแรม ตลาด ฯลฯ และสร้างความเชื่อมั่นให้แก่ประชาชนและนักท่องเที่ยว ในรูปแบบ 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Digital Platform </a:t>
              </a:r>
              <a:r>
                <a:rPr lang="en-US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(620,000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4. พัฒนาศักยภาพบุคลากรภาครัฐที่ทำหน้าที่ควบคุมกำกับ มาตรฐานสถานประกอบการจำหน่ายอาหารรวมทั้งภาคีเครือข่าย 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(1,846,000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5. พัฒนาสถานบริการเพื่อพักอาศัยชั่วคราวฯ และส้วมสาธารณะตามมาตรฐานด้านอนามัยสิ่งแวดล้อม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(1,904,800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6. ประเมินความเสี่ยงด้านอนามัยสิ่งแวดล้อมในสถานบริการเพื่อพักอาศัยชั่วคราวและสถานบริการน้ำมันเชื้อเพลิงและพัฒนาขีดความสามารถและแลกเปลี่ยนเรียนรู้การพัฒนาด้านอนามัยสิ่งแวดล้อมสถานบริการเพื่อพักอาศัยชั่วคราวฯ และส้วมสาธารณะ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(2,815,400 บาท)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0874" y="3770367"/>
              <a:ext cx="8084991" cy="2664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600" b="1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6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6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091" y="2632645"/>
            <a:ext cx="6058744" cy="2162964"/>
            <a:chOff x="4784" y="2457458"/>
            <a:chExt cx="5012994" cy="2630908"/>
          </a:xfrm>
        </p:grpSpPr>
        <p:sp>
          <p:nvSpPr>
            <p:cNvPr id="3" name="TextBox 2"/>
            <p:cNvSpPr txBox="1"/>
            <p:nvPr/>
          </p:nvSpPr>
          <p:spPr>
            <a:xfrm>
              <a:off x="20443" y="2780042"/>
              <a:ext cx="4981676" cy="23083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สถานประกอบการประเภทสถานที่จำหน่ายอาหาร ได้แก่ ร้านอาหาร แผงลอยจำหน่ายอาหารห้องอาหารในโรงแรม ตลาด ฯลฯ ในแหล่งท่องเที่ยวได้รับการประเมินมาตรฐานด้านสุขาภิบาลอาหารและน้ำ 76 จังหวัด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มีระบบฐานข้อมูลสารสนเทศสถานประกอบการประเภทสถานที่ขำหน่ายอาหาร เพื่อการเฝ้าระวังฯ และสื่อสารประชาสัมพันธ์ 1 ระบบ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 จัดทำสื่อประชาสัมพันธ์เกี่ยวกับการเลือกกิน เลือกบริโภคอาหารที่ถูกต้องตามหลักสุขาภิบาล (ภาษาไทย ภาษาอังกฤษ) 1 เรื่อง 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(4) มีต้นแบบสถานประกอบการประเภทสถานที่จำหน่ายอาหารในแหล่งท่องเที่ยว 24 แห่ง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(5) ภาคีเครือข่ายได้รับการพัฒนาขีดความสามารถและแลกเปลี่ยนเรียนรู้การพัฒนาด้านอนามัยสิ่งแวดล้อมในแหล่งท่องเที่ยว 150 คน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(6) มีข้อมูลสถานการณ์ความเสี่ยงด้านอนามัยสิ่งแวดล้อมในสถานบริการเพื่อพักอาศัยชั่วคราว (โรงแรม รี</a:t>
              </a:r>
              <a:r>
                <a:rPr lang="th-TH" sz="1200" dirty="0" err="1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สอร์ท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) และการจัดการส้วมสาธารณะในสถานบริการน้ำมัน 2 เรื่อง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(7) มีต้นแบบสถานบริการเพื่อพักอาศัยชั่วคราวที่ได้มาตรฐาน สะอาด ปลอดภัย 24 แห่ง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" y="2457458"/>
              <a:ext cx="5012994" cy="3369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/ผลผลิตโครงการ (</a:t>
              </a:r>
              <a:r>
                <a:rPr lang="en-US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00" b="1" dirty="0">
                <a:solidFill>
                  <a:schemeClr val="bg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2965" y="1805781"/>
            <a:ext cx="6088893" cy="1692690"/>
            <a:chOff x="5060046" y="2900094"/>
            <a:chExt cx="2484937" cy="1269692"/>
          </a:xfrm>
        </p:grpSpPr>
        <p:sp>
          <p:nvSpPr>
            <p:cNvPr id="41" name="TextBox 40"/>
            <p:cNvSpPr txBox="1"/>
            <p:nvPr/>
          </p:nvSpPr>
          <p:spPr>
            <a:xfrm>
              <a:off x="5060046" y="3062889"/>
              <a:ext cx="2483392" cy="1106897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สถานประกอบการ ประเภทสถานที่จำหน่ายอาหารในพื้นที่ท่องเที่ยว ได้รับการพัฒนาและยกระดับมาตรฐาน ให้มีคุณภาพ เป็นไปตามมาตรฐานด้านการสุขาภิบาลอาหารและน้ำ 76 จังหวัด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จังหวัดในพื้นที่ท่องเที่ยวได้รับการพัฒนาเพื่อยกระดับมาตรฐานด้านอนามัยสิ่งแวดล้อมในสถานบริการเพื่อพักอาศัยชั่วคราว (โรงแรม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รี</a:t>
              </a:r>
              <a:r>
                <a:rPr lang="th-TH" sz="1200" kern="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สอร์ท</a:t>
              </a: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) และการจัดการส้วมสาธารณะในสถานบริการน้ำมันในพื้นที่ท่องเที่ยว ให้มีคุณภาพ สะอาด ปลอดภัย เป็นไปตามมาตรฐาน         24 จังหวัด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 ประชาชนและนักท่องเที่ยว สืบค้นข้อมูลสารสนเทศสถานประกอบการประเภทสถานที่จำหน่ายอาหาร และสถานบริการเพื่อพักอาศัยที่มีมาตรฐานฯ ได้ง่าย สะดวก รวดเร็ว และเป็นปัจจุบัน 76 จังหวัด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7" y="2900094"/>
              <a:ext cx="2484936" cy="207778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2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6848" y="4678485"/>
            <a:ext cx="6020893" cy="737072"/>
            <a:chOff x="10818" y="4227447"/>
            <a:chExt cx="4379811" cy="901264"/>
          </a:xfrm>
        </p:grpSpPr>
        <p:sp>
          <p:nvSpPr>
            <p:cNvPr id="48" name="TextBox 47"/>
            <p:cNvSpPr txBox="1"/>
            <p:nvPr/>
          </p:nvSpPr>
          <p:spPr>
            <a:xfrm>
              <a:off x="10818" y="4552914"/>
              <a:ext cx="4379811" cy="5757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บุคลากรผู้รับผิดชอบงานด้านสุขาภิบาลอาหารและน้ำ ตลอดจนด้านอนามัยสิ่งแวดล้อม รวมทั้งเจ้าหน้าที่สำนักงานสาธารณสุขจังหวัด</a:t>
              </a:r>
            </a:p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และอำเภอ องค์กรปกครองส่วนท้องถิ่น ภาคีเครือข่าย ผู้ประกอบการ ชุมชน ประชาชนในพื้นที่แหล่งท่องเที่ยว</a:t>
              </a:r>
              <a:endParaRPr lang="en-US" sz="123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545" y="4227447"/>
              <a:ext cx="4377084" cy="281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5430E-CA04-E24B-A070-FC62DF30F426}"/>
              </a:ext>
            </a:extLst>
          </p:cNvPr>
          <p:cNvGrpSpPr/>
          <p:nvPr/>
        </p:nvGrpSpPr>
        <p:grpSpPr>
          <a:xfrm>
            <a:off x="11708" y="5504445"/>
            <a:ext cx="6020893" cy="646647"/>
            <a:chOff x="8203610" y="5507438"/>
            <a:chExt cx="3978881" cy="646647"/>
          </a:xfrm>
        </p:grpSpPr>
        <p:sp>
          <p:nvSpPr>
            <p:cNvPr id="20" name="TextBox 19"/>
            <p:cNvSpPr txBox="1"/>
            <p:nvPr/>
          </p:nvSpPr>
          <p:spPr>
            <a:xfrm>
              <a:off x="8210460" y="5713965"/>
              <a:ext cx="3972031" cy="44012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ประชาชน และนักท่องเที่ยวได้รับการคุ้มครองสิทธิทางสุขภาพจากการพัฒนาอุตสาหกรรม มีสุขภาพอนามัย และคุณภาพชีวิตที่ดี รวมทั้งอาศัยอยู่ในสภาวะแวดล้อมที่เหมาะสมต่อการดำรงชีพโดยปกติสุข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3610" y="5507438"/>
              <a:ext cx="3978881" cy="26622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848" y="6322336"/>
            <a:ext cx="203486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72207" y="6322336"/>
            <a:ext cx="1925340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64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08042" y="6326459"/>
            <a:ext cx="1820774" cy="4616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งบดำเนินงาน 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</a:p>
          <a:p>
            <a:pPr algn="ctr" defTabSz="457200">
              <a:defRPr/>
            </a:pP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9,244,400</a:t>
            </a: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บาท </a:t>
            </a:r>
            <a:endParaRPr lang="th-TH" sz="1200" b="1" dirty="0">
              <a:solidFill>
                <a:schemeClr val="bg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04773" y="6162120"/>
            <a:ext cx="6075420" cy="646331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สำนักสุขาภิบาลอาหารและน้ำ ร่วมกับสำนักอนามัยสิ่งแวดล้อม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กรมอนามัย กระทรวงสาธารณสุข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6085858" y="797549"/>
            <a:ext cx="1774823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(1) เพื่อยกระดับมาตรฐานสถานประกอบการ ประเภทสถานที่จำหน่ายอาหารในพื้นที่ท่องเที่ยวให้มีคุณภาพ เป็นไปตามมาตรฐานด้านการสุขาภิบาลอาหารและน้ำ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7884944" y="797549"/>
            <a:ext cx="1873472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(2) เพื่อพัฒนาต้นแบบสถานประกอบการในพื้นที่แหล่งท่องเที่ยวที่มีการจัดการด้านสุขาภิบาลอาหารที่ดี สามารถสร้างความเชื่อมั่นต่อการให้บริการด้านอาหารแก่นักท่องเที่ยวได้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9784987" y="815825"/>
            <a:ext cx="2426206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(3) เพื่อยกระดับมาตรฐานด้านอนามัยสิ่งแวดล้อมในสถานบริการเพื่อพักอาศัยชั่วคราว (โรงแรม รี</a:t>
            </a:r>
            <a:r>
              <a:rPr lang="th-TH" sz="1150" dirty="0" err="1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สอร์ท</a:t>
            </a:r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) และการจัดการส้วมสาธารณะในสถานบริการน้ำมันในพื้นที่ท่องเที่ยว ให้มีคุณภาพ สะอาด ปลอดภัย เป็นไปตามมาตรฐาน</a:t>
            </a:r>
          </a:p>
        </p:txBody>
      </p:sp>
      <p:sp>
        <p:nvSpPr>
          <p:cNvPr id="39" name="TextBox 8"/>
          <p:cNvSpPr txBox="1"/>
          <p:nvPr/>
        </p:nvSpPr>
        <p:spPr>
          <a:xfrm>
            <a:off x="6092966" y="531132"/>
            <a:ext cx="6099034" cy="284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42801AA1-43B5-4C62-9FC0-123BA142E0FB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7792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708" y="1371783"/>
            <a:ext cx="6074150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</a:t>
            </a:r>
          </a:p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</a:t>
            </a:r>
            <a:r>
              <a:rPr lang="th-TH" sz="1200" dirty="0">
                <a:latin typeface="TH Baijam" panose="02000506000000020004" pitchFamily="2" charset="-34"/>
                <a:cs typeface="TH Baijam" panose="02000506000000020004" pitchFamily="2" charset="-34"/>
              </a:rPr>
              <a:t>กรมอนามัย ได้ดำเนินการสำรวจ ส่งเสริม พัฒนา ติดตาม และประเมินสถานการณ์คุณภาพน้ำบริโภคในประเทศไทยเพื่อเฝ้าระวังคุณภาพน้ำบริโภคให้สะอาดปลอดภัยจากการปนเปื้อนของแบคทีเรีย สารเคมีและโลหะหนัก จากแหล่งน้ำบริโภคทุกประเภท ร่วมกับการพัฒนาศักยภาพบุคลากรที่เกี่ยวข้องในระดับ  การผลิต การควบคุมคุณภาพและผู้บริโภค เพื่อส่งเสริมการมีส่วนร่วมในการจัดการน้ำสะอาดทั้งในระดับครัวเรือนและชุมชน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" y="591391"/>
            <a:ext cx="6066667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เป้าหมายที่ 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ทุกหมู่บ้านและชุมชนเมืองมีน้ำสะอาดเพื่ออุปโภคบริโภค จัดหาแหล่งน้ำสำรองในพื้นที่ขาดแคลน และมีคุณภาพมาตรฐานในราคาที่เหมาะสมและประหยัดน้ำทุกภาคส่วน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4263" y="1076315"/>
            <a:ext cx="6115192" cy="2846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แนวทางที่ 1.1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จัดหา พัฒนาแหล่งน้ำต้นทุน เพิ่มประสิทธิภาพและขยายเขตระบบประปาเพื่ออุปโภคบริโภค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96551"/>
            <a:ext cx="12181859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Baijam" pitchFamily="2" charset="-34"/>
                <a:cs typeface="TH Baijam" pitchFamily="2" charset="-34"/>
              </a:rPr>
              <a:t>แผนงาน</a:t>
            </a:r>
            <a:r>
              <a:rPr lang="th-TH" sz="1400" b="1" dirty="0" err="1">
                <a:latin typeface="TH Baijam" pitchFamily="2" charset="-34"/>
                <a:cs typeface="TH Baijam" pitchFamily="2" charset="-34"/>
              </a:rPr>
              <a:t>บูรณา</a:t>
            </a:r>
            <a:r>
              <a:rPr lang="th-TH" sz="1400" b="1" dirty="0">
                <a:latin typeface="TH Baijam" pitchFamily="2" charset="-34"/>
                <a:cs typeface="TH Baijam" pitchFamily="2" charset="-34"/>
              </a:rPr>
              <a:t>การบริหารจัดการทรัพยากรน้ำ ประจำปีงบประมาณ พ.ศ. 2564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11549"/>
            <a:ext cx="12192000" cy="3231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โครงการเพิ่มประสิทธิภาพการจัดการคุณภาพน้ำบริโภค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73835" y="3361347"/>
            <a:ext cx="6085107" cy="2711799"/>
            <a:chOff x="-33084" y="3770367"/>
            <a:chExt cx="8116489" cy="2134361"/>
          </a:xfrm>
        </p:grpSpPr>
        <p:sp>
          <p:nvSpPr>
            <p:cNvPr id="5" name="TextBox 4"/>
            <p:cNvSpPr txBox="1"/>
            <p:nvPr/>
          </p:nvSpPr>
          <p:spPr>
            <a:xfrm>
              <a:off x="-33084" y="4087928"/>
              <a:ext cx="8116489" cy="1816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การส่งเสริมและสร้างความเชื่อมั่นคุณภาพน้ำบริโภค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(461,000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ส่งเสริมการมีน้ำบริโภคที่ผ่านเกณฑ์คุณภาพน้ำประปาดื่มได้กรมอนามัย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(1) ผลิตชุดทดสอบคุณภาพน้ำอย่างง่าย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(2) สำรวจ เก็บตัวอย่างพร้อมวิเคราะห์คุณภาพน้ำหลายพารามิเตอร์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(3) จัดทำประกาศรับรองประปาดื่มได้ และประปาหมู่บ้านได้มาตรฐาน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การเฝ้าระวังคุณภาพน้ำบริโภค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(2,353,200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ลงพื้นที่ประเมินหรือตรวจประเมินระบบประปาและคุณภาพน้ำประปาดื่มได้กรมอนามัย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การขับเคลื่อนระบบประปาหมู่บ้านเพื่อยกระดับคุณภาพน้ำประปาให้ได้มาตรฐาน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en-US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(1,214,000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ประชุมคณะกรรมการและคณะทำงาน เพื่อทบทวนกรอบการดำเนินงาน และพัฒนาความร่วมมือกับ 6 หน่วยงานหลัก (ศูนย์อนามัย, สำนักงานสาธารณสุขจังหวัด, สำนักงานทรัพยากรธรรมชาติและสิ่งแวดล้อมจังหวัด, สำนักงานสิ่งแวดล้อมภาค, สำนักงานทรัพยากรน้ำแห่งชาติภาค) ขับเคลื่อนการพัฒนาระบบประปาหมู่บ้าน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พัฒนาศักยภาพบุคลากรสาธารณสุขและภาคีเครือข่ายในการดูแล รักษาระบบประปา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10874" y="3770367"/>
              <a:ext cx="8084991" cy="2664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600" b="1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6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6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091" y="2483904"/>
            <a:ext cx="6058744" cy="1654892"/>
            <a:chOff x="4784" y="2457458"/>
            <a:chExt cx="5012994" cy="1977945"/>
          </a:xfrm>
        </p:grpSpPr>
        <p:sp>
          <p:nvSpPr>
            <p:cNvPr id="3" name="TextBox 2"/>
            <p:cNvSpPr txBox="1"/>
            <p:nvPr/>
          </p:nvSpPr>
          <p:spPr>
            <a:xfrm>
              <a:off x="20443" y="2780042"/>
              <a:ext cx="4981676" cy="16553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รายงานการส่งเสริมและสร้างความเชื่อมั่นคุณภาพน้ำบริโภค 1 ฉบับ ประกอบด้วย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การสุ่มประเมินหรือตรวจประเมินระบบประปาและคุณภาพน้ำประปาตามเกณฑ์มาตรฐานคุณภาพน้ำประปาดื่มได้ 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องค์กรปกครองส่วนท้องถิ่นมีการจัดการคุณภาพน้ำบริโภคได้ตามมาตรฐานคุณภาพระบบบริการอนามัยสิ่งแวดล้อมสำหรับองค์กรปกครองส่วนท้องถิ่น (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EHA 2001-2003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รายงานสถานการณ์การเฝ้าระวังคุณภาพน้ำบริโภคในครัวเรือน  ประจำปี 2563 1 ฉบับ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ระบบประปาหมู่บ้านได้รับการพัฒนายกระดับคุณภาพน้ำประปาจนผ่านเกณฑ์คุณภาพน้ำประปาดื่มได้กรมอนามัยและมีรูปแบบการจัดการน้ำบริโภคชุมชน 500 แห่ง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" y="2457458"/>
              <a:ext cx="5012994" cy="3369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/ผลผลิตโครงการ (</a:t>
              </a:r>
              <a:r>
                <a:rPr lang="en-US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00" b="1" dirty="0">
                <a:solidFill>
                  <a:schemeClr val="bg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92761" y="1616132"/>
            <a:ext cx="6088893" cy="1692690"/>
            <a:chOff x="5060046" y="2900094"/>
            <a:chExt cx="2484937" cy="1269692"/>
          </a:xfrm>
        </p:grpSpPr>
        <p:sp>
          <p:nvSpPr>
            <p:cNvPr id="41" name="TextBox 40"/>
            <p:cNvSpPr txBox="1"/>
            <p:nvPr/>
          </p:nvSpPr>
          <p:spPr>
            <a:xfrm>
              <a:off x="5060046" y="3062889"/>
              <a:ext cx="2483392" cy="1106897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ระบบประปาของ </a:t>
              </a:r>
              <a:r>
                <a:rPr lang="th-TH" sz="1200" kern="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กปภ</a:t>
              </a: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.ได้รับการรับรองมาตรฐานคุณภาพน้ำประปาดื่มได้ และ องค์กรปกครองส่วนท้องถิ่นมีการจัดการคุณภาพน้ำบริโภคได้ตามมาตรฐานคุณภาพระบบบริการอนามัยสิ่งแวดล้อมสำหรับองค์กรปกครองส่วนท้องถิ่น (</a:t>
              </a:r>
              <a:r>
                <a:rPr lang="en-US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EHA 2001-2003)</a:t>
              </a: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(ร้อยละ 30 ของจำนวนที่ผ่านการรับรอง)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ตรวจวิเคราะห์น้ำบริโภคในครัวเรือน เพื่อการเฝ้าระวังคุณภาพน้ำบริโภคในครัวเรือน (2,000 ตัวอย่าง)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 ระบบประปาหมู่บ้านได้รับการพัฒนายกระดับคุณภาพน้ำประปาจนผ่านเกณฑ์คุณภาพน้ำประปาดื่มได้กรมอนามัยและมีแนวโน้มพัฒนาเป็นรูปแบบการจัดการน้ำบริโภคชุมชน (ร้อยละ 90 ของระบบประปาที่ผ่านการรับรองระดับดีมาก)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(4) ประชาชนได้รับการคุ้มครองและมีน้ำที่สะอาด ปลอดภัยและเข้าถึงง่ายสำหรับการบริโภคในชีวิตประจำวัน (500,000 ครัวเรือน)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7" y="2900094"/>
              <a:ext cx="2484936" cy="207778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2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-18609" y="4256028"/>
            <a:ext cx="6047741" cy="1017542"/>
            <a:chOff x="-8712" y="4227447"/>
            <a:chExt cx="4399341" cy="922435"/>
          </a:xfrm>
        </p:grpSpPr>
        <p:sp>
          <p:nvSpPr>
            <p:cNvPr id="48" name="TextBox 47"/>
            <p:cNvSpPr txBox="1"/>
            <p:nvPr/>
          </p:nvSpPr>
          <p:spPr>
            <a:xfrm>
              <a:off x="-8712" y="4551406"/>
              <a:ext cx="4379811" cy="59847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บุคลากรสาธารณสุขผู้รับผิดชอบด้านสุขาภิบาลอาหารและน้ำ ศูนย์อนามัย เขตสุขภาพ สำนักงานสาธารณสุขจังหวัดและอำเภอ โรงพยาบาลส่งเสริมสุขภาพตำบล ภาคีเครือข่าย การประปานครหลวง การประปาส่วนภูมิภาค องค์กรปกครองส่วนท้องถิ่น</a:t>
              </a:r>
            </a:p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และคณะกรรมบริหารกิจการประปาหมู่บ้าน</a:t>
              </a:r>
              <a:endParaRPr lang="en-US" sz="123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545" y="4227447"/>
              <a:ext cx="4377084" cy="281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5430E-CA04-E24B-A070-FC62DF30F426}"/>
              </a:ext>
            </a:extLst>
          </p:cNvPr>
          <p:cNvGrpSpPr/>
          <p:nvPr/>
        </p:nvGrpSpPr>
        <p:grpSpPr>
          <a:xfrm>
            <a:off x="8239" y="5372286"/>
            <a:ext cx="6020893" cy="645896"/>
            <a:chOff x="8210460" y="5508189"/>
            <a:chExt cx="3978881" cy="645896"/>
          </a:xfrm>
        </p:grpSpPr>
        <p:sp>
          <p:nvSpPr>
            <p:cNvPr id="20" name="TextBox 19"/>
            <p:cNvSpPr txBox="1"/>
            <p:nvPr/>
          </p:nvSpPr>
          <p:spPr>
            <a:xfrm>
              <a:off x="8210460" y="5713965"/>
              <a:ext cx="3972031" cy="440120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ประชาชนทุกกลุ่มวัยในประเทศไทยในพื้นที่เป้าหมายได้รับบริการน้ำประปาที่มีคุณภาพ จำนวน 39,935,361 คน (ประชากรทั้งหมด 66,558,935 คน) โดยประชาชนทุกกลุ่มสามารถเข้าถึงบริการน้ำสะอาดจากระบบผลิตน้ำที่ได้มาตรฐาน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10460" y="5508189"/>
              <a:ext cx="3978881" cy="26622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24263" y="6205049"/>
            <a:ext cx="203486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6652" y="6218472"/>
            <a:ext cx="1925340" cy="4616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64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83899" y="6218472"/>
            <a:ext cx="1820774" cy="4616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งบดำเนินงาน 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</a:p>
          <a:p>
            <a:pPr algn="ctr" defTabSz="457200">
              <a:defRPr/>
            </a:pP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4,028,200</a:t>
            </a: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บาท </a:t>
            </a:r>
            <a:endParaRPr lang="th-TH" sz="1200" b="1" dirty="0">
              <a:solidFill>
                <a:schemeClr val="bg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7604" y="6143494"/>
            <a:ext cx="6075420" cy="523220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สำนักสุขาภิบาลอาหารและน้ำ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กรมอนามัย กระทรวงสาธารณสุข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6088444" y="960423"/>
            <a:ext cx="1902202" cy="623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(1) เพื่อพัฒนาระบบประปาหมู่บ้านและระบบประปาองค์กรปกครองส่วนท้องถิ่น ให้ได้มาตรฐาน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8102383" y="943025"/>
            <a:ext cx="1414331" cy="623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(2) เพื่อส่งเสริมให้มีการเฝ้าระวังคุณภาพน้ำประปาที่ให้บริการในพื้นที่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9628451" y="966622"/>
            <a:ext cx="2580156" cy="623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(3) เพื่อเสริมสร้างความรอบรู้ประชาชนในการบริโภคน้ำในครัวเรือนและพัฒนาศักยภาพเครือข่ายในการจัดการและการเฝ้าระวังคุณภาพน้ำบริโภคในชุมชน</a:t>
            </a:r>
          </a:p>
        </p:txBody>
      </p:sp>
      <p:sp>
        <p:nvSpPr>
          <p:cNvPr id="39" name="TextBox 8"/>
          <p:cNvSpPr txBox="1"/>
          <p:nvPr/>
        </p:nvSpPr>
        <p:spPr>
          <a:xfrm>
            <a:off x="6092966" y="643270"/>
            <a:ext cx="6099034" cy="284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A4C784CB-889A-40CF-9906-620997CBAE1B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212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708" y="1259645"/>
            <a:ext cx="6074150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เหตุผลความจำเป็น</a:t>
            </a:r>
          </a:p>
          <a:p>
            <a:pPr algn="thaiDist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 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จากที่รัฐบาลมีนโยบายกำหนดพื้นที่เขตเศรษฐกิจพิเศษ มีวัตถุประสงค์เพื่อสร้างฐานการผลิตเชื่อมโยงกับอาเซียน และพัฒนาเมืองชายแดน โดยใช้กลยุทธ์การสร้างพื้นที่เศรษฐกิจใหม่เน้นบริเวณชายแดน ทำให้มีโรงงานอุตสาหกรรมหรือสถานประกอบกิจการเกิดขึ้นในพื้นที่เขตเศรษฐกิจพิเศษเพิ่มมากขึ้น หากสถานประกอบกิจการเหล่านี้ดำเนินกิจการที่ไม่ถูกสุขลักษณะ อาจก่อให้เกิดปัญหามลพิษสิ่งแวดล้อมหรือเหตุเดือนร้อนรำคาญที่อาจส่งผลกระทบต่อสุขภาพอนามัยและการดำรงชีวิตโดยปกติสุขของประชาชนที่อาศัยอยู่ในบริเวณใกล้เคียง จึงจำเป็นต้องมีระบบการจัดการด้านอนามัยสิ่งแวดล้อมที่มีประสิทธิภาพ เพื่อรองรับการดำเนินงานป้องกันและแก้ไขปัญหาด้านอนามัยสิ่งแวดล้อมที่เกิดขึ้นในพื้นที่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10141" y="535236"/>
            <a:ext cx="6074150" cy="2846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เป้าหมายที่ 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 เพิ่มมูลค่าการลงทุนในพื้นที่เขตเศรษฐกิจพิเศษชายแดน (เพิ่มขึ้นไม่น้อยกว่าร้อยละ 5)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35511" y="800867"/>
            <a:ext cx="6115192" cy="4770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แนวทางที่ 1.3 </a:t>
            </a:r>
            <a:r>
              <a:rPr lang="en-US" sz="1250" b="1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b="1" dirty="0">
                <a:latin typeface="TH Baijam" pitchFamily="2" charset="-34"/>
                <a:cs typeface="TH Baijam" pitchFamily="2" charset="-34"/>
              </a:rPr>
              <a:t>พัฒนาด้านสาธารณสุขชายแดนและบริหารจัดการสิ่งแวดล้อมเพื่อรองรับการพัฒนาเศรษฐกิจพิเศษ</a:t>
            </a:r>
          </a:p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ตัวชี้วัด 2. มีการบริหารจัดการด้านอนามัยสิ่งแวดล้อม 10 แห่ง</a:t>
            </a:r>
            <a:endParaRPr lang="th-TH" sz="1250" dirty="0">
              <a:latin typeface="TH Baijam" pitchFamily="2" charset="-34"/>
              <a:cs typeface="TH Baijam" pitchFamily="2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1249" y="269914"/>
            <a:ext cx="12181859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Baijam" pitchFamily="2" charset="-34"/>
                <a:cs typeface="TH Baijam" pitchFamily="2" charset="-34"/>
              </a:rPr>
              <a:t>แผนงานบูรณาการพัฒนาพื้นที่เขตเศรษฐกิจพิเศษ ประจำปีงบประมาณ พ.ศ. 2564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11549"/>
            <a:ext cx="12192000" cy="323165"/>
          </a:xfrm>
          <a:prstGeom prst="rect">
            <a:avLst/>
          </a:prstGeom>
          <a:solidFill>
            <a:srgbClr val="FFE7E7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โครงการลดและป้องกันปัจจัยเสี่ยงด้านอนามัยสิ่งแวดล้อมในพื้นที่เขตเศรษฐกิจพิเศษ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99929" y="2983843"/>
            <a:ext cx="6085107" cy="3232473"/>
            <a:chOff x="-42373" y="3796307"/>
            <a:chExt cx="8116489" cy="2544167"/>
          </a:xfrm>
        </p:grpSpPr>
        <p:sp>
          <p:nvSpPr>
            <p:cNvPr id="5" name="TextBox 4"/>
            <p:cNvSpPr txBox="1"/>
            <p:nvPr/>
          </p:nvSpPr>
          <p:spPr>
            <a:xfrm>
              <a:off x="-42373" y="4087640"/>
              <a:ext cx="8116489" cy="22528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thaiDist" defTabSz="457200"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1. 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การประเมินและคาดการณ์ผลกระทบต่อสุขภาพในพื้นที่ เขตเศรษฐกิจพิเศษ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(3,874,100 บาท)</a:t>
              </a:r>
              <a:endParaRPr lang="en-US" sz="1200" b="1" u="sng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  <a:p>
              <a:pPr algn="thaiDist" defTabSz="457200">
                <a:defRPr/>
              </a:pP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สำรวจ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รวบรวม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วิเคราะห์ข้อมูลสถานการณ์อนามัยสิ่งแวดล้อม ในการเฝ้าระวัง ประเมินคุณภาพน้ำประปา รวมทั้งถอดบทเรียนและจัดทำรูปแบบการจัดการคุณภาพน้ำบริโภคและรูปแบบ/แนวทางการจัดการสุขาภิบาลอาหารของ อปท. ร่วมกับการคาดการณ์ผลกระทบต่อสุขภาพในพื้นที่เขตเศรษฐกิจพิเศษ ตลอดจนการพัฒนาต้นแบบการสร้างความรอบรู้ด้านการป้องกันผลกระทบต่อสุขภาพสำหรับประชาชนกลุ่มเสี่ยง (เด็ก ผู้สูงอายุ หญิงตั้งครรภ์)</a:t>
              </a:r>
            </a:p>
            <a:p>
              <a:pPr algn="thaiDist" defTabSz="457200">
                <a:defRPr/>
              </a:pP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2. การพัฒนาองค์ความรู้ และนวัตกรรมสำหรับพื้นที่ </a:t>
              </a:r>
              <a:r>
                <a:rPr lang="en-US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SEZ</a:t>
              </a: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(2,459,500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สำรวจเก็บข้อมูล และจัดทำสื่อชุดความรู้นวัตกรรมการสื่อสารเตือนภัยมลพิษสิ่งแวดล้อมอย่างมีส่วนร่วมสำหรับประชาชน รวมทั้งการพัฒนาองค์ความรู้และนวัตกรรมในการประเมินผลกระทบต่อสิ่งแวดล้อมและสุขภาพ</a:t>
              </a:r>
            </a:p>
            <a:p>
              <a:pPr algn="thaiDist" defTabSz="457200">
                <a:defRPr/>
              </a:pP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3. การพัฒนาขีดความสามารถความสามารถของเจ้าหน้าที่สาธารณสุข</a:t>
              </a:r>
              <a:r>
                <a:rPr lang="en-US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en-US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(1,074,300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พัฒนาศักยภาพบุคลากรสาธารณสุข และภาคีเครือข่ายในการประเมินและคาดการณ์ผลกระทบต่อสุขภาพ การสร้างความรอบรู้ให้กับประชาชน ในพื้นที่เขตเศรษฐกิจพิเศษ</a:t>
              </a:r>
            </a:p>
            <a:p>
              <a:pPr algn="thaiDist" defTabSz="457200">
                <a:defRPr/>
              </a:pPr>
              <a:r>
                <a:rPr lang="th-TH" sz="12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4.การขับเคลื่อนมาตรการทางกฎหมายเพื่อการจัดการด้านอนามัยสิ่งแวดล้อมในเขตพัฒนาเศรษฐกิจพิเศษ </a:t>
              </a:r>
              <a:r>
                <a:rPr lang="th-TH" sz="12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(2,152,000 บาท)</a:t>
              </a:r>
            </a:p>
            <a:p>
              <a:pPr algn="thaiDist" defTabSz="457200">
                <a:defRPr/>
              </a:pPr>
              <a:r>
                <a:rPr lang="th-TH" sz="12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 - ชี้แจงและถ่ายทอดแนวทางการสร้างความรู้ความเข้าใจแก่ท้องถิ่นและชุมชนในการสื่อสารแจ้งเตือนด้านอนามัยสิ่งแวดล้อม รวมถึงการความร่วมมือการดำเนินงานด้านอนามัยสิ่งแวดล้อมและพัฒนาการใช้กฎหมายตามมาตรา 54 วรรค 2 พระราชบัญญัติการสาธารณสุข พ.ศ. 2535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34707" y="3796307"/>
              <a:ext cx="8084992" cy="2664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600" b="1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6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6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091" y="2632645"/>
            <a:ext cx="6058744" cy="1834868"/>
            <a:chOff x="4784" y="2457458"/>
            <a:chExt cx="5012994" cy="2231830"/>
          </a:xfrm>
        </p:grpSpPr>
        <p:sp>
          <p:nvSpPr>
            <p:cNvPr id="3" name="TextBox 2"/>
            <p:cNvSpPr txBox="1"/>
            <p:nvPr/>
          </p:nvSpPr>
          <p:spPr>
            <a:xfrm>
              <a:off x="20443" y="2780042"/>
              <a:ext cx="4981676" cy="19092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รายงานประเมินและคาดการณ์ผลกระทบต่อสุขภาพในพื้นที่ 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SEZ 1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ฉบับ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รายงานการเฝ้าระวังคุณภาพน้ำบริโภคในครัวเรือน และการเฝ้าระวังสุขาภิบาลอาหารในพื้นที่พิเศษ ประจำปี 2564 1 ฉบับ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 ระบบประปาในพื้นที่พิเศษ ได้รับการพัฒนายกระดับคุณภาพน้ำประปาตามเกณฑ์คุณภาพน้ำประปาดื่มได้ กรมอนามัย 40 แห่ง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(4) จำนวนพื้นที่ต้นแบบการสร้างความรอบรู้เพื่อป้องกันผลกระทบต่อสุขภาพสำหรับประชาชนกลุ่มเสี่ยง 4 พื้นที่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(5) จำนวนแนวทางประเมินและคาดการณ์ผลกระทบต่อสุขภาพในพื้นที่ 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SEZ 1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เรื่อง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(6) จำนวนหลักสูตรประเมินและคาดการณ์ผลกระทบต่อสุขภาพในพื้นที่ </a:t>
              </a:r>
              <a:r>
                <a:rPr lang="en-US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SEZ </a:t>
              </a:r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สำหรับ อปท. 1 หลักสูตร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(7) จำนวนนวัตกรรมการสื่อสารเตือนภัยมลพิษสิ่งแวดล้อมอย่างมีส่วนร่วมสำหรับประชาชน 1 นวัตกรรม</a:t>
              </a:r>
            </a:p>
            <a:p>
              <a:pPr defTabSz="457200"/>
              <a:r>
                <a:rPr lang="th-TH" sz="12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(8) จำนวนระบบกลไกการจัดการเหตุรำคาญและการควบคุมกิจการที่เป็นอันตรายต่อสุขภาพ 1 ระบบ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" y="2457458"/>
              <a:ext cx="5012994" cy="33692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/ผลผลิตโครงการ (</a:t>
              </a:r>
              <a:r>
                <a:rPr lang="en-US" sz="12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200" b="1" dirty="0">
                <a:solidFill>
                  <a:schemeClr val="bg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18167" y="1805781"/>
            <a:ext cx="6068547" cy="1168934"/>
            <a:chOff x="5060047" y="2900094"/>
            <a:chExt cx="2486918" cy="876821"/>
          </a:xfrm>
        </p:grpSpPr>
        <p:sp>
          <p:nvSpPr>
            <p:cNvPr id="41" name="TextBox 40"/>
            <p:cNvSpPr txBox="1"/>
            <p:nvPr/>
          </p:nvSpPr>
          <p:spPr>
            <a:xfrm>
              <a:off x="5063573" y="3114719"/>
              <a:ext cx="2483392" cy="6621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ระบบประเมินและคาดการณ์ผลกระทบต่อสุขภาพในพื้นที่เศรษฐกิจพิเศษ 5 แห่ง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(2) องค์กรปกครองส่วนท้องถิ่นมีการจัดระบบระบบบริการคุณภาพอนามัยสิ่งแวดล้อม และการบังคับใช้กฎหมายว่าด้วยการสาธารณสุข ในพื้นที่เศรษฐกิจพิเศษ 30 แห่ง</a:t>
              </a:r>
            </a:p>
            <a:p>
              <a:pPr>
                <a:lnSpc>
                  <a:spcPct val="107000"/>
                </a:lnSpc>
              </a:pPr>
              <a:r>
                <a:rPr lang="th-TH" sz="12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(3) ระบบประปาในพื้นที่เศรษฐกิจพิเศษ ได้รับการพัฒนายกระดับคุณภาพน้ำประปาตามเกณฑ์คุณภาพน้ำประปาดื่มได้ กรมอนามัย40 แห่ง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7" y="2900094"/>
              <a:ext cx="2484936" cy="20777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2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2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-1003" y="4502101"/>
            <a:ext cx="6020893" cy="737072"/>
            <a:chOff x="10818" y="4227447"/>
            <a:chExt cx="4379811" cy="901264"/>
          </a:xfrm>
        </p:grpSpPr>
        <p:sp>
          <p:nvSpPr>
            <p:cNvPr id="48" name="TextBox 47"/>
            <p:cNvSpPr txBox="1"/>
            <p:nvPr/>
          </p:nvSpPr>
          <p:spPr>
            <a:xfrm>
              <a:off x="10818" y="4552914"/>
              <a:ext cx="4379811" cy="5757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บุคลากรผู้รับผิดชอบงานด้านด้านอนามัยสิ่งแวดล้อม รวมทั้งเจ้าหน้าที่สำนักงานสาธารณสุขจังหวัด</a:t>
              </a:r>
            </a:p>
            <a:p>
              <a:pPr algn="ctr" defTabSz="457200"/>
              <a:r>
                <a:rPr lang="th-TH" sz="123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และอำเภอ อาสาสมัครสาธารณสุข(อสม.) องค์กรปกครองส่วนท้องถิ่น ภาคีเครือข่ายผู้ประกอบการ ชุมชน ประชาชนในพื้นที่</a:t>
              </a:r>
              <a:endParaRPr lang="en-US" sz="123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545" y="4227447"/>
              <a:ext cx="4377084" cy="281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2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5430E-CA04-E24B-A070-FC62DF30F426}"/>
              </a:ext>
            </a:extLst>
          </p:cNvPr>
          <p:cNvGrpSpPr/>
          <p:nvPr/>
        </p:nvGrpSpPr>
        <p:grpSpPr>
          <a:xfrm>
            <a:off x="0" y="5318047"/>
            <a:ext cx="6031035" cy="898269"/>
            <a:chOff x="8189171" y="5293992"/>
            <a:chExt cx="3985583" cy="898269"/>
          </a:xfrm>
        </p:grpSpPr>
        <p:sp>
          <p:nvSpPr>
            <p:cNvPr id="20" name="TextBox 19"/>
            <p:cNvSpPr txBox="1"/>
            <p:nvPr/>
          </p:nvSpPr>
          <p:spPr>
            <a:xfrm>
              <a:off x="8189171" y="5578247"/>
              <a:ext cx="3972031" cy="614014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(1) ทุกภาคส่วนมีส่วนร่วมในการจัดการอนามัยสิ่งแวดล้อมในพื้นที่เขตเศรษฐกิจพิเศษได้อย่างมีประสิทธิภาพ และเหมาะสมต่อการดำรงชีวิตและเอื้อให้ประชาชนมีสุขภาวะที่ดี (2) ประชาชนได้รับการคุ้มครองสิทธิทางสุขภาพจากการประกอบกิจการที่เป็นอันตรายต่อสุขภาพในพื้นที่เขตเศรษฐกิจพิเศษ (3) ประชาชนในพื้นที่เขตเศรษฐกิจพิเศษมีสุขภาพอนามัยและคุณภาพชีวิตที่ดี อาศัยอยู่ในสภาวะแวดล้อมที่เหมาะสมต่อการดำรงชีพโดยปกติสุข 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95873" y="5293992"/>
              <a:ext cx="3978881" cy="26622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13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13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-7599" y="6228999"/>
            <a:ext cx="337820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10 จังหวัด ในพื้นที่เขตพัฒนาเศรษฐกิจพิเศษ ได้แก่ เชียงราย ตาก นครพนม มุกดาหาร หนองคาย สระแก้ว ตราด กาญจนบุรี สงขลา และนราธิวาส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09414" y="6228999"/>
            <a:ext cx="1472116" cy="6492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  <a:r>
              <a:rPr lang="th-TH" sz="12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ctr" defTabSz="457200">
              <a:defRPr/>
            </a:pP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2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64</a:t>
            </a:r>
            <a:endParaRPr lang="th-TH" sz="12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1417" y="6215826"/>
            <a:ext cx="1108473" cy="6492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defTabSz="457200">
              <a:defRPr/>
            </a:pP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งบรายจ่ายอื่น 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</a:p>
          <a:p>
            <a:pPr algn="ctr" defTabSz="457200">
              <a:defRPr/>
            </a:pP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9,</a:t>
            </a: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559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,</a:t>
            </a: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9</a:t>
            </a:r>
            <a:r>
              <a:rPr lang="en-US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00</a:t>
            </a:r>
            <a:r>
              <a:rPr lang="th-TH" sz="12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บาท </a:t>
            </a:r>
            <a:endParaRPr lang="th-TH" sz="1200" b="1" dirty="0">
              <a:solidFill>
                <a:schemeClr val="bg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06437" y="6273225"/>
            <a:ext cx="6075420" cy="584775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กองประเมินผลกระทบต่อสุขภาพ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กรมอนามัย กระทรวงสาธารณสุข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6126771" y="806848"/>
            <a:ext cx="1897231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(1) เพื่อประเมินและคาดการณ์ผลกระทบต่อสุขภาพในพื้นที่เขตเศรษฐกิจพิเศษ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6126771" y="1334649"/>
            <a:ext cx="1897231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(2) เพื่อพัฒนาองค์ความรู้ และนวัตกรรมสำหรับพื้นที่เขตเศรษฐกิจพิเศษ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8056483" y="815825"/>
            <a:ext cx="1476605" cy="9771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(3) เพื่อพัฒนาขีดความสามารถของเจ้าหน้าที่สาธารณสุขทุกระดับในการประเมินและคาดการณ์ผลกระทบต่อสุขภาพในพื้นที่เสี่ยง</a:t>
            </a:r>
          </a:p>
        </p:txBody>
      </p:sp>
      <p:sp>
        <p:nvSpPr>
          <p:cNvPr id="39" name="TextBox 8"/>
          <p:cNvSpPr txBox="1"/>
          <p:nvPr/>
        </p:nvSpPr>
        <p:spPr>
          <a:xfrm>
            <a:off x="6126770" y="531132"/>
            <a:ext cx="6065229" cy="284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215B35C-D1EB-4B65-86A8-FEBC8F21ADD0}"/>
              </a:ext>
            </a:extLst>
          </p:cNvPr>
          <p:cNvSpPr txBox="1"/>
          <p:nvPr/>
        </p:nvSpPr>
        <p:spPr>
          <a:xfrm>
            <a:off x="9571256" y="815825"/>
            <a:ext cx="2582575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(4) เพื่อส่งเสริมและพัฒนาระบบบริการคุณภาพอนามัยสิ่งแวดล้อมขององค์กรปกครองส่วนท้องถิ่น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29B15C-65D6-48C2-B21A-611637A71B2D}"/>
              </a:ext>
            </a:extLst>
          </p:cNvPr>
          <p:cNvSpPr txBox="1"/>
          <p:nvPr/>
        </p:nvSpPr>
        <p:spPr>
          <a:xfrm>
            <a:off x="9571256" y="1305737"/>
            <a:ext cx="2582575" cy="4462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15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(5) เพื่อขับเคลื่อนมาตรการทางกฎหมายเพื่อการจัดการด้านอนามัยสิ่งแวดล้อมในเขตพัฒนาเศรษฐกิจพิเศษ</a:t>
            </a:r>
          </a:p>
        </p:txBody>
      </p:sp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95934977-B2AF-4A51-8A3B-E594AD72EE9E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956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7484" y="1621792"/>
            <a:ext cx="6074150" cy="2031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thaiDist" defTabSz="457200">
              <a:defRPr/>
            </a:pP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      รัฐบาลได้ผลักดันกลไกด้านการป้องกันทุจริตเชิงรุก กำหนดเป้าหมายสำหรับการปฏิบัติงานด้านการป้องกันและปราบปรามทุจริตอย่างต่อเนื่อง ให้ความสำคัญด้านการป้องกันและปราบปรามการทุจริตเป็นวาระแห่งชาติ รวมทั้งมีเครื่องมือในการกำกับ ติดตามอย่างเป็นระบบ พร้อมทั้งเร่งสร้างจิตสำนึกคนในสังคมให้ยึดมั่นในความซื่อสัตย์ สุจริต ถูกต้อง ชอบธรรม สนับสนุนทุกภาคส่วนให้เข้ามามีส่วนร่วมในการป้องกันและเฝ้าระวังการทุจริตและประพฤติมิชอบกรมอนามัยในฐานะหน่วยงานภาครัฐ จึงต้องขับเคลื่อนพัฒนา และยกระดับการดำเนินงานด้านการส่งเสริมคุณธรรม จริยธรรม และการป้องกันทุจริต แก่บุคลากรกรมอนามัยอย่างทั่วถึงทั้งองค์กร ให้มีค่านิยม วัฒนธรรม การปฏิบัติงาน ด้วยความซื่อสัตย์สุจริต มีมาตรฐานคุณธรรม จริยธรรม เป็นพื้นฐานในการปฏิบัติงาน เพื่อมุ่งสู่ความเป็นองค์กรคุณภาพคู่คุณธรรมด้วยความเข้มแข็ง สร้างภาพลักษณ์ที่ดีแก่องค์กร และสร้างความเชื่อมั่นแก่ผู้รับบริการ     บนมาตรฐานความโปร่งใส ยืนหยัดยึดมั่นในการทำงานด้วยความถูกต้องตามหลักธรรมา</a:t>
            </a:r>
            <a:r>
              <a:rPr lang="th-TH" sz="1400" dirty="0" err="1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ภิ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บาลอย่างยั่งยืน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1" y="591391"/>
            <a:ext cx="6066667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เป้าหมายที่ 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ประเทศไทยปลอดการทุจริตและประพฤติมิชอบ</a:t>
            </a:r>
          </a:p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ตัวชี้วัด </a:t>
            </a:r>
            <a:r>
              <a:rPr lang="en-US" sz="1250" b="1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ดัชนีการรับรู้การทุจริต อยู่ในอันดับ 1 ใน 57 และ/หรือได้คะแนน 50 คะแนน ภายในปี พ.ศ. 2564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-24263" y="1076315"/>
            <a:ext cx="6115192" cy="4770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แนวทางที่ 1.1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: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 ปลูกฝังวิธีคิด ปลุกจิต ให้มีวัฒนธรรมและพฤติกรรมซื่อสัตย์สุจริต</a:t>
            </a:r>
          </a:p>
          <a:p>
            <a:pPr algn="ctr"/>
            <a:r>
              <a:rPr lang="th-TH" sz="1250" b="1" dirty="0">
                <a:latin typeface="TH Baijam" pitchFamily="2" charset="-34"/>
                <a:cs typeface="TH Baijam" pitchFamily="2" charset="-34"/>
              </a:rPr>
              <a:t>ตัวชี้วัดที่ 3 </a:t>
            </a:r>
            <a:r>
              <a:rPr lang="en-US" sz="1250" b="1" dirty="0">
                <a:latin typeface="TH Baijam" pitchFamily="2" charset="-34"/>
                <a:cs typeface="TH Baijam" pitchFamily="2" charset="-34"/>
              </a:rPr>
              <a:t>: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ร้อยละของหน่วยงานผ่านเกณฑ์การประเมิน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ITA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(ร้อยละ 65 ของหน่วยงานที่ประเมิน </a:t>
            </a:r>
            <a:r>
              <a:rPr lang="en-US" sz="1250" dirty="0">
                <a:latin typeface="TH Baijam" pitchFamily="2" charset="-34"/>
                <a:cs typeface="TH Baijam" pitchFamily="2" charset="-34"/>
              </a:rPr>
              <a:t>ITA </a:t>
            </a:r>
            <a:r>
              <a:rPr lang="th-TH" sz="1250" dirty="0">
                <a:latin typeface="TH Baijam" pitchFamily="2" charset="-34"/>
                <a:cs typeface="TH Baijam" pitchFamily="2" charset="-34"/>
              </a:rPr>
              <a:t>ได้คะแนน 85 คะแนนขึ้นไป)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96551"/>
            <a:ext cx="12181859" cy="30777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>
                <a:latin typeface="TH Baijam" pitchFamily="2" charset="-34"/>
                <a:cs typeface="TH Baijam" pitchFamily="2" charset="-34"/>
              </a:rPr>
              <a:t>แผนงานบูรณาการต่อต้านการทุจริตและประพฤติมิชอบ ประจำปีงบประมาณ พ.ศ. 2564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11549"/>
            <a:ext cx="12192000" cy="32316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th-TH" sz="1500" b="1" dirty="0">
                <a:solidFill>
                  <a:srgbClr val="0000FF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โครงการยกระดับการดำเนินงานส่งเสริมคุณธรรม จริยธรรม และการป้องกันทุจริต กรมอนามัย</a:t>
            </a:r>
            <a:endParaRPr lang="en-US" sz="1500" dirty="0">
              <a:solidFill>
                <a:srgbClr val="0000FF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23544" y="4333249"/>
            <a:ext cx="6088890" cy="1807181"/>
            <a:chOff x="-26623" y="3826989"/>
            <a:chExt cx="8121535" cy="1422366"/>
          </a:xfrm>
        </p:grpSpPr>
        <p:sp>
          <p:nvSpPr>
            <p:cNvPr id="5" name="TextBox 4"/>
            <p:cNvSpPr txBox="1"/>
            <p:nvPr/>
          </p:nvSpPr>
          <p:spPr>
            <a:xfrm>
              <a:off x="-26623" y="4159275"/>
              <a:ext cx="8116489" cy="10900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28600" indent="-228600" algn="thaiDist" defTabSz="457200">
                <a:buAutoNum type="arabicPeriod"/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การสัมมนา เสริมสร้างมาตรฐานคุณธรรม จริยธรรม และการป้องกันทุจริตกรมอนามัย </a:t>
              </a:r>
              <a:r>
                <a:rPr lang="th-TH" sz="1400" b="1" u="sng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(1,122,000 บาท)</a:t>
              </a:r>
            </a:p>
            <a:p>
              <a:pPr algn="thaiDist" defTabSz="457200"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 - จัดเวทีแลกเปลี่ยนเรียนรู้การพัฒนามาตรฐานคุณธรรม จริยธรรมและการป้องกันทุจริต ๔ ครั้ง</a:t>
              </a:r>
              <a:r>
                <a:rPr lang="en-US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/</a:t>
              </a:r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๔ ภาค  (ส่วนกลาง, ภาคเหนือ, ภาคตะวันออกเฉียงเหนือ, ภาคใต้) รวมจำนวน 36 หน่วยงานเพื่อพัฒนาศักยภาพบุคลากรสาธารณสุขและภาคีเครือข่ายในการดำเนินงานยกระดับการดำเนินงานส่งเสริมคุณธรรม จริยธรรม และการป้องกันทุจริต กรมอนามัย ภายใต้หลักธรรมา</a:t>
              </a:r>
              <a:r>
                <a:rPr lang="th-TH" sz="1400" dirty="0" err="1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ภิ</a:t>
              </a:r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บาลเพื่อให้บุคลากรกรมอนามัย สามารถปฏิบัติงานได้อย่างมีคุณภาพคู่คุณธรรม ถูกต้องตามกฎระเบียบ ข้อบังคับ</a:t>
              </a:r>
              <a:r>
                <a:rPr lang="en-US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</a:t>
              </a:r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ตลอดจนการขับเคลื่อนการดำเนินงานคุณธรรม "พอเพียง วินัย สุจริต จิตอาสา"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-26623" y="3826989"/>
              <a:ext cx="8121535" cy="26646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2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 </a:t>
              </a:r>
              <a:r>
                <a:rPr lang="th-TH" sz="1600" b="1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วิธีดำเนินงาน (กิจกรรม</a:t>
              </a:r>
              <a:r>
                <a:rPr lang="th-TH" sz="1600" dirty="0"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)</a:t>
              </a:r>
              <a:endParaRPr lang="th-TH" sz="1600" b="1" dirty="0"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76809" y="2372249"/>
            <a:ext cx="6115191" cy="831613"/>
            <a:chOff x="4784" y="2457458"/>
            <a:chExt cx="4983558" cy="993953"/>
          </a:xfrm>
        </p:grpSpPr>
        <p:sp>
          <p:nvSpPr>
            <p:cNvPr id="3" name="TextBox 2"/>
            <p:cNvSpPr txBox="1"/>
            <p:nvPr/>
          </p:nvSpPr>
          <p:spPr>
            <a:xfrm>
              <a:off x="6666" y="2826052"/>
              <a:ext cx="4981676" cy="62535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defTabSz="457200"/>
              <a:r>
                <a:rPr lang="th-TH" sz="1400" dirty="0"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ร้อยละของผู้เข้าร่วมโครงการ/กิจกรรม มีวัฒนธรรม ค่านิยมซื่อสัตย์ สุจริต มีทัศนคติและพฤติกรรมในการต่อต้านทุจริตประพฤติมิชอบ ร้อยละ 90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84" y="2457458"/>
              <a:ext cx="4973099" cy="36785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4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ตัวชี้วัดเป้าหมายโครงการ /ผลผลิตโครงการ (</a:t>
              </a:r>
              <a:r>
                <a:rPr lang="en-US" sz="1400" b="1" dirty="0">
                  <a:solidFill>
                    <a:schemeClr val="bg1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Outputs)</a:t>
              </a:r>
              <a:endParaRPr lang="th-TH" sz="1400" b="1" dirty="0">
                <a:solidFill>
                  <a:schemeClr val="bg1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088443" y="3292438"/>
            <a:ext cx="6103558" cy="884462"/>
            <a:chOff x="5054061" y="2900094"/>
            <a:chExt cx="2490922" cy="663438"/>
          </a:xfrm>
        </p:grpSpPr>
        <p:sp>
          <p:nvSpPr>
            <p:cNvPr id="41" name="TextBox 40"/>
            <p:cNvSpPr txBox="1"/>
            <p:nvPr/>
          </p:nvSpPr>
          <p:spPr>
            <a:xfrm>
              <a:off x="5054061" y="3148457"/>
              <a:ext cx="2483392" cy="41507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th-TH" sz="14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(1) เชิงคุณภาพ : ร้อยละการประเมินคุณธรรมและความโปร่งใสในการดำเนินงานของหน่วยงาน (</a:t>
              </a:r>
              <a:r>
                <a:rPr lang="en-US" sz="14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Integrity and Transparency Assessment : ITA)</a:t>
              </a:r>
              <a:r>
                <a:rPr lang="th-TH" sz="1400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 ร้อยละ 90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60047" y="2900094"/>
              <a:ext cx="2484936" cy="230865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th-TH" sz="14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ตัวชี้วัดผลลัพธ์ (</a:t>
              </a:r>
              <a:r>
                <a:rPr lang="en-US" sz="1400" b="1" kern="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outcome) </a:t>
              </a:r>
              <a:endParaRPr lang="en-US" sz="1400" kern="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-7484" y="3794420"/>
            <a:ext cx="6054650" cy="665137"/>
            <a:chOff x="-8712" y="4227447"/>
            <a:chExt cx="4356202" cy="602969"/>
          </a:xfrm>
        </p:grpSpPr>
        <p:sp>
          <p:nvSpPr>
            <p:cNvPr id="48" name="TextBox 47"/>
            <p:cNvSpPr txBox="1"/>
            <p:nvPr/>
          </p:nvSpPr>
          <p:spPr>
            <a:xfrm>
              <a:off x="-8712" y="4551406"/>
              <a:ext cx="4324456" cy="27901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anose="020B0604030504040204" pitchFamily="34" charset="0"/>
                  <a:cs typeface="TH Baijam" panose="02000506000000020004" pitchFamily="2" charset="-34"/>
                </a:rPr>
                <a:t>บุคลากรและหน่วยงานในสังกัดกรมอนามัย ภาคีเครือข่ายภายนอก ผู้มีส่วนได้ส่วนเสีย/ผู้รับบริการ </a:t>
              </a:r>
              <a:endPara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anose="020B0604030504040204" pitchFamily="34" charset="0"/>
                <a:cs typeface="TH Baijam" panose="02000506000000020004" pitchFamily="2" charset="-34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545" y="4227447"/>
              <a:ext cx="4333945" cy="2816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กลุ่มเป้าหมายโครงการ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5430E-CA04-E24B-A070-FC62DF30F426}"/>
              </a:ext>
            </a:extLst>
          </p:cNvPr>
          <p:cNvGrpSpPr/>
          <p:nvPr/>
        </p:nvGrpSpPr>
        <p:grpSpPr>
          <a:xfrm>
            <a:off x="-26594" y="4564025"/>
            <a:ext cx="6041150" cy="1487056"/>
            <a:chOff x="8210460" y="5396460"/>
            <a:chExt cx="3992268" cy="1487056"/>
          </a:xfrm>
        </p:grpSpPr>
        <p:sp>
          <p:nvSpPr>
            <p:cNvPr id="20" name="TextBox 19"/>
            <p:cNvSpPr txBox="1"/>
            <p:nvPr/>
          </p:nvSpPr>
          <p:spPr>
            <a:xfrm>
              <a:off x="8210460" y="5713965"/>
              <a:ext cx="3972031" cy="1169551"/>
            </a:xfrm>
            <a:prstGeom prst="rect">
              <a:avLst/>
            </a:prstGeom>
            <a:solidFill>
              <a:srgbClr val="CCECFF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ประชาชนมีความเชื่อมั่น ไว้วางใจการบริหารงานและการดำเนินงาน กรมอนามัย ซึ่งจะสะท้อนถึงการปฏิบัติหน้าที่อย่างมีคุณธรรมและความโปร่งใส ตามมาตรฐานที่กำหนด ปฏิบัติต่อผู้มีส่วนได้ส่วนเสียทั้งภายในและภายนอกอย่างเท่าเทียม ไม่เลือกปฏิบัติ และเปิดโอกาสให้ประชาชนมีส่วนร่วมในการดำเนินงานของกรมอนามัย เช่น ร่วมคิด ร่วมวางแผน หรือ แสดงความคิดเห็นเกี่ยวกับการดำเนินงาน/การให้บริการ เพื่อปรับปรุงขั้นตอนการทำงาน โดยวัดผลจากการประเมินการรับรู้ของผู้มีส่วนได้ส่วนเสียภายนอก (</a:t>
              </a:r>
              <a:r>
                <a:rPr lang="en-US" sz="1400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External Integrity and Transparency Assessment : EIT)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23847" y="5396460"/>
              <a:ext cx="3978881" cy="307777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 defTabSz="457200">
                <a:defRPr/>
              </a:pPr>
              <a:r>
                <a:rPr lang="th-TH" sz="1400" b="1" dirty="0">
                  <a:solidFill>
                    <a:prstClr val="black"/>
                  </a:solidFill>
                  <a:latin typeface="TH Baijam" panose="02000506000000020004" pitchFamily="2" charset="-34"/>
                  <a:ea typeface="Tahoma" pitchFamily="34" charset="0"/>
                  <a:cs typeface="TH Baijam" panose="02000506000000020004" pitchFamily="2" charset="-34"/>
                </a:rPr>
                <a:t>ผลประโยชน์ที่คาดว่าจะได้รับ </a:t>
              </a:r>
              <a:endPara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6306100"/>
            <a:ext cx="2034865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พื้นที่ดำเนินการ 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 </a:t>
            </a:r>
            <a:endParaRPr lang="th-TH" sz="14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  <a:p>
            <a:pPr algn="ctr" defTabSz="457200">
              <a:defRPr/>
            </a:pP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ทุกจังหวัดทั่วประเทศ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6712" y="6306763"/>
            <a:ext cx="1925340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ระยะเวลาดำเนินการ </a:t>
            </a:r>
            <a:r>
              <a:rPr lang="en-US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:</a:t>
            </a:r>
            <a:r>
              <a:rPr lang="th-TH" sz="140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</a:t>
            </a:r>
          </a:p>
          <a:p>
            <a:pPr algn="ctr" defTabSz="457200">
              <a:defRPr/>
            </a:pP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ต.ค. 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63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 – ก.ย.</a:t>
            </a:r>
            <a:r>
              <a:rPr lang="en-US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64</a:t>
            </a:r>
            <a:endParaRPr lang="th-TH" sz="1400" b="1" dirty="0">
              <a:solidFill>
                <a:prstClr val="black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74441" y="6279974"/>
            <a:ext cx="1820774" cy="5232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งบดำเนินงาน </a:t>
            </a:r>
            <a:r>
              <a:rPr lang="en-US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</a:t>
            </a:r>
          </a:p>
          <a:p>
            <a:pPr algn="ctr" defTabSz="457200">
              <a:defRPr/>
            </a:pPr>
            <a:r>
              <a:rPr lang="th-TH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</a:t>
            </a:r>
            <a:r>
              <a:rPr lang="en-US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,</a:t>
            </a:r>
            <a:r>
              <a:rPr lang="th-TH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122</a:t>
            </a:r>
            <a:r>
              <a:rPr lang="en-US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,</a:t>
            </a:r>
            <a:r>
              <a:rPr lang="th-TH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0</a:t>
            </a:r>
            <a:r>
              <a:rPr lang="en-US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00</a:t>
            </a:r>
            <a:r>
              <a:rPr lang="th-TH" sz="1400" b="1" dirty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 บาท </a:t>
            </a:r>
            <a:endParaRPr lang="th-TH" sz="1400" b="1" dirty="0">
              <a:solidFill>
                <a:schemeClr val="bg1"/>
              </a:solidFill>
              <a:latin typeface="TH Baijam" panose="02000506000000020004" pitchFamily="2" charset="-34"/>
              <a:ea typeface="Tahoma" pitchFamily="34" charset="0"/>
              <a:cs typeface="TH Baijam" panose="02000506000000020004" pitchFamily="2" charset="-3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23544" y="6279974"/>
            <a:ext cx="6075420" cy="523220"/>
          </a:xfrm>
          <a:prstGeom prst="rect">
            <a:avLst/>
          </a:prstGeom>
          <a:solidFill>
            <a:srgbClr val="EECBE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หน่วยงานที่รับผิดชอบ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: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กองการเจ้าหน้าที่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Baijam" pitchFamily="2" charset="-34"/>
                <a:ea typeface="Tahoma" pitchFamily="34" charset="0"/>
                <a:cs typeface="TH Baijam" pitchFamily="2" charset="-34"/>
              </a:rPr>
              <a:t>กรมอนามัย กระทรวงสาธารณสุข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Baijam" pitchFamily="2" charset="-34"/>
              <a:ea typeface="Tahoma" pitchFamily="34" charset="0"/>
              <a:cs typeface="TH Baijam" pitchFamily="2" charset="-34"/>
            </a:endParaRPr>
          </a:p>
        </p:txBody>
      </p:sp>
      <p:sp>
        <p:nvSpPr>
          <p:cNvPr id="35" name="TextBox 5"/>
          <p:cNvSpPr txBox="1"/>
          <p:nvPr/>
        </p:nvSpPr>
        <p:spPr>
          <a:xfrm>
            <a:off x="6088443" y="960423"/>
            <a:ext cx="2183687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(1)เพื่อปลูกฝังจิตสำนึกด้านคุณธรรม จริยธรรม ป้องกันทุจริต ตามหลักธรรมา</a:t>
            </a:r>
            <a:r>
              <a:rPr lang="th-TH" sz="1400" dirty="0" err="1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ภิ</a:t>
            </a:r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บาล แก่บุคลากรกรมอนามัยทุกระดับ สามารถปฏิบัติงานได้อย่างมีคุณภาพคู่คุณธรรม ถูกต้องตามกฎระเบียบ และเพื่อประโยชน์ส่วนรวม</a:t>
            </a:r>
          </a:p>
        </p:txBody>
      </p:sp>
      <p:sp>
        <p:nvSpPr>
          <p:cNvPr id="37" name="TextBox 5"/>
          <p:cNvSpPr txBox="1"/>
          <p:nvPr/>
        </p:nvSpPr>
        <p:spPr>
          <a:xfrm>
            <a:off x="8336181" y="922333"/>
            <a:ext cx="178575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(2) เพื่อให้หน่วยงานในสังกัดกรมอนามัย ทบทวน/ปรับปรุง/พัฒนา แนวทางการดำเนินงานด้านคุณธรรม จริยธรรม การป้องกันทุจริต ให้มีประสิทธิภาพมากยิ่งขึ้น</a:t>
            </a:r>
          </a:p>
        </p:txBody>
      </p:sp>
      <p:sp>
        <p:nvSpPr>
          <p:cNvPr id="38" name="TextBox 5"/>
          <p:cNvSpPr txBox="1"/>
          <p:nvPr/>
        </p:nvSpPr>
        <p:spPr>
          <a:xfrm>
            <a:off x="10185991" y="935982"/>
            <a:ext cx="1976621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/>
            <a:r>
              <a:rPr lang="th-TH" sz="1400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(3) เพื่อส่งเสริม สนับสนุน ให้บุคลากร เป็นผู้นำการเปลี่ยนแปลง และพัฒนากรมอนามัยให้มีศักยภาพด้านคุณธรรม จริยธรรม ที่สูงขึ้น เป็นองค์กรคุณภาพคู่คุณธรรมอย่างยั่งยืน</a:t>
            </a:r>
          </a:p>
        </p:txBody>
      </p:sp>
      <p:sp>
        <p:nvSpPr>
          <p:cNvPr id="39" name="TextBox 8"/>
          <p:cNvSpPr txBox="1"/>
          <p:nvPr/>
        </p:nvSpPr>
        <p:spPr>
          <a:xfrm>
            <a:off x="6092966" y="643270"/>
            <a:ext cx="6099034" cy="284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th-TH" sz="1250" b="1" dirty="0">
                <a:solidFill>
                  <a:prstClr val="black"/>
                </a:solidFill>
                <a:latin typeface="TH Baijam" panose="02000506000000020004" pitchFamily="2" charset="-34"/>
                <a:ea typeface="Tahoma" pitchFamily="34" charset="0"/>
                <a:cs typeface="TH Baijam" panose="02000506000000020004" pitchFamily="2" charset="-34"/>
              </a:rPr>
              <a:t>วัตถุประสงค์โครงการ </a:t>
            </a:r>
          </a:p>
        </p:txBody>
      </p:sp>
      <p:sp>
        <p:nvSpPr>
          <p:cNvPr id="2" name="สี่เหลี่ยมผืนผ้า 1">
            <a:extLst>
              <a:ext uri="{FF2B5EF4-FFF2-40B4-BE49-F238E27FC236}">
                <a16:creationId xmlns:a16="http://schemas.microsoft.com/office/drawing/2014/main" id="{65B9BBA3-EF58-4CC7-B820-D09D99C674C6}"/>
              </a:ext>
            </a:extLst>
          </p:cNvPr>
          <p:cNvSpPr/>
          <p:nvPr/>
        </p:nvSpPr>
        <p:spPr>
          <a:xfrm>
            <a:off x="1746136" y="2592001"/>
            <a:ext cx="8217384" cy="1200329"/>
          </a:xfrm>
          <a:prstGeom prst="rect">
            <a:avLst/>
          </a:prstGeom>
          <a:solidFill>
            <a:schemeClr val="bg2">
              <a:lumMod val="90000"/>
              <a:alpha val="61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7200" b="1" spc="50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 การจัดทำ </a:t>
            </a:r>
            <a:r>
              <a:rPr lang="en-US" sz="7200" b="1" spc="50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Onepage</a:t>
            </a:r>
            <a:endParaRPr lang="th-TH" sz="7200" b="1" cap="none" spc="50" dirty="0">
              <a:ln w="0"/>
              <a:solidFill>
                <a:schemeClr val="accent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130905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s Slide Master">
  <a:themeElements>
    <a:clrScheme name="ALLPPT-COLOR-A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7A7BD"/>
      </a:accent1>
      <a:accent2>
        <a:srgbClr val="69B6CC"/>
      </a:accent2>
      <a:accent3>
        <a:srgbClr val="57A7BD"/>
      </a:accent3>
      <a:accent4>
        <a:srgbClr val="69B6CC"/>
      </a:accent4>
      <a:accent5>
        <a:srgbClr val="57A7BD"/>
      </a:accent5>
      <a:accent6>
        <a:srgbClr val="69B6CC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3776</TotalTime>
  <Words>7298</Words>
  <Application>Microsoft Office PowerPoint</Application>
  <PresentationFormat>แบบจอกว้าง</PresentationFormat>
  <Paragraphs>383</Paragraphs>
  <Slides>9</Slides>
  <Notes>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9" baseType="lpstr">
      <vt:lpstr>맑은 고딕</vt:lpstr>
      <vt:lpstr>Arial</vt:lpstr>
      <vt:lpstr>Calibri</vt:lpstr>
      <vt:lpstr>Calibri Light</vt:lpstr>
      <vt:lpstr>Tahoma</vt:lpstr>
      <vt:lpstr>TH Baijam</vt:lpstr>
      <vt:lpstr>TH SarabunPSK</vt:lpstr>
      <vt:lpstr>ธีมของ Office</vt:lpstr>
      <vt:lpstr>ชุดรูปแบบของ Office</vt:lpstr>
      <vt:lpstr>Contents Slide Master</vt:lpstr>
      <vt:lpstr>แบบฟอร์ม การจัดทำ Onepage โครงการคำของบประมาณ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PRO</cp:lastModifiedBy>
  <cp:revision>282</cp:revision>
  <cp:lastPrinted>2020-10-15T09:10:40Z</cp:lastPrinted>
  <dcterms:created xsi:type="dcterms:W3CDTF">2019-12-13T04:24:45Z</dcterms:created>
  <dcterms:modified xsi:type="dcterms:W3CDTF">2020-10-16T07:39:01Z</dcterms:modified>
</cp:coreProperties>
</file>