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ppt/charts/chart20.xml" ContentType="application/vnd.openxmlformats-officedocument.drawingml.chart+xml"/>
  <Override PartName="/ppt/charts/chart21.xml" ContentType="application/vnd.openxmlformats-officedocument.drawingml.chart+xml"/>
  <Override PartName="/ppt/charts/chart22.xml" ContentType="application/vnd.openxmlformats-officedocument.drawingml.chart+xml"/>
  <Override PartName="/ppt/charts/chart23.xml" ContentType="application/vnd.openxmlformats-officedocument.drawingml.chart+xml"/>
  <Override PartName="/ppt/charts/chart2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70" r:id="rId15"/>
    <p:sldId id="272" r:id="rId16"/>
    <p:sldId id="273" r:id="rId17"/>
    <p:sldId id="274" r:id="rId18"/>
    <p:sldId id="282" r:id="rId19"/>
    <p:sldId id="275" r:id="rId20"/>
    <p:sldId id="276" r:id="rId21"/>
    <p:sldId id="277" r:id="rId22"/>
    <p:sldId id="278" r:id="rId23"/>
    <p:sldId id="279" r:id="rId24"/>
    <p:sldId id="280" r:id="rId25"/>
    <p:sldId id="281" r:id="rId26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9" d="100"/>
          <a:sy n="89" d="100"/>
        </p:scale>
        <p:origin x="-81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__Microsoft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__Microsoft_Excel2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OH_1XLEJ\Desktop\&#3585;&#3619;&#3634;&#3615;&#3605;&#3633;&#3623;&#3594;&#3637;&#3657;&#3623;&#3633;&#3604;62&#3649;&#3585;&#3657;2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OH_1XLEJ\Desktop\&#3585;&#3619;&#3634;&#3615;&#3605;&#3633;&#3623;&#3594;&#3637;&#3657;&#3623;&#3633;&#3604;62&#3649;&#3585;&#3657;2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OH_1XLEJ\Desktop\&#3585;&#3619;&#3634;&#3615;&#3605;&#3633;&#3623;&#3594;&#3637;&#3657;&#3623;&#3633;&#3604;62&#3649;&#3585;&#3657;2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ocuments\Desktop\&#3585;&#3619;&#3634;&#3615;&#3605;&#3633;&#3623;&#3594;&#3637;&#3657;&#3623;&#3633;&#3604;62&#3649;&#3585;&#3657;2.xlsx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ocuments\Desktop\&#3585;&#3619;&#3634;&#3615;&#3605;&#3633;&#3623;&#3594;&#3637;&#3657;&#3623;&#3633;&#3604;62&#3649;&#3585;&#3657;2.xlsx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ocuments\Desktop\&#3585;&#3619;&#3634;&#3615;&#3605;&#3633;&#3623;&#3594;&#3637;&#3657;&#3623;&#3633;&#3604;62&#3649;&#3585;&#3657;2.xlsx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OH_1XLEJ\Desktop\&#3585;&#3619;&#3634;&#3615;&#3605;&#3633;&#3623;&#3594;&#3637;&#3657;&#3623;&#3633;&#3604;62&#3649;&#3585;&#3657;2.xlsx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ocuments\Desktop\&#3585;&#3619;&#3634;&#3615;&#3605;&#3633;&#3623;&#3594;&#3637;&#3657;&#3623;&#3633;&#3604;62&#3649;&#3585;&#3657;2.xlsx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ocuments\Desktop\&#3585;&#3619;&#3634;&#3615;&#3605;&#3633;&#3623;&#3594;&#3637;&#3657;&#3623;&#3633;&#3604;62&#3649;&#3585;&#3657;2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OH_1XLEJ\Desktop\&#3585;&#3619;&#3634;&#3615;&#3605;&#3633;&#3623;&#3594;&#3637;&#3657;&#3623;&#3633;&#3604;62&#3649;&#3585;&#3657;2.xlsx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ocuments\Desktop\&#3585;&#3619;&#3634;&#3615;&#3605;&#3633;&#3623;&#3594;&#3637;&#3657;&#3623;&#3633;&#3604;62&#3649;&#3585;&#3657;2.xlsx" TargetMode="Externa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ocuments\Desktop\&#3585;&#3619;&#3634;&#3615;&#3605;&#3633;&#3623;&#3594;&#3637;&#3657;&#3623;&#3633;&#3604;62&#3649;&#3585;&#3657;2.xlsx" TargetMode="External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ocuments\Desktop\&#3585;&#3619;&#3634;&#3615;&#3605;&#3633;&#3623;&#3594;&#3637;&#3657;&#3623;&#3633;&#3604;62&#3649;&#3585;&#3657;2.xlsx" TargetMode="External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ocuments\Desktop\&#3585;&#3619;&#3634;&#3615;&#3605;&#3633;&#3623;&#3594;&#3637;&#3657;&#3623;&#3633;&#3604;62&#3649;&#3585;&#3657;2.xlsx" TargetMode="External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ocuments\Desktop\&#3585;&#3619;&#3634;&#3615;&#3605;&#3633;&#3623;&#3594;&#3637;&#3657;&#3623;&#3633;&#3604;62&#3649;&#3585;&#3657;2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OH_1XLEJ\Desktop\&#3585;&#3619;&#3634;&#3615;&#3605;&#3633;&#3623;&#3594;&#3637;&#3657;&#3623;&#3633;&#3604;62&#3649;&#3585;&#3657;2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OH_1XLEJ\Desktop\&#3585;&#3619;&#3634;&#3615;&#3605;&#3633;&#3623;&#3594;&#3637;&#3657;&#3623;&#3633;&#3604;62&#3649;&#3585;&#3657;2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OH_1XLEJ\Desktop\&#3585;&#3619;&#3634;&#3615;&#3605;&#3633;&#3623;&#3594;&#3637;&#3657;&#3623;&#3633;&#3604;62&#3649;&#3585;&#3657;2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OH_1XLEJ\Desktop\&#3585;&#3619;&#3634;&#3615;&#3605;&#3633;&#3623;&#3594;&#3637;&#3657;&#3623;&#3633;&#3604;62&#3649;&#3585;&#3657;2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OH_1XLEJ\Desktop\&#3585;&#3619;&#3634;&#3615;&#3605;&#3633;&#3623;&#3594;&#3637;&#3657;&#3623;&#3633;&#3604;62&#3649;&#3585;&#3657;2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OH_1XLEJ\Desktop\&#3585;&#3619;&#3634;&#3615;&#3605;&#3633;&#3623;&#3594;&#3637;&#3657;&#3623;&#3633;&#3604;62&#3649;&#3585;&#3657;2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OH_1XLEJ\Desktop\&#3585;&#3619;&#3634;&#3615;&#3605;&#3633;&#3623;&#3594;&#3637;&#3657;&#3623;&#3633;&#3604;62&#3649;&#3585;&#3657;2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h-TH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th-TH"/>
              <a:t>อัตราส่วนการตายมารดาไทย ต่อการเกิดมีชีพแสนคน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dLbl>
              <c:idx val="3"/>
              <c:layout>
                <c:manualLayout>
                  <c:x val="-3.7622578879661812E-3"/>
                  <c:y val="-2.05699606768218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2.331002331002331E-3"/>
                  <c:y val="-2.88808664259927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1.8811289439830906E-3"/>
                  <c:y val="-2.74266142357625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แม่ตาย!$A$4:$A$16</c:f>
              <c:strCache>
                <c:ptCount val="13"/>
                <c:pt idx="0">
                  <c:v>เขต 1</c:v>
                </c:pt>
                <c:pt idx="1">
                  <c:v>เขต 2</c:v>
                </c:pt>
                <c:pt idx="2">
                  <c:v>เขต 3</c:v>
                </c:pt>
                <c:pt idx="3">
                  <c:v>เขต 4</c:v>
                </c:pt>
                <c:pt idx="4">
                  <c:v>เขต 5</c:v>
                </c:pt>
                <c:pt idx="5">
                  <c:v>เขต 6</c:v>
                </c:pt>
                <c:pt idx="6">
                  <c:v>เขต 7</c:v>
                </c:pt>
                <c:pt idx="7">
                  <c:v>เขต 8</c:v>
                </c:pt>
                <c:pt idx="8">
                  <c:v>เขต 9</c:v>
                </c:pt>
                <c:pt idx="9">
                  <c:v>เขต 10</c:v>
                </c:pt>
                <c:pt idx="10">
                  <c:v>เขต 11</c:v>
                </c:pt>
                <c:pt idx="11">
                  <c:v>เขต 12</c:v>
                </c:pt>
                <c:pt idx="12">
                  <c:v>ประเทศ</c:v>
                </c:pt>
              </c:strCache>
            </c:strRef>
          </c:cat>
          <c:val>
            <c:numRef>
              <c:f>แม่ตาย!$B$4:$B$16</c:f>
              <c:numCache>
                <c:formatCode>General</c:formatCode>
                <c:ptCount val="13"/>
                <c:pt idx="0">
                  <c:v>3.8</c:v>
                </c:pt>
                <c:pt idx="1">
                  <c:v>15</c:v>
                </c:pt>
                <c:pt idx="2">
                  <c:v>19.100000000000001</c:v>
                </c:pt>
                <c:pt idx="3">
                  <c:v>22.5</c:v>
                </c:pt>
                <c:pt idx="4">
                  <c:v>12.4</c:v>
                </c:pt>
                <c:pt idx="5">
                  <c:v>17.399999999999999</c:v>
                </c:pt>
                <c:pt idx="6">
                  <c:v>15.8</c:v>
                </c:pt>
                <c:pt idx="7">
                  <c:v>16.600000000000001</c:v>
                </c:pt>
                <c:pt idx="8">
                  <c:v>12.6</c:v>
                </c:pt>
                <c:pt idx="9">
                  <c:v>13.2</c:v>
                </c:pt>
                <c:pt idx="10">
                  <c:v>14.6</c:v>
                </c:pt>
                <c:pt idx="11">
                  <c:v>36.700000000000003</c:v>
                </c:pt>
                <c:pt idx="12">
                  <c:v>17.100000000000001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6037248"/>
        <c:axId val="66039168"/>
      </c:barChart>
      <c:catAx>
        <c:axId val="66037248"/>
        <c:scaling>
          <c:orientation val="minMax"/>
        </c:scaling>
        <c:delete val="0"/>
        <c:axPos val="b"/>
        <c:majorTickMark val="none"/>
        <c:minorTickMark val="none"/>
        <c:tickLblPos val="nextTo"/>
        <c:crossAx val="66039168"/>
        <c:crosses val="autoZero"/>
        <c:auto val="1"/>
        <c:lblAlgn val="ctr"/>
        <c:lblOffset val="100"/>
        <c:noMultiLvlLbl val="0"/>
      </c:catAx>
      <c:valAx>
        <c:axId val="66039168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66037248"/>
        <c:crosses val="autoZero"/>
        <c:crossBetween val="between"/>
      </c:valAx>
    </c:plotArea>
    <c:plotVisOnly val="1"/>
    <c:dispBlanksAs val="gap"/>
    <c:showDLblsOverMax val="0"/>
  </c:chart>
  <c:spPr>
    <a:ln>
      <a:solidFill>
        <a:schemeClr val="tx1"/>
      </a:solidFill>
    </a:ln>
  </c:spPr>
  <c:txPr>
    <a:bodyPr/>
    <a:lstStyle/>
    <a:p>
      <a:pPr>
        <a:defRPr sz="1400" b="1">
          <a:latin typeface="TH SarabunPSK" pitchFamily="34" charset="-34"/>
          <a:cs typeface="TH SarabunPSK" pitchFamily="34" charset="-34"/>
        </a:defRPr>
      </a:pPr>
      <a:endParaRPr lang="th-TH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h-TH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1"/>
          <c:order val="1"/>
          <c:tx>
            <c:strRef>
              <c:f>'อัตราคลอด60 10-14 ปี'!$D$2:$D$3</c:f>
              <c:strCache>
                <c:ptCount val="1"/>
                <c:pt idx="0">
                  <c:v>HDC ปี 61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cat>
            <c:numRef>
              <c:f>'อัตราคลอด60 10-14 ปี'!$T$4:$T$16</c:f>
              <c:numCache>
                <c:formatCode>0.0</c:formatCode>
                <c:ptCount val="13"/>
                <c:pt idx="0">
                  <c:v>1.3725490196078429</c:v>
                </c:pt>
                <c:pt idx="1">
                  <c:v>1.4678899082568808</c:v>
                </c:pt>
                <c:pt idx="2">
                  <c:v>1.142857142857143</c:v>
                </c:pt>
                <c:pt idx="3">
                  <c:v>1.4285714285714286</c:v>
                </c:pt>
                <c:pt idx="4">
                  <c:v>1.5833333333333333</c:v>
                </c:pt>
                <c:pt idx="5">
                  <c:v>1.4285714285714286</c:v>
                </c:pt>
                <c:pt idx="6">
                  <c:v>1.0169491525423728</c:v>
                </c:pt>
                <c:pt idx="7">
                  <c:v>1.2264150943396226</c:v>
                </c:pt>
                <c:pt idx="8">
                  <c:v>1.0948905109489051</c:v>
                </c:pt>
                <c:pt idx="9">
                  <c:v>1.3513513513513513</c:v>
                </c:pt>
                <c:pt idx="10">
                  <c:v>1.3131313131313131</c:v>
                </c:pt>
                <c:pt idx="11">
                  <c:v>1.5492957746478875</c:v>
                </c:pt>
                <c:pt idx="12">
                  <c:v>1.2962962962962961</c:v>
                </c:pt>
              </c:numCache>
            </c:numRef>
          </c:cat>
          <c:val>
            <c:numRef>
              <c:f>'อัตราคลอด60 10-14 ปี'!$D$4:$D$16</c:f>
              <c:numCache>
                <c:formatCode>0.00</c:formatCode>
                <c:ptCount val="13"/>
                <c:pt idx="0">
                  <c:v>0.60317460317460314</c:v>
                </c:pt>
                <c:pt idx="1">
                  <c:v>1.0904635031983181</c:v>
                </c:pt>
                <c:pt idx="2">
                  <c:v>0.77047743032492888</c:v>
                </c:pt>
                <c:pt idx="3">
                  <c:v>0.63954683538521273</c:v>
                </c:pt>
                <c:pt idx="4">
                  <c:v>0.80672367513970988</c:v>
                </c:pt>
                <c:pt idx="5">
                  <c:v>0.75240435666393612</c:v>
                </c:pt>
                <c:pt idx="6">
                  <c:v>0.67509369834951227</c:v>
                </c:pt>
                <c:pt idx="7">
                  <c:v>0.65931357446546301</c:v>
                </c:pt>
                <c:pt idx="8">
                  <c:v>0.68501715261203566</c:v>
                </c:pt>
                <c:pt idx="9">
                  <c:v>0.51458107724092383</c:v>
                </c:pt>
                <c:pt idx="10">
                  <c:v>0.51033226556120848</c:v>
                </c:pt>
                <c:pt idx="11">
                  <c:v>0.42001529607943933</c:v>
                </c:pt>
                <c:pt idx="12">
                  <c:v>0.66133306913035939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113-42A6-A17C-2A920F0FE786}"/>
            </c:ext>
          </c:extLst>
        </c:ser>
        <c:ser>
          <c:idx val="2"/>
          <c:order val="2"/>
          <c:tx>
            <c:strRef>
              <c:f>'อัตราคลอด60 10-14 ปี'!$U$1:$U$3</c:f>
              <c:strCache>
                <c:ptCount val="1"/>
                <c:pt idx="0">
                  <c:v>HDC 61 adjusted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th-TH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'อัตราคลอด60 10-14 ปี'!$T$4:$T$16</c:f>
              <c:numCache>
                <c:formatCode>0.0</c:formatCode>
                <c:ptCount val="13"/>
                <c:pt idx="0">
                  <c:v>1.3725490196078429</c:v>
                </c:pt>
                <c:pt idx="1">
                  <c:v>1.4678899082568808</c:v>
                </c:pt>
                <c:pt idx="2">
                  <c:v>1.142857142857143</c:v>
                </c:pt>
                <c:pt idx="3">
                  <c:v>1.4285714285714286</c:v>
                </c:pt>
                <c:pt idx="4">
                  <c:v>1.5833333333333333</c:v>
                </c:pt>
                <c:pt idx="5">
                  <c:v>1.4285714285714286</c:v>
                </c:pt>
                <c:pt idx="6">
                  <c:v>1.0169491525423728</c:v>
                </c:pt>
                <c:pt idx="7">
                  <c:v>1.2264150943396226</c:v>
                </c:pt>
                <c:pt idx="8">
                  <c:v>1.0948905109489051</c:v>
                </c:pt>
                <c:pt idx="9">
                  <c:v>1.3513513513513513</c:v>
                </c:pt>
                <c:pt idx="10">
                  <c:v>1.3131313131313131</c:v>
                </c:pt>
                <c:pt idx="11">
                  <c:v>1.5492957746478875</c:v>
                </c:pt>
                <c:pt idx="12">
                  <c:v>1.2962962962962961</c:v>
                </c:pt>
              </c:numCache>
            </c:numRef>
          </c:cat>
          <c:val>
            <c:numRef>
              <c:f>'อัตราคลอด60 10-14 ปี'!$U$4:$U$16</c:f>
              <c:numCache>
                <c:formatCode>0.0</c:formatCode>
                <c:ptCount val="13"/>
                <c:pt idx="0">
                  <c:v>1.1038489469862016</c:v>
                </c:pt>
                <c:pt idx="1">
                  <c:v>2.134240495556341</c:v>
                </c:pt>
                <c:pt idx="2">
                  <c:v>1.1740608462094155</c:v>
                </c:pt>
                <c:pt idx="3">
                  <c:v>1.2181844483527862</c:v>
                </c:pt>
                <c:pt idx="4">
                  <c:v>1.7030833141838317</c:v>
                </c:pt>
                <c:pt idx="5">
                  <c:v>1.4331511555503544</c:v>
                </c:pt>
                <c:pt idx="6">
                  <c:v>0.91538128589764367</c:v>
                </c:pt>
                <c:pt idx="7">
                  <c:v>1.0781228261699394</c:v>
                </c:pt>
                <c:pt idx="8">
                  <c:v>1.000025040309541</c:v>
                </c:pt>
                <c:pt idx="9">
                  <c:v>0.92717311214580855</c:v>
                </c:pt>
                <c:pt idx="10">
                  <c:v>0.8935110373462235</c:v>
                </c:pt>
                <c:pt idx="11">
                  <c:v>0.8676372313378089</c:v>
                </c:pt>
                <c:pt idx="12">
                  <c:v>1.1430448108425961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4113-42A6-A17C-2A920F0FE78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99810688"/>
        <c:axId val="100563200"/>
      </c:barChart>
      <c:lineChart>
        <c:grouping val="standard"/>
        <c:varyColors val="0"/>
        <c:ser>
          <c:idx val="0"/>
          <c:order val="0"/>
          <c:tx>
            <c:strRef>
              <c:f>'อัตราคลอด60 10-14 ปี'!$R$1:$R$3</c:f>
              <c:strCache>
                <c:ptCount val="1"/>
                <c:pt idx="0">
                  <c:v>ข้อมูลจากสนย. ปี 59</c:v>
                </c:pt>
              </c:strCache>
            </c:strRef>
          </c:tx>
          <c:spPr>
            <a:ln w="47625" cap="rnd">
              <a:solidFill>
                <a:schemeClr val="accent6">
                  <a:lumMod val="75000"/>
                  <a:alpha val="43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002060"/>
              </a:solidFill>
              <a:ln w="19050" cap="rnd">
                <a:solidFill>
                  <a:schemeClr val="accent6">
                    <a:lumMod val="75000"/>
                  </a:schemeClr>
                </a:solidFill>
                <a:round/>
              </a:ln>
              <a:effectLst/>
            </c:spPr>
          </c:marker>
          <c:dPt>
            <c:idx val="8"/>
            <c:marker>
              <c:spPr>
                <a:solidFill>
                  <a:srgbClr val="002060"/>
                </a:solidFill>
                <a:ln w="19050"/>
              </c:spPr>
            </c:marker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2-4113-42A6-A17C-2A920F0FE786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th-TH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'D:\Users\Admin\Downloads\[อัตราคลอด 15-19 ปี HDC ไตรมาส 3 (2560)_ปรับแล้ว (3).xlsx]HDC คลอด15-19 ปีงบ 60'!$A$4:$A$16</c:f>
              <c:strCache>
                <c:ptCount val="13"/>
                <c:pt idx="0">
                  <c:v>เขต 1</c:v>
                </c:pt>
                <c:pt idx="1">
                  <c:v>เขต 2</c:v>
                </c:pt>
                <c:pt idx="2">
                  <c:v>เขต 3</c:v>
                </c:pt>
                <c:pt idx="3">
                  <c:v>เขต 4</c:v>
                </c:pt>
                <c:pt idx="4">
                  <c:v>เขต 5</c:v>
                </c:pt>
                <c:pt idx="5">
                  <c:v>เขต 6</c:v>
                </c:pt>
                <c:pt idx="6">
                  <c:v>เขต 7</c:v>
                </c:pt>
                <c:pt idx="7">
                  <c:v>เขต 8</c:v>
                </c:pt>
                <c:pt idx="8">
                  <c:v>เขต 9</c:v>
                </c:pt>
                <c:pt idx="9">
                  <c:v>เขต 10</c:v>
                </c:pt>
                <c:pt idx="10">
                  <c:v>เขต 11</c:v>
                </c:pt>
                <c:pt idx="11">
                  <c:v>เขต 12</c:v>
                </c:pt>
                <c:pt idx="12">
                  <c:v>รวม</c:v>
                </c:pt>
              </c:strCache>
            </c:strRef>
          </c:cat>
          <c:val>
            <c:numRef>
              <c:f>'อัตราคลอด60 10-14 ปี'!$R$4:$R$16</c:f>
              <c:numCache>
                <c:formatCode>0.0</c:formatCode>
                <c:ptCount val="13"/>
                <c:pt idx="0">
                  <c:v>1.4</c:v>
                </c:pt>
                <c:pt idx="1">
                  <c:v>1.6</c:v>
                </c:pt>
                <c:pt idx="2">
                  <c:v>1.6</c:v>
                </c:pt>
                <c:pt idx="3">
                  <c:v>1.7</c:v>
                </c:pt>
                <c:pt idx="4">
                  <c:v>1.9</c:v>
                </c:pt>
                <c:pt idx="5">
                  <c:v>1.7</c:v>
                </c:pt>
                <c:pt idx="6">
                  <c:v>1.2</c:v>
                </c:pt>
                <c:pt idx="7">
                  <c:v>1.3</c:v>
                </c:pt>
                <c:pt idx="8">
                  <c:v>1.5</c:v>
                </c:pt>
                <c:pt idx="9">
                  <c:v>1</c:v>
                </c:pt>
                <c:pt idx="10">
                  <c:v>1.3</c:v>
                </c:pt>
                <c:pt idx="11">
                  <c:v>1.1000000000000001</c:v>
                </c:pt>
                <c:pt idx="12">
                  <c:v>1.4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4113-42A6-A17C-2A920F0FE78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9810688"/>
        <c:axId val="100563200"/>
      </c:lineChart>
      <c:catAx>
        <c:axId val="99810688"/>
        <c:scaling>
          <c:orientation val="minMax"/>
        </c:scaling>
        <c:delete val="0"/>
        <c:axPos val="b"/>
        <c:numFmt formatCode="0.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th-TH"/>
          </a:p>
        </c:txPr>
        <c:crossAx val="100563200"/>
        <c:crossesAt val="0"/>
        <c:auto val="0"/>
        <c:lblAlgn val="ctr"/>
        <c:lblOffset val="100"/>
        <c:noMultiLvlLbl val="0"/>
      </c:catAx>
      <c:valAx>
        <c:axId val="1005632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/>
            </a:pPr>
            <a:endParaRPr lang="th-TH"/>
          </a:p>
        </c:txPr>
        <c:crossAx val="998106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8.275219763763865E-2"/>
          <c:y val="0.88026884584476339"/>
          <c:w val="0.83449560472472273"/>
          <c:h val="7.5928946988041715E-2"/>
        </c:manualLayout>
      </c:layout>
      <c:overlay val="0"/>
      <c:spPr>
        <a:noFill/>
        <a:ln>
          <a:noFill/>
        </a:ln>
        <a:effectLst/>
      </c:spPr>
      <c:txPr>
        <a:bodyPr rot="0" vert="horz"/>
        <a:lstStyle/>
        <a:p>
          <a:pPr>
            <a:defRPr/>
          </a:pPr>
          <a:endParaRPr lang="th-TH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85000"/>
          <a:lumOff val="15000"/>
        </a:schemeClr>
      </a:solidFill>
      <a:round/>
    </a:ln>
    <a:effectLst/>
  </c:spPr>
  <c:txPr>
    <a:bodyPr/>
    <a:lstStyle/>
    <a:p>
      <a:pPr>
        <a:defRPr sz="1400" b="1">
          <a:latin typeface="TH SarabunPSK" panose="020B0500040200020003" pitchFamily="34" charset="-34"/>
          <a:cs typeface="TH SarabunPSK" panose="020B0500040200020003" pitchFamily="34" charset="-34"/>
        </a:defRPr>
      </a:pPr>
      <a:endParaRPr lang="th-TH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h-TH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th-TH" dirty="0"/>
              <a:t>ร้อยละการตั้งครรภ์ซ้ำในหญิงอายุน้อยกว่า</a:t>
            </a:r>
            <a:r>
              <a:rPr lang="th-TH" baseline="0" dirty="0"/>
              <a:t> 20 ปี</a:t>
            </a:r>
            <a:endParaRPr lang="th-TH" dirty="0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dLbl>
              <c:idx val="5"/>
              <c:layout>
                <c:manualLayout>
                  <c:x val="0"/>
                  <c:y val="-1.37457044673539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0"/>
                  <c:y val="1.832760595647193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ท้องซ้ำ20!$A$20:$A$32</c:f>
              <c:strCache>
                <c:ptCount val="13"/>
                <c:pt idx="0">
                  <c:v>เขต 1</c:v>
                </c:pt>
                <c:pt idx="1">
                  <c:v>เขต 2</c:v>
                </c:pt>
                <c:pt idx="2">
                  <c:v>เขต 3</c:v>
                </c:pt>
                <c:pt idx="3">
                  <c:v>เขต 4</c:v>
                </c:pt>
                <c:pt idx="4">
                  <c:v>เขต 5</c:v>
                </c:pt>
                <c:pt idx="5">
                  <c:v>เขต 6</c:v>
                </c:pt>
                <c:pt idx="6">
                  <c:v>เขต 7</c:v>
                </c:pt>
                <c:pt idx="7">
                  <c:v>เขต 8</c:v>
                </c:pt>
                <c:pt idx="8">
                  <c:v>เขต 9</c:v>
                </c:pt>
                <c:pt idx="9">
                  <c:v>เขต 10</c:v>
                </c:pt>
                <c:pt idx="10">
                  <c:v>เขต 11</c:v>
                </c:pt>
                <c:pt idx="11">
                  <c:v>เขต 12</c:v>
                </c:pt>
                <c:pt idx="12">
                  <c:v>ประเทศ</c:v>
                </c:pt>
              </c:strCache>
            </c:strRef>
          </c:cat>
          <c:val>
            <c:numRef>
              <c:f>ท้องซ้ำ20!$B$20:$B$32</c:f>
              <c:numCache>
                <c:formatCode>General</c:formatCode>
                <c:ptCount val="13"/>
                <c:pt idx="0">
                  <c:v>15.37</c:v>
                </c:pt>
                <c:pt idx="1">
                  <c:v>13.9</c:v>
                </c:pt>
                <c:pt idx="2">
                  <c:v>10.73</c:v>
                </c:pt>
                <c:pt idx="3">
                  <c:v>16.07</c:v>
                </c:pt>
                <c:pt idx="4">
                  <c:v>15.94</c:v>
                </c:pt>
                <c:pt idx="5">
                  <c:v>13.18</c:v>
                </c:pt>
                <c:pt idx="6">
                  <c:v>17.170000000000002</c:v>
                </c:pt>
                <c:pt idx="7">
                  <c:v>14.25</c:v>
                </c:pt>
                <c:pt idx="8">
                  <c:v>11.53</c:v>
                </c:pt>
                <c:pt idx="9">
                  <c:v>14.04</c:v>
                </c:pt>
                <c:pt idx="10">
                  <c:v>18.13</c:v>
                </c:pt>
                <c:pt idx="11">
                  <c:v>17.12</c:v>
                </c:pt>
                <c:pt idx="12" formatCode="0.00">
                  <c:v>14.78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6680960"/>
        <c:axId val="99780864"/>
      </c:barChart>
      <c:catAx>
        <c:axId val="96680960"/>
        <c:scaling>
          <c:orientation val="minMax"/>
        </c:scaling>
        <c:delete val="0"/>
        <c:axPos val="b"/>
        <c:majorTickMark val="none"/>
        <c:minorTickMark val="none"/>
        <c:tickLblPos val="nextTo"/>
        <c:crossAx val="99780864"/>
        <c:crosses val="autoZero"/>
        <c:auto val="1"/>
        <c:lblAlgn val="ctr"/>
        <c:lblOffset val="100"/>
        <c:noMultiLvlLbl val="0"/>
      </c:catAx>
      <c:valAx>
        <c:axId val="99780864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96680960"/>
        <c:crosses val="autoZero"/>
        <c:crossBetween val="between"/>
      </c:valAx>
    </c:plotArea>
    <c:plotVisOnly val="1"/>
    <c:dispBlanksAs val="gap"/>
    <c:showDLblsOverMax val="0"/>
  </c:chart>
  <c:spPr>
    <a:ln>
      <a:solidFill>
        <a:schemeClr val="tx1">
          <a:lumMod val="85000"/>
          <a:lumOff val="15000"/>
        </a:schemeClr>
      </a:solidFill>
    </a:ln>
  </c:spPr>
  <c:txPr>
    <a:bodyPr/>
    <a:lstStyle/>
    <a:p>
      <a:pPr>
        <a:defRPr sz="1400" b="1">
          <a:latin typeface="TH SarabunPSK" pitchFamily="34" charset="-34"/>
          <a:cs typeface="TH SarabunPSK" pitchFamily="34" charset="-34"/>
        </a:defRPr>
      </a:pPr>
      <a:endParaRPr lang="th-TH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h-TH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th-TH" dirty="0"/>
              <a:t>ร้อยละของวัยรุ่น</a:t>
            </a:r>
            <a:r>
              <a:rPr lang="th-TH" baseline="0" dirty="0"/>
              <a:t> 15-18 ปี สูงดีสมส่วน</a:t>
            </a:r>
            <a:endParaRPr lang="th-TH" dirty="0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'วัยรุ่น15-18สูงดี'!$A$18:$A$30</c:f>
              <c:strCache>
                <c:ptCount val="13"/>
                <c:pt idx="0">
                  <c:v>เขต 1</c:v>
                </c:pt>
                <c:pt idx="1">
                  <c:v>เขต 2</c:v>
                </c:pt>
                <c:pt idx="2">
                  <c:v>เขต 3</c:v>
                </c:pt>
                <c:pt idx="3">
                  <c:v>เขต 4</c:v>
                </c:pt>
                <c:pt idx="4">
                  <c:v>เขต 5</c:v>
                </c:pt>
                <c:pt idx="5">
                  <c:v>เขต 6</c:v>
                </c:pt>
                <c:pt idx="6">
                  <c:v>เขต 7</c:v>
                </c:pt>
                <c:pt idx="7">
                  <c:v>เขต 8</c:v>
                </c:pt>
                <c:pt idx="8">
                  <c:v>เขต 9</c:v>
                </c:pt>
                <c:pt idx="9">
                  <c:v>เขต 10</c:v>
                </c:pt>
                <c:pt idx="10">
                  <c:v>เขต 11</c:v>
                </c:pt>
                <c:pt idx="11">
                  <c:v>เขต 12</c:v>
                </c:pt>
                <c:pt idx="12">
                  <c:v>ประเทศ</c:v>
                </c:pt>
              </c:strCache>
            </c:strRef>
          </c:cat>
          <c:val>
            <c:numRef>
              <c:f>'วัยรุ่น15-18สูงดี'!$B$18:$B$30</c:f>
              <c:numCache>
                <c:formatCode>General</c:formatCode>
                <c:ptCount val="13"/>
                <c:pt idx="0">
                  <c:v>59.79</c:v>
                </c:pt>
                <c:pt idx="1">
                  <c:v>59.76</c:v>
                </c:pt>
                <c:pt idx="2">
                  <c:v>56.33</c:v>
                </c:pt>
                <c:pt idx="3">
                  <c:v>65.400000000000006</c:v>
                </c:pt>
                <c:pt idx="4">
                  <c:v>58.45</c:v>
                </c:pt>
                <c:pt idx="5">
                  <c:v>61.25</c:v>
                </c:pt>
                <c:pt idx="6">
                  <c:v>63.44</c:v>
                </c:pt>
                <c:pt idx="7">
                  <c:v>60.39</c:v>
                </c:pt>
                <c:pt idx="8">
                  <c:v>58.85</c:v>
                </c:pt>
                <c:pt idx="9">
                  <c:v>64.59</c:v>
                </c:pt>
                <c:pt idx="10">
                  <c:v>56.64</c:v>
                </c:pt>
                <c:pt idx="11">
                  <c:v>62.99</c:v>
                </c:pt>
                <c:pt idx="12" formatCode="0.00">
                  <c:v>60.674233523364002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8656128"/>
        <c:axId val="114918144"/>
      </c:barChart>
      <c:catAx>
        <c:axId val="108656128"/>
        <c:scaling>
          <c:orientation val="minMax"/>
        </c:scaling>
        <c:delete val="0"/>
        <c:axPos val="b"/>
        <c:majorTickMark val="none"/>
        <c:minorTickMark val="none"/>
        <c:tickLblPos val="nextTo"/>
        <c:crossAx val="114918144"/>
        <c:crosses val="autoZero"/>
        <c:auto val="1"/>
        <c:lblAlgn val="ctr"/>
        <c:lblOffset val="100"/>
        <c:noMultiLvlLbl val="0"/>
      </c:catAx>
      <c:valAx>
        <c:axId val="114918144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108656128"/>
        <c:crosses val="autoZero"/>
        <c:crossBetween val="between"/>
      </c:valAx>
    </c:plotArea>
    <c:plotVisOnly val="1"/>
    <c:dispBlanksAs val="gap"/>
    <c:showDLblsOverMax val="0"/>
  </c:chart>
  <c:spPr>
    <a:ln>
      <a:solidFill>
        <a:schemeClr val="tx1"/>
      </a:solidFill>
    </a:ln>
  </c:spPr>
  <c:txPr>
    <a:bodyPr/>
    <a:lstStyle/>
    <a:p>
      <a:pPr>
        <a:defRPr sz="1400" b="1">
          <a:latin typeface="TH SarabunPSK" pitchFamily="34" charset="-34"/>
          <a:cs typeface="TH SarabunPSK" pitchFamily="34" charset="-34"/>
        </a:defRPr>
      </a:pPr>
      <a:endParaRPr lang="th-TH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h-TH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th-TH"/>
              <a:t>ร้อยละของวัยทำงานอายุ 30-44 ปี มีค่าดัชนีมวลกายปกติ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dLbl>
              <c:idx val="0"/>
              <c:layout>
                <c:manualLayout>
                  <c:x val="2.1893814997263174E-3"/>
                  <c:y val="-1.31578901927440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1893814997263473E-3"/>
                  <c:y val="1.31578901927440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"/>
                  <c:y val="1.31578901927440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0"/>
                  <c:y val="1.31578901927440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0"/>
                  <c:y val="-2.19301623393554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0"/>
                  <c:y val="2.63157803854881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ทำงานมวลกาย!$A$18:$A$30</c:f>
              <c:strCache>
                <c:ptCount val="13"/>
                <c:pt idx="0">
                  <c:v>เขต 1</c:v>
                </c:pt>
                <c:pt idx="1">
                  <c:v>เขต 2</c:v>
                </c:pt>
                <c:pt idx="2">
                  <c:v>เขต 3</c:v>
                </c:pt>
                <c:pt idx="3">
                  <c:v>เขต 4</c:v>
                </c:pt>
                <c:pt idx="4">
                  <c:v>เขต 5</c:v>
                </c:pt>
                <c:pt idx="5">
                  <c:v>เขต 6</c:v>
                </c:pt>
                <c:pt idx="6">
                  <c:v>เขต 7</c:v>
                </c:pt>
                <c:pt idx="7">
                  <c:v>เขต 8</c:v>
                </c:pt>
                <c:pt idx="8">
                  <c:v>เขต 9</c:v>
                </c:pt>
                <c:pt idx="9">
                  <c:v>เขต 10</c:v>
                </c:pt>
                <c:pt idx="10">
                  <c:v>เขต 11</c:v>
                </c:pt>
                <c:pt idx="11">
                  <c:v>เขต 12</c:v>
                </c:pt>
                <c:pt idx="12">
                  <c:v>ประเทศ</c:v>
                </c:pt>
              </c:strCache>
            </c:strRef>
          </c:cat>
          <c:val>
            <c:numRef>
              <c:f>ทำงานมวลกาย!$B$18:$B$30</c:f>
              <c:numCache>
                <c:formatCode>General</c:formatCode>
                <c:ptCount val="13"/>
                <c:pt idx="0">
                  <c:v>44.98</c:v>
                </c:pt>
                <c:pt idx="1">
                  <c:v>41.76</c:v>
                </c:pt>
                <c:pt idx="2">
                  <c:v>46.51</c:v>
                </c:pt>
                <c:pt idx="3">
                  <c:v>52.49</c:v>
                </c:pt>
                <c:pt idx="4">
                  <c:v>52.71</c:v>
                </c:pt>
                <c:pt idx="5">
                  <c:v>54.19</c:v>
                </c:pt>
                <c:pt idx="6">
                  <c:v>55.7</c:v>
                </c:pt>
                <c:pt idx="7">
                  <c:v>53.83</c:v>
                </c:pt>
                <c:pt idx="8">
                  <c:v>54.11</c:v>
                </c:pt>
                <c:pt idx="9">
                  <c:v>48.37</c:v>
                </c:pt>
                <c:pt idx="10">
                  <c:v>46.13</c:v>
                </c:pt>
                <c:pt idx="11">
                  <c:v>42.7</c:v>
                </c:pt>
                <c:pt idx="12">
                  <c:v>50.8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6497024"/>
        <c:axId val="133609728"/>
      </c:barChart>
      <c:catAx>
        <c:axId val="116497024"/>
        <c:scaling>
          <c:orientation val="minMax"/>
        </c:scaling>
        <c:delete val="0"/>
        <c:axPos val="b"/>
        <c:majorTickMark val="none"/>
        <c:minorTickMark val="none"/>
        <c:tickLblPos val="nextTo"/>
        <c:crossAx val="133609728"/>
        <c:crosses val="autoZero"/>
        <c:auto val="1"/>
        <c:lblAlgn val="ctr"/>
        <c:lblOffset val="100"/>
        <c:noMultiLvlLbl val="0"/>
      </c:catAx>
      <c:valAx>
        <c:axId val="133609728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116497024"/>
        <c:crosses val="autoZero"/>
        <c:crossBetween val="between"/>
      </c:valAx>
    </c:plotArea>
    <c:plotVisOnly val="1"/>
    <c:dispBlanksAs val="gap"/>
    <c:showDLblsOverMax val="0"/>
  </c:chart>
  <c:spPr>
    <a:ln>
      <a:solidFill>
        <a:schemeClr val="tx1"/>
      </a:solidFill>
    </a:ln>
  </c:spPr>
  <c:txPr>
    <a:bodyPr/>
    <a:lstStyle/>
    <a:p>
      <a:pPr>
        <a:defRPr sz="1400" b="1">
          <a:latin typeface="TH SarabunPSK" pitchFamily="34" charset="-34"/>
          <a:cs typeface="TH SarabunPSK" pitchFamily="34" charset="-34"/>
        </a:defRPr>
      </a:pPr>
      <a:endParaRPr lang="th-TH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h-TH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th-TH"/>
              <a:t>ร้อยละของวัยทำงานอายุ 30-44 ปี มีค่าดัชนีมวลกายปกติ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dLbl>
              <c:idx val="0"/>
              <c:layout>
                <c:manualLayout>
                  <c:x val="2.1893814997263174E-3"/>
                  <c:y val="-1.31578901927440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1893814997263473E-3"/>
                  <c:y val="1.31578901927440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"/>
                  <c:y val="1.31578901927440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0"/>
                  <c:y val="1.31578901927440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0"/>
                  <c:y val="-2.19301623393554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0"/>
                  <c:y val="2.63157803854881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ทำงานมวลกาย!$A$18:$A$30</c:f>
              <c:strCache>
                <c:ptCount val="13"/>
                <c:pt idx="0">
                  <c:v>เขต 1</c:v>
                </c:pt>
                <c:pt idx="1">
                  <c:v>เขต 2</c:v>
                </c:pt>
                <c:pt idx="2">
                  <c:v>เขต 3</c:v>
                </c:pt>
                <c:pt idx="3">
                  <c:v>เขต 4</c:v>
                </c:pt>
                <c:pt idx="4">
                  <c:v>เขต 5</c:v>
                </c:pt>
                <c:pt idx="5">
                  <c:v>เขต 6</c:v>
                </c:pt>
                <c:pt idx="6">
                  <c:v>เขต 7</c:v>
                </c:pt>
                <c:pt idx="7">
                  <c:v>เขต 8</c:v>
                </c:pt>
                <c:pt idx="8">
                  <c:v>เขต 9</c:v>
                </c:pt>
                <c:pt idx="9">
                  <c:v>เขต 10</c:v>
                </c:pt>
                <c:pt idx="10">
                  <c:v>เขต 11</c:v>
                </c:pt>
                <c:pt idx="11">
                  <c:v>เขต 12</c:v>
                </c:pt>
                <c:pt idx="12">
                  <c:v>ประเทศ</c:v>
                </c:pt>
              </c:strCache>
            </c:strRef>
          </c:cat>
          <c:val>
            <c:numRef>
              <c:f>ทำงานมวลกาย!$B$18:$B$30</c:f>
              <c:numCache>
                <c:formatCode>General</c:formatCode>
                <c:ptCount val="13"/>
                <c:pt idx="0">
                  <c:v>44.98</c:v>
                </c:pt>
                <c:pt idx="1">
                  <c:v>41.76</c:v>
                </c:pt>
                <c:pt idx="2">
                  <c:v>46.51</c:v>
                </c:pt>
                <c:pt idx="3">
                  <c:v>52.49</c:v>
                </c:pt>
                <c:pt idx="4">
                  <c:v>52.71</c:v>
                </c:pt>
                <c:pt idx="5">
                  <c:v>54.19</c:v>
                </c:pt>
                <c:pt idx="6">
                  <c:v>55.7</c:v>
                </c:pt>
                <c:pt idx="7">
                  <c:v>53.83</c:v>
                </c:pt>
                <c:pt idx="8">
                  <c:v>54.11</c:v>
                </c:pt>
                <c:pt idx="9">
                  <c:v>48.37</c:v>
                </c:pt>
                <c:pt idx="10">
                  <c:v>46.13</c:v>
                </c:pt>
                <c:pt idx="11">
                  <c:v>42.7</c:v>
                </c:pt>
                <c:pt idx="12">
                  <c:v>50.8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5255424"/>
        <c:axId val="185257344"/>
      </c:barChart>
      <c:catAx>
        <c:axId val="185255424"/>
        <c:scaling>
          <c:orientation val="minMax"/>
        </c:scaling>
        <c:delete val="0"/>
        <c:axPos val="b"/>
        <c:majorTickMark val="none"/>
        <c:minorTickMark val="none"/>
        <c:tickLblPos val="nextTo"/>
        <c:crossAx val="185257344"/>
        <c:crosses val="autoZero"/>
        <c:auto val="1"/>
        <c:lblAlgn val="ctr"/>
        <c:lblOffset val="100"/>
        <c:noMultiLvlLbl val="0"/>
      </c:catAx>
      <c:valAx>
        <c:axId val="185257344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185255424"/>
        <c:crosses val="autoZero"/>
        <c:crossBetween val="between"/>
      </c:valAx>
    </c:plotArea>
    <c:plotVisOnly val="1"/>
    <c:dispBlanksAs val="gap"/>
    <c:showDLblsOverMax val="0"/>
  </c:chart>
  <c:spPr>
    <a:ln>
      <a:solidFill>
        <a:schemeClr val="tx1"/>
      </a:solidFill>
    </a:ln>
  </c:spPr>
  <c:txPr>
    <a:bodyPr/>
    <a:lstStyle/>
    <a:p>
      <a:pPr>
        <a:defRPr sz="1400" b="1">
          <a:latin typeface="TH SarabunPSK" pitchFamily="34" charset="-34"/>
          <a:cs typeface="TH SarabunPSK" pitchFamily="34" charset="-34"/>
        </a:defRPr>
      </a:pPr>
      <a:endParaRPr lang="th-TH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h-TH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th-TH"/>
              <a:t>ร้อยละของวัยทำงานมีพฤติกรรมสุขภาพที่พึงประสงค์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dLbl>
              <c:idx val="4"/>
              <c:layout>
                <c:manualLayout>
                  <c:x val="0"/>
                  <c:y val="2.77777777777777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1.0185067526415994E-16"/>
                  <c:y val="2.31481481481481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ทำงานสุขภาพ!$A$3:$A$8</c:f>
              <c:strCache>
                <c:ptCount val="6"/>
                <c:pt idx="0">
                  <c:v>ไม่ดื่มหวาน</c:v>
                </c:pt>
                <c:pt idx="1">
                  <c:v>กินผัก</c:v>
                </c:pt>
                <c:pt idx="2">
                  <c:v>ไม่เติมเค็ม</c:v>
                </c:pt>
                <c:pt idx="3">
                  <c:v>PA</c:v>
                </c:pt>
                <c:pt idx="4">
                  <c:v>นอนเพียงพอ</c:v>
                </c:pt>
                <c:pt idx="5">
                  <c:v>ช่องปาก</c:v>
                </c:pt>
              </c:strCache>
            </c:strRef>
          </c:cat>
          <c:val>
            <c:numRef>
              <c:f>ทำงานสุขภาพ!$B$3:$B$8</c:f>
              <c:numCache>
                <c:formatCode>General</c:formatCode>
                <c:ptCount val="6"/>
                <c:pt idx="0">
                  <c:v>18.02</c:v>
                </c:pt>
                <c:pt idx="1">
                  <c:v>29.58</c:v>
                </c:pt>
                <c:pt idx="2">
                  <c:v>26.26</c:v>
                </c:pt>
                <c:pt idx="3">
                  <c:v>26.11</c:v>
                </c:pt>
                <c:pt idx="4">
                  <c:v>88.58</c:v>
                </c:pt>
                <c:pt idx="5">
                  <c:v>48.71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34986112"/>
        <c:axId val="235440000"/>
      </c:barChart>
      <c:catAx>
        <c:axId val="234986112"/>
        <c:scaling>
          <c:orientation val="minMax"/>
        </c:scaling>
        <c:delete val="0"/>
        <c:axPos val="b"/>
        <c:majorTickMark val="none"/>
        <c:minorTickMark val="none"/>
        <c:tickLblPos val="nextTo"/>
        <c:crossAx val="235440000"/>
        <c:crosses val="autoZero"/>
        <c:auto val="1"/>
        <c:lblAlgn val="ctr"/>
        <c:lblOffset val="100"/>
        <c:noMultiLvlLbl val="0"/>
      </c:catAx>
      <c:valAx>
        <c:axId val="235440000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234986112"/>
        <c:crosses val="autoZero"/>
        <c:crossBetween val="between"/>
      </c:valAx>
    </c:plotArea>
    <c:plotVisOnly val="1"/>
    <c:dispBlanksAs val="gap"/>
    <c:showDLblsOverMax val="0"/>
  </c:chart>
  <c:spPr>
    <a:ln>
      <a:solidFill>
        <a:schemeClr val="tx1"/>
      </a:solidFill>
    </a:ln>
  </c:spPr>
  <c:txPr>
    <a:bodyPr/>
    <a:lstStyle/>
    <a:p>
      <a:pPr>
        <a:defRPr sz="1400" b="1">
          <a:latin typeface="TH SarabunPSK" pitchFamily="34" charset="-34"/>
          <a:cs typeface="TH SarabunPSK" pitchFamily="34" charset="-34"/>
        </a:defRPr>
      </a:pPr>
      <a:endParaRPr lang="th-TH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h-TH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th-TH"/>
              <a:t>อายุคาดเฉลี่ยของการมีสุขภาพ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dLbl>
              <c:idx val="2"/>
              <c:layout>
                <c:manualLayout>
                  <c:x val="1.0185067526415994E-16"/>
                  <c:y val="1.85185185185185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HALE!$A$3:$A$5</c:f>
              <c:strCache>
                <c:ptCount val="3"/>
                <c:pt idx="0">
                  <c:v>ปี2552</c:v>
                </c:pt>
                <c:pt idx="1">
                  <c:v>ปี2556</c:v>
                </c:pt>
                <c:pt idx="2">
                  <c:v>ปี2558</c:v>
                </c:pt>
              </c:strCache>
            </c:strRef>
          </c:cat>
          <c:val>
            <c:numRef>
              <c:f>HALE!$B$3:$B$5</c:f>
              <c:numCache>
                <c:formatCode>General</c:formatCode>
                <c:ptCount val="3"/>
                <c:pt idx="0">
                  <c:v>62</c:v>
                </c:pt>
                <c:pt idx="1">
                  <c:v>66</c:v>
                </c:pt>
                <c:pt idx="2">
                  <c:v>66.8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52145024"/>
        <c:axId val="153175168"/>
      </c:barChart>
      <c:catAx>
        <c:axId val="252145024"/>
        <c:scaling>
          <c:orientation val="minMax"/>
        </c:scaling>
        <c:delete val="0"/>
        <c:axPos val="b"/>
        <c:majorTickMark val="none"/>
        <c:minorTickMark val="none"/>
        <c:tickLblPos val="nextTo"/>
        <c:crossAx val="153175168"/>
        <c:crosses val="autoZero"/>
        <c:auto val="1"/>
        <c:lblAlgn val="ctr"/>
        <c:lblOffset val="100"/>
        <c:noMultiLvlLbl val="0"/>
      </c:catAx>
      <c:valAx>
        <c:axId val="153175168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th-TH"/>
                  <a:t>อายุเฉลี่ย (ปี)</a:t>
                </a:r>
              </a:p>
            </c:rich>
          </c:tx>
          <c:layout>
            <c:manualLayout>
              <c:xMode val="edge"/>
              <c:yMode val="edge"/>
              <c:x val="1.9444444444444445E-2"/>
              <c:y val="0.38559237386993295"/>
            </c:manualLayout>
          </c:layout>
          <c:overlay val="0"/>
        </c:title>
        <c:numFmt formatCode="General" sourceLinked="1"/>
        <c:majorTickMark val="none"/>
        <c:minorTickMark val="none"/>
        <c:tickLblPos val="nextTo"/>
        <c:crossAx val="252145024"/>
        <c:crosses val="autoZero"/>
        <c:crossBetween val="between"/>
      </c:valAx>
    </c:plotArea>
    <c:plotVisOnly val="1"/>
    <c:dispBlanksAs val="gap"/>
    <c:showDLblsOverMax val="0"/>
  </c:chart>
  <c:spPr>
    <a:ln>
      <a:solidFill>
        <a:schemeClr val="tx1"/>
      </a:solidFill>
    </a:ln>
  </c:spPr>
  <c:txPr>
    <a:bodyPr/>
    <a:lstStyle/>
    <a:p>
      <a:pPr>
        <a:defRPr sz="1400" b="1">
          <a:latin typeface="TH SarabunPSK" pitchFamily="34" charset="-34"/>
          <a:cs typeface="TH SarabunPSK" pitchFamily="34" charset="-34"/>
        </a:defRPr>
      </a:pPr>
      <a:endParaRPr lang="th-TH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h-TH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th-TH"/>
              <a:t>ร้อยละผู้สูงอายุ (60-74 ปี) มีฟันแท้ใช้งานอย่างน้อย 20 คู่ หรือ 4 คู่สบ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dLbl>
              <c:idx val="2"/>
              <c:layout>
                <c:manualLayout>
                  <c:x val="5.1121534000247021E-3"/>
                  <c:y val="-3.24074074074074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ฟันสูงอายุ!$A$39:$A$41</c:f>
              <c:strCache>
                <c:ptCount val="3"/>
                <c:pt idx="0">
                  <c:v>ปี 2558</c:v>
                </c:pt>
                <c:pt idx="1">
                  <c:v>ปี 2559</c:v>
                </c:pt>
                <c:pt idx="2">
                  <c:v>ปี 2560</c:v>
                </c:pt>
              </c:strCache>
            </c:strRef>
          </c:cat>
          <c:val>
            <c:numRef>
              <c:f>ฟันสูงอายุ!$B$39:$B$41</c:f>
              <c:numCache>
                <c:formatCode>General</c:formatCode>
                <c:ptCount val="3"/>
                <c:pt idx="0">
                  <c:v>44</c:v>
                </c:pt>
                <c:pt idx="1">
                  <c:v>44.7</c:v>
                </c:pt>
                <c:pt idx="2">
                  <c:v>47.3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3346432"/>
        <c:axId val="153347968"/>
      </c:barChart>
      <c:catAx>
        <c:axId val="153346432"/>
        <c:scaling>
          <c:orientation val="minMax"/>
        </c:scaling>
        <c:delete val="0"/>
        <c:axPos val="b"/>
        <c:majorTickMark val="none"/>
        <c:minorTickMark val="none"/>
        <c:tickLblPos val="nextTo"/>
        <c:crossAx val="153347968"/>
        <c:crosses val="autoZero"/>
        <c:auto val="1"/>
        <c:lblAlgn val="ctr"/>
        <c:lblOffset val="100"/>
        <c:noMultiLvlLbl val="0"/>
      </c:catAx>
      <c:valAx>
        <c:axId val="153347968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153346432"/>
        <c:crosses val="autoZero"/>
        <c:crossBetween val="between"/>
      </c:valAx>
    </c:plotArea>
    <c:plotVisOnly val="1"/>
    <c:dispBlanksAs val="gap"/>
    <c:showDLblsOverMax val="0"/>
  </c:chart>
  <c:spPr>
    <a:ln>
      <a:solidFill>
        <a:schemeClr val="tx1"/>
      </a:solidFill>
    </a:ln>
  </c:spPr>
  <c:txPr>
    <a:bodyPr/>
    <a:lstStyle/>
    <a:p>
      <a:pPr>
        <a:defRPr sz="1400" b="1">
          <a:latin typeface="TH SarabunPSK" pitchFamily="34" charset="-34"/>
          <a:cs typeface="TH SarabunPSK" pitchFamily="34" charset="-34"/>
        </a:defRPr>
      </a:pPr>
      <a:endParaRPr lang="th-TH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h-TH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th-TH"/>
              <a:t> ร้อยละตำบลที่ผ่าน </a:t>
            </a:r>
            <a:r>
              <a:rPr lang="en-US"/>
              <a:t>Active Community</a:t>
            </a:r>
            <a:endParaRPr lang="th-TH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ตำบลอนามัยสวล!$B$11:$B$15</c:f>
              <c:strCache>
                <c:ptCount val="5"/>
                <c:pt idx="0">
                  <c:v>เขต 2</c:v>
                </c:pt>
                <c:pt idx="1">
                  <c:v>เขต 4</c:v>
                </c:pt>
                <c:pt idx="2">
                  <c:v>เขต 6</c:v>
                </c:pt>
                <c:pt idx="3">
                  <c:v>เขต 7</c:v>
                </c:pt>
                <c:pt idx="4">
                  <c:v>เขต 9</c:v>
                </c:pt>
              </c:strCache>
            </c:strRef>
          </c:cat>
          <c:val>
            <c:numRef>
              <c:f>ตำบลอนามัยสวล!$C$11:$C$15</c:f>
              <c:numCache>
                <c:formatCode>General</c:formatCode>
                <c:ptCount val="5"/>
                <c:pt idx="0">
                  <c:v>52.5</c:v>
                </c:pt>
                <c:pt idx="1">
                  <c:v>42.71</c:v>
                </c:pt>
                <c:pt idx="2">
                  <c:v>50.45</c:v>
                </c:pt>
                <c:pt idx="3">
                  <c:v>69.27</c:v>
                </c:pt>
                <c:pt idx="4">
                  <c:v>61.55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3320832"/>
        <c:axId val="153531520"/>
      </c:barChart>
      <c:catAx>
        <c:axId val="153320832"/>
        <c:scaling>
          <c:orientation val="minMax"/>
        </c:scaling>
        <c:delete val="0"/>
        <c:axPos val="b"/>
        <c:majorTickMark val="none"/>
        <c:minorTickMark val="none"/>
        <c:tickLblPos val="nextTo"/>
        <c:crossAx val="153531520"/>
        <c:crosses val="autoZero"/>
        <c:auto val="1"/>
        <c:lblAlgn val="ctr"/>
        <c:lblOffset val="100"/>
        <c:noMultiLvlLbl val="0"/>
      </c:catAx>
      <c:valAx>
        <c:axId val="153531520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153320832"/>
        <c:crosses val="autoZero"/>
        <c:crossBetween val="between"/>
      </c:valAx>
    </c:plotArea>
    <c:plotVisOnly val="1"/>
    <c:dispBlanksAs val="gap"/>
    <c:showDLblsOverMax val="0"/>
  </c:chart>
  <c:spPr>
    <a:ln>
      <a:solidFill>
        <a:schemeClr val="tx1"/>
      </a:solidFill>
    </a:ln>
  </c:spPr>
  <c:txPr>
    <a:bodyPr/>
    <a:lstStyle/>
    <a:p>
      <a:pPr>
        <a:defRPr sz="1400" b="1">
          <a:latin typeface="TH SarabunPSK" pitchFamily="34" charset="-34"/>
          <a:cs typeface="TH SarabunPSK" pitchFamily="34" charset="-34"/>
        </a:defRPr>
      </a:pPr>
      <a:endParaRPr lang="th-TH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h-TH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th-TH"/>
              <a:t>จังหวัดในพื้นที่เศรษฐกิจพิเศษมีฐานข้อมูลและการเฝ้าระวังด้านอนามัยสิ่งแวดล้อม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จ.พื้นที่ศก!$A$3:$A$4</c:f>
              <c:strCache>
                <c:ptCount val="2"/>
                <c:pt idx="0">
                  <c:v>ปี 2560</c:v>
                </c:pt>
                <c:pt idx="1">
                  <c:v>ปี 2561</c:v>
                </c:pt>
              </c:strCache>
            </c:strRef>
          </c:cat>
          <c:val>
            <c:numRef>
              <c:f>จ.พื้นที่ศก!$B$3:$B$4</c:f>
              <c:numCache>
                <c:formatCode>0.00%</c:formatCode>
                <c:ptCount val="2"/>
                <c:pt idx="0" formatCode="0%">
                  <c:v>0.9</c:v>
                </c:pt>
                <c:pt idx="1">
                  <c:v>0.95650000000000002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69"/>
        <c:axId val="168172544"/>
        <c:axId val="168182528"/>
      </c:barChart>
      <c:catAx>
        <c:axId val="168172544"/>
        <c:scaling>
          <c:orientation val="minMax"/>
        </c:scaling>
        <c:delete val="0"/>
        <c:axPos val="b"/>
        <c:majorTickMark val="none"/>
        <c:minorTickMark val="none"/>
        <c:tickLblPos val="nextTo"/>
        <c:crossAx val="168182528"/>
        <c:crosses val="autoZero"/>
        <c:auto val="1"/>
        <c:lblAlgn val="ctr"/>
        <c:lblOffset val="100"/>
        <c:noMultiLvlLbl val="0"/>
      </c:catAx>
      <c:valAx>
        <c:axId val="168182528"/>
        <c:scaling>
          <c:orientation val="minMax"/>
        </c:scaling>
        <c:delete val="0"/>
        <c:axPos val="l"/>
        <c:majorGridlines/>
        <c:numFmt formatCode="0%" sourceLinked="1"/>
        <c:majorTickMark val="none"/>
        <c:minorTickMark val="none"/>
        <c:tickLblPos val="nextTo"/>
        <c:crossAx val="16817254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400" b="1">
          <a:latin typeface="TH SarabunPSK" pitchFamily="34" charset="-34"/>
          <a:cs typeface="TH SarabunPSK" pitchFamily="34" charset="-34"/>
        </a:defRPr>
      </a:pPr>
      <a:endParaRPr lang="th-TH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h-TH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600"/>
            </a:pPr>
            <a:r>
              <a:rPr lang="th-TH" sz="1600" dirty="0"/>
              <a:t>ร้อยละของเด็กอายุ 0-5 ปี มีพัฒนาการสมวัย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dLbl>
              <c:idx val="1"/>
              <c:layout>
                <c:manualLayout>
                  <c:x val="0"/>
                  <c:y val="2.5641025641025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0"/>
                  <c:y val="-2.5641025641025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0"/>
                  <c:y val="2.5641025641025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8.9375364034363384E-17"/>
                  <c:y val="1.28205128205127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0"/>
                  <c:y val="2.13675213675213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/>
                </a:pPr>
                <a:endParaRPr lang="th-TH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'พัฒ0-5ปี'!$A$19:$A$31</c:f>
              <c:strCache>
                <c:ptCount val="13"/>
                <c:pt idx="0">
                  <c:v>เขต 1</c:v>
                </c:pt>
                <c:pt idx="1">
                  <c:v>เขต 2</c:v>
                </c:pt>
                <c:pt idx="2">
                  <c:v>เขต 3</c:v>
                </c:pt>
                <c:pt idx="3">
                  <c:v>เขต 4</c:v>
                </c:pt>
                <c:pt idx="4">
                  <c:v>เขต 5</c:v>
                </c:pt>
                <c:pt idx="5">
                  <c:v>เขต 6</c:v>
                </c:pt>
                <c:pt idx="6">
                  <c:v>เขต 7</c:v>
                </c:pt>
                <c:pt idx="7">
                  <c:v>เขต 8</c:v>
                </c:pt>
                <c:pt idx="8">
                  <c:v>เขต 9</c:v>
                </c:pt>
                <c:pt idx="9">
                  <c:v>เขต 10</c:v>
                </c:pt>
                <c:pt idx="10">
                  <c:v>เขต 11</c:v>
                </c:pt>
                <c:pt idx="11">
                  <c:v>เขต 12</c:v>
                </c:pt>
                <c:pt idx="12">
                  <c:v>ประเทศ</c:v>
                </c:pt>
              </c:strCache>
            </c:strRef>
          </c:cat>
          <c:val>
            <c:numRef>
              <c:f>'พัฒ0-5ปี'!$B$19:$B$31</c:f>
              <c:numCache>
                <c:formatCode>General</c:formatCode>
                <c:ptCount val="13"/>
                <c:pt idx="0">
                  <c:v>85.14</c:v>
                </c:pt>
                <c:pt idx="1">
                  <c:v>88.77</c:v>
                </c:pt>
                <c:pt idx="2">
                  <c:v>90.06</c:v>
                </c:pt>
                <c:pt idx="3">
                  <c:v>93.69</c:v>
                </c:pt>
                <c:pt idx="4">
                  <c:v>90.34</c:v>
                </c:pt>
                <c:pt idx="5">
                  <c:v>91.59</c:v>
                </c:pt>
                <c:pt idx="6">
                  <c:v>89.08</c:v>
                </c:pt>
                <c:pt idx="7">
                  <c:v>88.74</c:v>
                </c:pt>
                <c:pt idx="8">
                  <c:v>89.67</c:v>
                </c:pt>
                <c:pt idx="9">
                  <c:v>85.96</c:v>
                </c:pt>
                <c:pt idx="10">
                  <c:v>84.74</c:v>
                </c:pt>
                <c:pt idx="11">
                  <c:v>87.82</c:v>
                </c:pt>
                <c:pt idx="12">
                  <c:v>88.7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8659200"/>
        <c:axId val="61934976"/>
      </c:barChart>
      <c:catAx>
        <c:axId val="58659200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200"/>
            </a:pPr>
            <a:endParaRPr lang="th-TH"/>
          </a:p>
        </c:txPr>
        <c:crossAx val="61934976"/>
        <c:crosses val="autoZero"/>
        <c:auto val="1"/>
        <c:lblAlgn val="ctr"/>
        <c:lblOffset val="100"/>
        <c:noMultiLvlLbl val="0"/>
      </c:catAx>
      <c:valAx>
        <c:axId val="61934976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200"/>
            </a:pPr>
            <a:endParaRPr lang="th-TH"/>
          </a:p>
        </c:txPr>
        <c:crossAx val="58659200"/>
        <c:crosses val="autoZero"/>
        <c:crossBetween val="between"/>
      </c:valAx>
    </c:plotArea>
    <c:plotVisOnly val="1"/>
    <c:dispBlanksAs val="gap"/>
    <c:showDLblsOverMax val="0"/>
  </c:chart>
  <c:spPr>
    <a:ln>
      <a:solidFill>
        <a:schemeClr val="tx1">
          <a:lumMod val="85000"/>
          <a:lumOff val="15000"/>
        </a:schemeClr>
      </a:solidFill>
    </a:ln>
  </c:spPr>
  <c:txPr>
    <a:bodyPr/>
    <a:lstStyle/>
    <a:p>
      <a:pPr>
        <a:defRPr sz="1100">
          <a:latin typeface="TH SarabunPSK" pitchFamily="34" charset="-34"/>
          <a:cs typeface="TH SarabunPSK" pitchFamily="34" charset="-34"/>
        </a:defRPr>
      </a:pPr>
      <a:endParaRPr lang="th-TH"/>
    </a:p>
  </c:txPr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h-TH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th-TH" dirty="0"/>
              <a:t>ร้อยละของภาคีเครือข่ายภาครัฐที่นำสินค้าและบริการของกรม</a:t>
            </a:r>
            <a:r>
              <a:rPr lang="th-TH" dirty="0" smtClean="0"/>
              <a:t>อนามัยไปใช้</a:t>
            </a:r>
            <a:endParaRPr lang="th-TH" dirty="0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ปี 2561</c:v>
          </c:tx>
          <c:invertIfNegative val="0"/>
          <c:dLbls>
            <c:dLbl>
              <c:idx val="1"/>
              <c:layout>
                <c:manualLayout>
                  <c:x val="0"/>
                  <c:y val="9.259259259259258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"/>
                  <c:y val="1.38888888888888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ร้อยละภาคี!$A$3:$A$5</c:f>
              <c:strCache>
                <c:ptCount val="3"/>
                <c:pt idx="0">
                  <c:v>ท้องถิ่น</c:v>
                </c:pt>
                <c:pt idx="1">
                  <c:v>ภูมิภาค</c:v>
                </c:pt>
                <c:pt idx="2">
                  <c:v>ส่วนกลาง</c:v>
                </c:pt>
              </c:strCache>
            </c:strRef>
          </c:cat>
          <c:val>
            <c:numRef>
              <c:f>ร้อยละภาคี!$B$3:$B$5</c:f>
              <c:numCache>
                <c:formatCode>General</c:formatCode>
                <c:ptCount val="3"/>
                <c:pt idx="0">
                  <c:v>100</c:v>
                </c:pt>
                <c:pt idx="1">
                  <c:v>97</c:v>
                </c:pt>
                <c:pt idx="2">
                  <c:v>91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68217216"/>
        <c:axId val="168219008"/>
      </c:barChart>
      <c:catAx>
        <c:axId val="168217216"/>
        <c:scaling>
          <c:orientation val="minMax"/>
        </c:scaling>
        <c:delete val="0"/>
        <c:axPos val="b"/>
        <c:majorTickMark val="out"/>
        <c:minorTickMark val="none"/>
        <c:tickLblPos val="nextTo"/>
        <c:crossAx val="168219008"/>
        <c:crosses val="autoZero"/>
        <c:auto val="1"/>
        <c:lblAlgn val="ctr"/>
        <c:lblOffset val="100"/>
        <c:noMultiLvlLbl val="0"/>
      </c:catAx>
      <c:valAx>
        <c:axId val="16821900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6821721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spPr>
    <a:ln>
      <a:solidFill>
        <a:schemeClr val="tx1"/>
      </a:solidFill>
    </a:ln>
  </c:spPr>
  <c:txPr>
    <a:bodyPr/>
    <a:lstStyle/>
    <a:p>
      <a:pPr>
        <a:defRPr sz="1400" b="1">
          <a:latin typeface="TH SarabunPSK" pitchFamily="34" charset="-34"/>
          <a:cs typeface="TH SarabunPSK" pitchFamily="34" charset="-34"/>
        </a:defRPr>
      </a:pPr>
      <a:endParaRPr lang="th-TH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h-TH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th-TH" dirty="0"/>
              <a:t>ร้อยละความพึงพอใจของภาคีเครือข่ายภาครัฐที่นำสินค้าและบริการของกรมอนามัยมาใช้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ปี 2561</c:v>
          </c:tx>
          <c:invertIfNegative val="0"/>
          <c:dLbls>
            <c:dLbl>
              <c:idx val="1"/>
              <c:layout>
                <c:manualLayout>
                  <c:x val="0"/>
                  <c:y val="1.85185185185185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"/>
                  <c:y val="2.31481481481481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พึงพอใจภาคี!$A$3:$A$5</c:f>
              <c:strCache>
                <c:ptCount val="3"/>
                <c:pt idx="0">
                  <c:v>ท้องถิ่น</c:v>
                </c:pt>
                <c:pt idx="1">
                  <c:v>ภูมิภาค</c:v>
                </c:pt>
                <c:pt idx="2">
                  <c:v>ส่วนกลาง</c:v>
                </c:pt>
              </c:strCache>
            </c:strRef>
          </c:cat>
          <c:val>
            <c:numRef>
              <c:f>พึงพอใจภาคี!$B$3:$B$5</c:f>
              <c:numCache>
                <c:formatCode>General</c:formatCode>
                <c:ptCount val="3"/>
                <c:pt idx="0">
                  <c:v>100</c:v>
                </c:pt>
                <c:pt idx="1">
                  <c:v>78</c:v>
                </c:pt>
                <c:pt idx="2">
                  <c:v>77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97679744"/>
        <c:axId val="197702016"/>
      </c:barChart>
      <c:catAx>
        <c:axId val="197679744"/>
        <c:scaling>
          <c:orientation val="minMax"/>
        </c:scaling>
        <c:delete val="0"/>
        <c:axPos val="b"/>
        <c:majorTickMark val="out"/>
        <c:minorTickMark val="none"/>
        <c:tickLblPos val="nextTo"/>
        <c:crossAx val="197702016"/>
        <c:crosses val="autoZero"/>
        <c:auto val="1"/>
        <c:lblAlgn val="ctr"/>
        <c:lblOffset val="100"/>
        <c:noMultiLvlLbl val="0"/>
      </c:catAx>
      <c:valAx>
        <c:axId val="19770201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9767974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spPr>
    <a:ln>
      <a:solidFill>
        <a:schemeClr val="tx1"/>
      </a:solidFill>
    </a:ln>
  </c:spPr>
  <c:txPr>
    <a:bodyPr/>
    <a:lstStyle/>
    <a:p>
      <a:pPr>
        <a:defRPr sz="1400" b="1">
          <a:latin typeface="TH SarabunPSK" pitchFamily="34" charset="-34"/>
          <a:cs typeface="TH SarabunPSK" pitchFamily="34" charset="-34"/>
        </a:defRPr>
      </a:pPr>
      <a:endParaRPr lang="th-TH"/>
    </a:p>
  </c:tx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h-TH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th-TH" dirty="0"/>
              <a:t>จำนวนผลงานวิจัย ผลงานวิชาการ และนวัตกรรมที่ถูกไปใช้ประโยชน์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ผลงานวิจัย!$A$3:$A$5</c:f>
              <c:strCache>
                <c:ptCount val="3"/>
                <c:pt idx="0">
                  <c:v>ปี 2559</c:v>
                </c:pt>
                <c:pt idx="1">
                  <c:v>ปี 2560</c:v>
                </c:pt>
                <c:pt idx="2">
                  <c:v>ปี 2561</c:v>
                </c:pt>
              </c:strCache>
            </c:strRef>
          </c:cat>
          <c:val>
            <c:numRef>
              <c:f>ผลงานวิจัย!$B$3:$B$5</c:f>
              <c:numCache>
                <c:formatCode>General</c:formatCode>
                <c:ptCount val="3"/>
                <c:pt idx="0">
                  <c:v>37</c:v>
                </c:pt>
                <c:pt idx="1">
                  <c:v>68</c:v>
                </c:pt>
                <c:pt idx="2">
                  <c:v>134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97712512"/>
        <c:axId val="197714304"/>
      </c:barChart>
      <c:catAx>
        <c:axId val="197712512"/>
        <c:scaling>
          <c:orientation val="minMax"/>
        </c:scaling>
        <c:delete val="0"/>
        <c:axPos val="b"/>
        <c:majorTickMark val="none"/>
        <c:minorTickMark val="none"/>
        <c:tickLblPos val="nextTo"/>
        <c:crossAx val="197714304"/>
        <c:crosses val="autoZero"/>
        <c:auto val="1"/>
        <c:lblAlgn val="ctr"/>
        <c:lblOffset val="100"/>
        <c:noMultiLvlLbl val="0"/>
      </c:catAx>
      <c:valAx>
        <c:axId val="197714304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b="1"/>
                </a:pPr>
                <a:r>
                  <a:rPr lang="th-TH" b="1"/>
                  <a:t>จำนวนผลงาน (เรื่อง)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197712512"/>
        <c:crosses val="autoZero"/>
        <c:crossBetween val="between"/>
      </c:valAx>
    </c:plotArea>
    <c:plotVisOnly val="1"/>
    <c:dispBlanksAs val="gap"/>
    <c:showDLblsOverMax val="0"/>
  </c:chart>
  <c:spPr>
    <a:ln>
      <a:solidFill>
        <a:schemeClr val="tx1"/>
      </a:solidFill>
    </a:ln>
  </c:spPr>
  <c:txPr>
    <a:bodyPr/>
    <a:lstStyle/>
    <a:p>
      <a:pPr>
        <a:defRPr sz="1400" b="1">
          <a:latin typeface="TH SarabunPSK" pitchFamily="34" charset="-34"/>
          <a:cs typeface="TH SarabunPSK" pitchFamily="34" charset="-34"/>
        </a:defRPr>
      </a:pPr>
      <a:endParaRPr lang="th-TH"/>
    </a:p>
  </c:txPr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h-TH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th-TH" dirty="0"/>
              <a:t>การผ่านเกณฑ์คุณภาพการบริหารจัดการภาครัฐ (</a:t>
            </a:r>
            <a:r>
              <a:rPr lang="en-US" dirty="0"/>
              <a:t>PMQA)</a:t>
            </a:r>
            <a:endParaRPr lang="th-TH" dirty="0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PMQA!$A$3:$A$5</c:f>
              <c:strCache>
                <c:ptCount val="3"/>
                <c:pt idx="0">
                  <c:v>ปี 2559</c:v>
                </c:pt>
                <c:pt idx="1">
                  <c:v>ปี 2560</c:v>
                </c:pt>
                <c:pt idx="2">
                  <c:v>ปี 2561</c:v>
                </c:pt>
              </c:strCache>
            </c:strRef>
          </c:cat>
          <c:val>
            <c:numRef>
              <c:f>PMQA!$B$3:$B$5</c:f>
              <c:numCache>
                <c:formatCode>General</c:formatCode>
                <c:ptCount val="3"/>
                <c:pt idx="0">
                  <c:v>1</c:v>
                </c:pt>
                <c:pt idx="1">
                  <c:v>1</c:v>
                </c:pt>
                <c:pt idx="2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44394624"/>
        <c:axId val="244412800"/>
      </c:barChart>
      <c:catAx>
        <c:axId val="244394624"/>
        <c:scaling>
          <c:orientation val="minMax"/>
        </c:scaling>
        <c:delete val="0"/>
        <c:axPos val="b"/>
        <c:majorTickMark val="none"/>
        <c:minorTickMark val="none"/>
        <c:tickLblPos val="nextTo"/>
        <c:crossAx val="244412800"/>
        <c:crosses val="autoZero"/>
        <c:auto val="1"/>
        <c:lblAlgn val="ctr"/>
        <c:lblOffset val="100"/>
        <c:noMultiLvlLbl val="0"/>
      </c:catAx>
      <c:valAx>
        <c:axId val="244412800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PMQA</a:t>
                </a:r>
                <a:r>
                  <a:rPr lang="en-US" baseline="0"/>
                  <a:t> </a:t>
                </a:r>
                <a:r>
                  <a:rPr lang="th-TH" baseline="0"/>
                  <a:t>(หมวด)</a:t>
                </a:r>
                <a:endParaRPr lang="th-TH"/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244394624"/>
        <c:crosses val="autoZero"/>
        <c:crossBetween val="between"/>
      </c:valAx>
    </c:plotArea>
    <c:plotVisOnly val="1"/>
    <c:dispBlanksAs val="gap"/>
    <c:showDLblsOverMax val="0"/>
  </c:chart>
  <c:spPr>
    <a:ln>
      <a:solidFill>
        <a:schemeClr val="tx1"/>
      </a:solidFill>
    </a:ln>
  </c:spPr>
  <c:txPr>
    <a:bodyPr/>
    <a:lstStyle/>
    <a:p>
      <a:pPr>
        <a:defRPr sz="1400" b="1">
          <a:latin typeface="TH SarabunPSK" pitchFamily="34" charset="-34"/>
          <a:cs typeface="TH SarabunPSK" pitchFamily="34" charset="-34"/>
        </a:defRPr>
      </a:pPr>
      <a:endParaRPr lang="th-TH"/>
    </a:p>
  </c:txPr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h-TH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th-TH" dirty="0"/>
              <a:t>คะแนนการประเมินระดับคุณธรรมและความโปร่งใสในการดำเนินงาน ตามระบบ </a:t>
            </a:r>
            <a:r>
              <a:rPr lang="en-US" dirty="0"/>
              <a:t>ITA </a:t>
            </a:r>
            <a:r>
              <a:rPr lang="th-TH" dirty="0"/>
              <a:t>โดย ปปท.</a:t>
            </a:r>
          </a:p>
        </c:rich>
      </c:tx>
      <c:layout>
        <c:manualLayout>
          <c:xMode val="edge"/>
          <c:yMode val="edge"/>
          <c:x val="0.14697222222222223"/>
          <c:y val="4.6296296296296294E-2"/>
        </c:manualLayout>
      </c:layout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คะแนนคุณธรรม!$A$3:$A$5</c:f>
              <c:strCache>
                <c:ptCount val="3"/>
                <c:pt idx="0">
                  <c:v>ปี 2559</c:v>
                </c:pt>
                <c:pt idx="1">
                  <c:v>ปี 2560</c:v>
                </c:pt>
                <c:pt idx="2">
                  <c:v>ปี 2561</c:v>
                </c:pt>
              </c:strCache>
            </c:strRef>
          </c:cat>
          <c:val>
            <c:numRef>
              <c:f>คะแนนคุณธรรม!$B$3:$B$5</c:f>
              <c:numCache>
                <c:formatCode>0.00%</c:formatCode>
                <c:ptCount val="3"/>
                <c:pt idx="0">
                  <c:v>0.77900000000000003</c:v>
                </c:pt>
                <c:pt idx="1">
                  <c:v>0.83709999999999996</c:v>
                </c:pt>
                <c:pt idx="2">
                  <c:v>0.85040000000000004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21"/>
        <c:axId val="224324224"/>
        <c:axId val="244511104"/>
      </c:barChart>
      <c:catAx>
        <c:axId val="224324224"/>
        <c:scaling>
          <c:orientation val="minMax"/>
        </c:scaling>
        <c:delete val="0"/>
        <c:axPos val="b"/>
        <c:majorTickMark val="none"/>
        <c:minorTickMark val="none"/>
        <c:tickLblPos val="nextTo"/>
        <c:crossAx val="244511104"/>
        <c:crosses val="autoZero"/>
        <c:auto val="1"/>
        <c:lblAlgn val="ctr"/>
        <c:lblOffset val="100"/>
        <c:noMultiLvlLbl val="0"/>
      </c:catAx>
      <c:valAx>
        <c:axId val="244511104"/>
        <c:scaling>
          <c:orientation val="minMax"/>
        </c:scaling>
        <c:delete val="0"/>
        <c:axPos val="l"/>
        <c:majorGridlines/>
        <c:numFmt formatCode="0%" sourceLinked="0"/>
        <c:majorTickMark val="none"/>
        <c:minorTickMark val="none"/>
        <c:tickLblPos val="nextTo"/>
        <c:crossAx val="224324224"/>
        <c:crosses val="autoZero"/>
        <c:crossBetween val="between"/>
      </c:valAx>
    </c:plotArea>
    <c:plotVisOnly val="1"/>
    <c:dispBlanksAs val="gap"/>
    <c:showDLblsOverMax val="0"/>
  </c:chart>
  <c:spPr>
    <a:ln>
      <a:solidFill>
        <a:schemeClr val="tx1"/>
      </a:solidFill>
    </a:ln>
  </c:spPr>
  <c:txPr>
    <a:bodyPr/>
    <a:lstStyle/>
    <a:p>
      <a:pPr>
        <a:defRPr sz="1400" b="1">
          <a:latin typeface="TH SarabunPSK" pitchFamily="34" charset="-34"/>
          <a:cs typeface="TH SarabunPSK" pitchFamily="34" charset="-34"/>
        </a:defRPr>
      </a:pPr>
      <a:endParaRPr lang="th-TH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h-TH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th-TH" dirty="0"/>
              <a:t>ส่วนสูง</a:t>
            </a:r>
            <a:r>
              <a:rPr lang="th-TH" dirty="0" smtClean="0"/>
              <a:t>เฉลี่ยที่อายุ 5 ปี</a:t>
            </a:r>
            <a:endParaRPr lang="th-TH" dirty="0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ชาย</c:v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'สูงดี0-5'!$A$39:$A$51</c:f>
              <c:strCache>
                <c:ptCount val="13"/>
                <c:pt idx="0">
                  <c:v>เขต 1</c:v>
                </c:pt>
                <c:pt idx="1">
                  <c:v>เขต 2</c:v>
                </c:pt>
                <c:pt idx="2">
                  <c:v>เขต 3</c:v>
                </c:pt>
                <c:pt idx="3">
                  <c:v>เขต 4</c:v>
                </c:pt>
                <c:pt idx="4">
                  <c:v>เขต 5</c:v>
                </c:pt>
                <c:pt idx="5">
                  <c:v>เขต 6</c:v>
                </c:pt>
                <c:pt idx="6">
                  <c:v>เขต 7</c:v>
                </c:pt>
                <c:pt idx="7">
                  <c:v>เขต 8</c:v>
                </c:pt>
                <c:pt idx="8">
                  <c:v>เขต 9</c:v>
                </c:pt>
                <c:pt idx="9">
                  <c:v>เขต 10</c:v>
                </c:pt>
                <c:pt idx="10">
                  <c:v>เขต 11</c:v>
                </c:pt>
                <c:pt idx="11">
                  <c:v>เขต 12</c:v>
                </c:pt>
                <c:pt idx="12">
                  <c:v>ประเทศ</c:v>
                </c:pt>
              </c:strCache>
            </c:strRef>
          </c:cat>
          <c:val>
            <c:numRef>
              <c:f>'สูงดี0-5'!$B$39:$B$51</c:f>
              <c:numCache>
                <c:formatCode>General</c:formatCode>
                <c:ptCount val="13"/>
                <c:pt idx="0">
                  <c:v>107.96</c:v>
                </c:pt>
                <c:pt idx="1">
                  <c:v>108.71</c:v>
                </c:pt>
                <c:pt idx="2">
                  <c:v>108.86</c:v>
                </c:pt>
                <c:pt idx="3">
                  <c:v>109.57</c:v>
                </c:pt>
                <c:pt idx="4">
                  <c:v>108.8</c:v>
                </c:pt>
                <c:pt idx="5">
                  <c:v>108.35</c:v>
                </c:pt>
                <c:pt idx="6">
                  <c:v>109.37</c:v>
                </c:pt>
                <c:pt idx="7">
                  <c:v>108.39</c:v>
                </c:pt>
                <c:pt idx="8">
                  <c:v>108.52</c:v>
                </c:pt>
                <c:pt idx="9">
                  <c:v>108.85</c:v>
                </c:pt>
                <c:pt idx="10">
                  <c:v>108.65</c:v>
                </c:pt>
                <c:pt idx="11">
                  <c:v>107.55</c:v>
                </c:pt>
                <c:pt idx="12">
                  <c:v>108.56</c:v>
                </c:pt>
              </c:numCache>
            </c:numRef>
          </c:val>
        </c:ser>
        <c:ser>
          <c:idx val="1"/>
          <c:order val="1"/>
          <c:tx>
            <c:v>หญิง</c:v>
          </c:tx>
          <c:invertIfNegative val="0"/>
          <c:dLbls>
            <c:dLbl>
              <c:idx val="0"/>
              <c:layout>
                <c:manualLayout>
                  <c:x val="1.4697441025071289E-3"/>
                  <c:y val="1.76369292300855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5.8789764100285156E-3"/>
                  <c:y val="2.20461615376069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1.4697441025071289E-3"/>
                  <c:y val="2.20461615376069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2.9394882050142578E-3"/>
                  <c:y val="4.409232307521386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8.8184646150427735E-3"/>
                  <c:y val="4.409232307521386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7.3487205125356446E-3"/>
                  <c:y val="8.818464615042813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'สูงดี0-5'!$A$39:$A$51</c:f>
              <c:strCache>
                <c:ptCount val="13"/>
                <c:pt idx="0">
                  <c:v>เขต 1</c:v>
                </c:pt>
                <c:pt idx="1">
                  <c:v>เขต 2</c:v>
                </c:pt>
                <c:pt idx="2">
                  <c:v>เขต 3</c:v>
                </c:pt>
                <c:pt idx="3">
                  <c:v>เขต 4</c:v>
                </c:pt>
                <c:pt idx="4">
                  <c:v>เขต 5</c:v>
                </c:pt>
                <c:pt idx="5">
                  <c:v>เขต 6</c:v>
                </c:pt>
                <c:pt idx="6">
                  <c:v>เขต 7</c:v>
                </c:pt>
                <c:pt idx="7">
                  <c:v>เขต 8</c:v>
                </c:pt>
                <c:pt idx="8">
                  <c:v>เขต 9</c:v>
                </c:pt>
                <c:pt idx="9">
                  <c:v>เขต 10</c:v>
                </c:pt>
                <c:pt idx="10">
                  <c:v>เขต 11</c:v>
                </c:pt>
                <c:pt idx="11">
                  <c:v>เขต 12</c:v>
                </c:pt>
                <c:pt idx="12">
                  <c:v>ประเทศ</c:v>
                </c:pt>
              </c:strCache>
            </c:strRef>
          </c:cat>
          <c:val>
            <c:numRef>
              <c:f>'สูงดี0-5'!$C$39:$C$51</c:f>
              <c:numCache>
                <c:formatCode>General</c:formatCode>
                <c:ptCount val="13"/>
                <c:pt idx="0">
                  <c:v>107.3</c:v>
                </c:pt>
                <c:pt idx="1">
                  <c:v>107.92</c:v>
                </c:pt>
                <c:pt idx="2">
                  <c:v>108.29</c:v>
                </c:pt>
                <c:pt idx="3">
                  <c:v>108.7</c:v>
                </c:pt>
                <c:pt idx="4">
                  <c:v>108.11</c:v>
                </c:pt>
                <c:pt idx="5">
                  <c:v>107.55</c:v>
                </c:pt>
                <c:pt idx="6">
                  <c:v>108.87</c:v>
                </c:pt>
                <c:pt idx="7">
                  <c:v>107.87</c:v>
                </c:pt>
                <c:pt idx="8">
                  <c:v>108.07</c:v>
                </c:pt>
                <c:pt idx="9">
                  <c:v>108.32</c:v>
                </c:pt>
                <c:pt idx="10">
                  <c:v>108.14</c:v>
                </c:pt>
                <c:pt idx="11">
                  <c:v>107.01</c:v>
                </c:pt>
                <c:pt idx="12">
                  <c:v>108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4924928"/>
        <c:axId val="116178304"/>
      </c:barChart>
      <c:catAx>
        <c:axId val="114924928"/>
        <c:scaling>
          <c:orientation val="minMax"/>
        </c:scaling>
        <c:delete val="0"/>
        <c:axPos val="b"/>
        <c:majorTickMark val="none"/>
        <c:minorTickMark val="none"/>
        <c:tickLblPos val="nextTo"/>
        <c:crossAx val="116178304"/>
        <c:crosses val="autoZero"/>
        <c:auto val="1"/>
        <c:lblAlgn val="ctr"/>
        <c:lblOffset val="100"/>
        <c:noMultiLvlLbl val="0"/>
      </c:catAx>
      <c:valAx>
        <c:axId val="116178304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11492492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spPr>
    <a:ln>
      <a:solidFill>
        <a:schemeClr val="tx1">
          <a:lumMod val="85000"/>
          <a:lumOff val="15000"/>
        </a:schemeClr>
      </a:solidFill>
    </a:ln>
  </c:spPr>
  <c:txPr>
    <a:bodyPr/>
    <a:lstStyle/>
    <a:p>
      <a:pPr>
        <a:defRPr sz="1400" b="1">
          <a:latin typeface="TH SarabunPSK" pitchFamily="34" charset="-34"/>
          <a:cs typeface="TH SarabunPSK" pitchFamily="34" charset="-34"/>
        </a:defRPr>
      </a:pPr>
      <a:endParaRPr lang="th-TH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h-TH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th-TH"/>
              <a:t>สูงดีสมส่วน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dLbl>
              <c:idx val="9"/>
              <c:layout>
                <c:manualLayout>
                  <c:x val="0"/>
                  <c:y val="2.16450216450216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'สูงดี0-5'!$A$21:$A$33</c:f>
              <c:strCache>
                <c:ptCount val="13"/>
                <c:pt idx="0">
                  <c:v>เขต 1</c:v>
                </c:pt>
                <c:pt idx="1">
                  <c:v>เขต 2</c:v>
                </c:pt>
                <c:pt idx="2">
                  <c:v>เขต 3</c:v>
                </c:pt>
                <c:pt idx="3">
                  <c:v>เขต 4</c:v>
                </c:pt>
                <c:pt idx="4">
                  <c:v>เขต 5</c:v>
                </c:pt>
                <c:pt idx="5">
                  <c:v>เขต 6</c:v>
                </c:pt>
                <c:pt idx="6">
                  <c:v>เขต 7</c:v>
                </c:pt>
                <c:pt idx="7">
                  <c:v>เขต 8</c:v>
                </c:pt>
                <c:pt idx="8">
                  <c:v>เขต 9</c:v>
                </c:pt>
                <c:pt idx="9">
                  <c:v>เขต 10</c:v>
                </c:pt>
                <c:pt idx="10">
                  <c:v>เขต 11</c:v>
                </c:pt>
                <c:pt idx="11">
                  <c:v>เขต 12</c:v>
                </c:pt>
                <c:pt idx="12">
                  <c:v>ประเทศ</c:v>
                </c:pt>
              </c:strCache>
            </c:strRef>
          </c:cat>
          <c:val>
            <c:numRef>
              <c:f>'สูงดี0-5'!$B$21:$B$33</c:f>
              <c:numCache>
                <c:formatCode>General</c:formatCode>
                <c:ptCount val="13"/>
                <c:pt idx="0">
                  <c:v>45.19</c:v>
                </c:pt>
                <c:pt idx="1">
                  <c:v>49.16</c:v>
                </c:pt>
                <c:pt idx="2">
                  <c:v>49.44</c:v>
                </c:pt>
                <c:pt idx="3">
                  <c:v>53.01</c:v>
                </c:pt>
                <c:pt idx="4">
                  <c:v>52.26</c:v>
                </c:pt>
                <c:pt idx="5">
                  <c:v>52.98</c:v>
                </c:pt>
                <c:pt idx="6">
                  <c:v>55.93</c:v>
                </c:pt>
                <c:pt idx="7">
                  <c:v>51.57</c:v>
                </c:pt>
                <c:pt idx="8">
                  <c:v>50.5</c:v>
                </c:pt>
                <c:pt idx="9">
                  <c:v>53.84</c:v>
                </c:pt>
                <c:pt idx="10">
                  <c:v>52.66</c:v>
                </c:pt>
                <c:pt idx="11">
                  <c:v>51.3</c:v>
                </c:pt>
                <c:pt idx="12">
                  <c:v>51.59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2033280"/>
        <c:axId val="62382080"/>
      </c:barChart>
      <c:catAx>
        <c:axId val="62033280"/>
        <c:scaling>
          <c:orientation val="minMax"/>
        </c:scaling>
        <c:delete val="0"/>
        <c:axPos val="b"/>
        <c:majorTickMark val="none"/>
        <c:minorTickMark val="none"/>
        <c:tickLblPos val="nextTo"/>
        <c:crossAx val="62382080"/>
        <c:crosses val="autoZero"/>
        <c:auto val="1"/>
        <c:lblAlgn val="ctr"/>
        <c:lblOffset val="100"/>
        <c:noMultiLvlLbl val="0"/>
      </c:catAx>
      <c:valAx>
        <c:axId val="62382080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62033280"/>
        <c:crosses val="autoZero"/>
        <c:crossBetween val="between"/>
      </c:valAx>
    </c:plotArea>
    <c:plotVisOnly val="1"/>
    <c:dispBlanksAs val="gap"/>
    <c:showDLblsOverMax val="0"/>
  </c:chart>
  <c:spPr>
    <a:ln>
      <a:solidFill>
        <a:schemeClr val="tx1">
          <a:lumMod val="85000"/>
          <a:lumOff val="15000"/>
        </a:schemeClr>
      </a:solidFill>
    </a:ln>
  </c:spPr>
  <c:txPr>
    <a:bodyPr/>
    <a:lstStyle/>
    <a:p>
      <a:pPr>
        <a:defRPr sz="1400" b="1">
          <a:latin typeface="TH SarabunPSK" pitchFamily="34" charset="-34"/>
          <a:cs typeface="TH SarabunPSK" pitchFamily="34" charset="-34"/>
        </a:defRPr>
      </a:pPr>
      <a:endParaRPr lang="th-TH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h-TH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th-TH"/>
              <a:t>ร้อยละของเด็กอายุ 3 ปี ปราศจากฟันผุ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'3ปีฟันไม่ผุ'!$A$19:$A$31</c:f>
              <c:strCache>
                <c:ptCount val="13"/>
                <c:pt idx="0">
                  <c:v>เขต 1</c:v>
                </c:pt>
                <c:pt idx="1">
                  <c:v>เขต 2</c:v>
                </c:pt>
                <c:pt idx="2">
                  <c:v>เขต 3</c:v>
                </c:pt>
                <c:pt idx="3">
                  <c:v>เขต 4</c:v>
                </c:pt>
                <c:pt idx="4">
                  <c:v>เขต 5</c:v>
                </c:pt>
                <c:pt idx="5">
                  <c:v>เขต 6</c:v>
                </c:pt>
                <c:pt idx="6">
                  <c:v>เขต 7</c:v>
                </c:pt>
                <c:pt idx="7">
                  <c:v>เขต 8</c:v>
                </c:pt>
                <c:pt idx="8">
                  <c:v>เขต 9</c:v>
                </c:pt>
                <c:pt idx="9">
                  <c:v>เขต 10</c:v>
                </c:pt>
                <c:pt idx="10">
                  <c:v>เขต 11</c:v>
                </c:pt>
                <c:pt idx="11">
                  <c:v>เขต 12</c:v>
                </c:pt>
                <c:pt idx="12">
                  <c:v>ประเทศ</c:v>
                </c:pt>
              </c:strCache>
            </c:strRef>
          </c:cat>
          <c:val>
            <c:numRef>
              <c:f>'3ปีฟันไม่ผุ'!$B$19:$B$31</c:f>
              <c:numCache>
                <c:formatCode>0.00</c:formatCode>
                <c:ptCount val="13"/>
                <c:pt idx="0">
                  <c:v>70.931124405583674</c:v>
                </c:pt>
                <c:pt idx="1">
                  <c:v>67.275405007363773</c:v>
                </c:pt>
                <c:pt idx="2">
                  <c:v>71.729091841970245</c:v>
                </c:pt>
                <c:pt idx="3">
                  <c:v>68.718238283455676</c:v>
                </c:pt>
                <c:pt idx="4">
                  <c:v>68.75</c:v>
                </c:pt>
                <c:pt idx="5">
                  <c:v>72.859157767479346</c:v>
                </c:pt>
                <c:pt idx="6">
                  <c:v>80.037635251685742</c:v>
                </c:pt>
                <c:pt idx="7">
                  <c:v>75.902538589105745</c:v>
                </c:pt>
                <c:pt idx="8">
                  <c:v>63.548872180451134</c:v>
                </c:pt>
                <c:pt idx="9">
                  <c:v>78.329528158295275</c:v>
                </c:pt>
                <c:pt idx="10">
                  <c:v>57.79370952821462</c:v>
                </c:pt>
                <c:pt idx="11">
                  <c:v>56.294317130819024</c:v>
                </c:pt>
                <c:pt idx="12">
                  <c:v>68.913363840843871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6624896"/>
        <c:axId val="83642624"/>
      </c:barChart>
      <c:catAx>
        <c:axId val="66624896"/>
        <c:scaling>
          <c:orientation val="minMax"/>
        </c:scaling>
        <c:delete val="0"/>
        <c:axPos val="b"/>
        <c:majorTickMark val="none"/>
        <c:minorTickMark val="none"/>
        <c:tickLblPos val="nextTo"/>
        <c:crossAx val="83642624"/>
        <c:crosses val="autoZero"/>
        <c:auto val="1"/>
        <c:lblAlgn val="ctr"/>
        <c:lblOffset val="100"/>
        <c:noMultiLvlLbl val="0"/>
      </c:catAx>
      <c:valAx>
        <c:axId val="83642624"/>
        <c:scaling>
          <c:orientation val="minMax"/>
        </c:scaling>
        <c:delete val="0"/>
        <c:axPos val="l"/>
        <c:majorGridlines/>
        <c:numFmt formatCode="0.00" sourceLinked="1"/>
        <c:majorTickMark val="none"/>
        <c:minorTickMark val="none"/>
        <c:tickLblPos val="nextTo"/>
        <c:crossAx val="66624896"/>
        <c:crosses val="autoZero"/>
        <c:crossBetween val="between"/>
      </c:valAx>
    </c:plotArea>
    <c:plotVisOnly val="1"/>
    <c:dispBlanksAs val="gap"/>
    <c:showDLblsOverMax val="0"/>
  </c:chart>
  <c:spPr>
    <a:ln>
      <a:solidFill>
        <a:schemeClr val="tx1">
          <a:lumMod val="85000"/>
          <a:lumOff val="15000"/>
        </a:schemeClr>
      </a:solidFill>
    </a:ln>
  </c:spPr>
  <c:txPr>
    <a:bodyPr/>
    <a:lstStyle/>
    <a:p>
      <a:pPr>
        <a:defRPr sz="1400">
          <a:latin typeface="TH SarabunPSK" pitchFamily="34" charset="-34"/>
          <a:cs typeface="TH SarabunPSK" pitchFamily="34" charset="-34"/>
        </a:defRPr>
      </a:pPr>
      <a:endParaRPr lang="th-TH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h-TH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th-TH"/>
              <a:t>ร้อยละเด็กวัยเรียน 6-14 ปี สูงดีสมส่วน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dLbl>
              <c:idx val="6"/>
              <c:layout>
                <c:manualLayout>
                  <c:x val="-5.2857609300275546E-3"/>
                  <c:y val="1.78970917225950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/>
                </a:pPr>
                <a:endParaRPr lang="th-TH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วัยเรียนสูง!$A$22:$A$34</c:f>
              <c:strCache>
                <c:ptCount val="13"/>
                <c:pt idx="0">
                  <c:v>เขต 1</c:v>
                </c:pt>
                <c:pt idx="1">
                  <c:v>เขต 2</c:v>
                </c:pt>
                <c:pt idx="2">
                  <c:v>เขต 3</c:v>
                </c:pt>
                <c:pt idx="3">
                  <c:v>เขต 4</c:v>
                </c:pt>
                <c:pt idx="4">
                  <c:v>เขต 5</c:v>
                </c:pt>
                <c:pt idx="5">
                  <c:v>เขต 6</c:v>
                </c:pt>
                <c:pt idx="6">
                  <c:v>เขต 7</c:v>
                </c:pt>
                <c:pt idx="7">
                  <c:v>เขต 8</c:v>
                </c:pt>
                <c:pt idx="8">
                  <c:v>เขต 9</c:v>
                </c:pt>
                <c:pt idx="9">
                  <c:v>เขต 10</c:v>
                </c:pt>
                <c:pt idx="10">
                  <c:v>เขต 11</c:v>
                </c:pt>
                <c:pt idx="11">
                  <c:v>เขต 12</c:v>
                </c:pt>
                <c:pt idx="12">
                  <c:v>ประเทศ</c:v>
                </c:pt>
              </c:strCache>
            </c:strRef>
          </c:cat>
          <c:val>
            <c:numRef>
              <c:f>วัยเรียนสูง!$B$22:$B$34</c:f>
              <c:numCache>
                <c:formatCode>0.00</c:formatCode>
                <c:ptCount val="13"/>
                <c:pt idx="0">
                  <c:v>58.91</c:v>
                </c:pt>
                <c:pt idx="1">
                  <c:v>62.49</c:v>
                </c:pt>
                <c:pt idx="2">
                  <c:v>59.83</c:v>
                </c:pt>
                <c:pt idx="3">
                  <c:v>66.09</c:v>
                </c:pt>
                <c:pt idx="4">
                  <c:v>61.32</c:v>
                </c:pt>
                <c:pt idx="5">
                  <c:v>63.86</c:v>
                </c:pt>
                <c:pt idx="6">
                  <c:v>71.2</c:v>
                </c:pt>
                <c:pt idx="7">
                  <c:v>62.9</c:v>
                </c:pt>
                <c:pt idx="8">
                  <c:v>65.67</c:v>
                </c:pt>
                <c:pt idx="9">
                  <c:v>65.489999999999995</c:v>
                </c:pt>
                <c:pt idx="10">
                  <c:v>61.52</c:v>
                </c:pt>
                <c:pt idx="11">
                  <c:v>62.29</c:v>
                </c:pt>
                <c:pt idx="12">
                  <c:v>63.774953064129399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6037632"/>
        <c:axId val="66156032"/>
      </c:barChart>
      <c:catAx>
        <c:axId val="66037632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400" b="1"/>
            </a:pPr>
            <a:endParaRPr lang="th-TH"/>
          </a:p>
        </c:txPr>
        <c:crossAx val="66156032"/>
        <c:crosses val="autoZero"/>
        <c:auto val="1"/>
        <c:lblAlgn val="ctr"/>
        <c:lblOffset val="100"/>
        <c:noMultiLvlLbl val="0"/>
      </c:catAx>
      <c:valAx>
        <c:axId val="66156032"/>
        <c:scaling>
          <c:orientation val="minMax"/>
        </c:scaling>
        <c:delete val="0"/>
        <c:axPos val="l"/>
        <c:majorGridlines/>
        <c:numFmt formatCode="0.00" sourceLinked="1"/>
        <c:majorTickMark val="none"/>
        <c:minorTickMark val="none"/>
        <c:tickLblPos val="nextTo"/>
        <c:txPr>
          <a:bodyPr/>
          <a:lstStyle/>
          <a:p>
            <a:pPr>
              <a:defRPr sz="1400" b="1"/>
            </a:pPr>
            <a:endParaRPr lang="th-TH"/>
          </a:p>
        </c:txPr>
        <c:crossAx val="66037632"/>
        <c:crosses val="autoZero"/>
        <c:crossBetween val="between"/>
      </c:valAx>
    </c:plotArea>
    <c:plotVisOnly val="1"/>
    <c:dispBlanksAs val="gap"/>
    <c:showDLblsOverMax val="0"/>
  </c:chart>
  <c:spPr>
    <a:ln>
      <a:solidFill>
        <a:schemeClr val="tx1">
          <a:lumMod val="85000"/>
          <a:lumOff val="15000"/>
        </a:schemeClr>
      </a:solidFill>
    </a:ln>
  </c:spPr>
  <c:txPr>
    <a:bodyPr/>
    <a:lstStyle/>
    <a:p>
      <a:pPr>
        <a:defRPr>
          <a:latin typeface="TH SarabunPSK" pitchFamily="34" charset="-34"/>
          <a:cs typeface="TH SarabunPSK" pitchFamily="34" charset="-34"/>
        </a:defRPr>
      </a:pPr>
      <a:endParaRPr lang="th-TH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h-TH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th-TH"/>
              <a:t>ส่วนสูงเฉลี่ยเด็กอายุ 12 ปี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ชาย</c:v>
          </c:tx>
          <c:invertIfNegative val="0"/>
          <c:dLbls>
            <c:txPr>
              <a:bodyPr/>
              <a:lstStyle/>
              <a:p>
                <a:pPr>
                  <a:defRPr b="1"/>
                </a:pPr>
                <a:endParaRPr lang="th-TH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วัยเรียนสูง!$A$38:$A$50</c:f>
              <c:strCache>
                <c:ptCount val="13"/>
                <c:pt idx="0">
                  <c:v>เขต 1</c:v>
                </c:pt>
                <c:pt idx="1">
                  <c:v>เขต 2</c:v>
                </c:pt>
                <c:pt idx="2">
                  <c:v>เขต 3</c:v>
                </c:pt>
                <c:pt idx="3">
                  <c:v>เขต 4</c:v>
                </c:pt>
                <c:pt idx="4">
                  <c:v>เขต 5</c:v>
                </c:pt>
                <c:pt idx="5">
                  <c:v>เขต 6</c:v>
                </c:pt>
                <c:pt idx="6">
                  <c:v>เขต 7</c:v>
                </c:pt>
                <c:pt idx="7">
                  <c:v>เขต 8</c:v>
                </c:pt>
                <c:pt idx="8">
                  <c:v>เขต 9</c:v>
                </c:pt>
                <c:pt idx="9">
                  <c:v>เขต 10</c:v>
                </c:pt>
                <c:pt idx="10">
                  <c:v>เขต 11</c:v>
                </c:pt>
                <c:pt idx="11">
                  <c:v>เขต 12</c:v>
                </c:pt>
                <c:pt idx="12">
                  <c:v>ประเทศ</c:v>
                </c:pt>
              </c:strCache>
            </c:strRef>
          </c:cat>
          <c:val>
            <c:numRef>
              <c:f>วัยเรียนสูง!$B$38:$B$50</c:f>
              <c:numCache>
                <c:formatCode>General</c:formatCode>
                <c:ptCount val="13"/>
                <c:pt idx="0">
                  <c:v>147.58000000000001</c:v>
                </c:pt>
                <c:pt idx="1">
                  <c:v>148.41999999999999</c:v>
                </c:pt>
                <c:pt idx="2">
                  <c:v>148.55000000000001</c:v>
                </c:pt>
                <c:pt idx="3">
                  <c:v>148.47</c:v>
                </c:pt>
                <c:pt idx="4">
                  <c:v>148.41</c:v>
                </c:pt>
                <c:pt idx="5">
                  <c:v>147.81</c:v>
                </c:pt>
                <c:pt idx="6">
                  <c:v>146.66</c:v>
                </c:pt>
                <c:pt idx="7">
                  <c:v>145.81</c:v>
                </c:pt>
                <c:pt idx="8">
                  <c:v>146.96</c:v>
                </c:pt>
                <c:pt idx="9">
                  <c:v>147.12</c:v>
                </c:pt>
                <c:pt idx="10">
                  <c:v>148.99</c:v>
                </c:pt>
                <c:pt idx="11">
                  <c:v>145.34</c:v>
                </c:pt>
                <c:pt idx="12" formatCode="0.00">
                  <c:v>147.47820661443834</c:v>
                </c:pt>
              </c:numCache>
            </c:numRef>
          </c:val>
        </c:ser>
        <c:ser>
          <c:idx val="1"/>
          <c:order val="1"/>
          <c:tx>
            <c:v>หญิง</c:v>
          </c:tx>
          <c:invertIfNegative val="0"/>
          <c:dLbls>
            <c:txPr>
              <a:bodyPr/>
              <a:lstStyle/>
              <a:p>
                <a:pPr>
                  <a:defRPr b="1"/>
                </a:pPr>
                <a:endParaRPr lang="th-TH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วัยเรียนสูง!$A$38:$A$50</c:f>
              <c:strCache>
                <c:ptCount val="13"/>
                <c:pt idx="0">
                  <c:v>เขต 1</c:v>
                </c:pt>
                <c:pt idx="1">
                  <c:v>เขต 2</c:v>
                </c:pt>
                <c:pt idx="2">
                  <c:v>เขต 3</c:v>
                </c:pt>
                <c:pt idx="3">
                  <c:v>เขต 4</c:v>
                </c:pt>
                <c:pt idx="4">
                  <c:v>เขต 5</c:v>
                </c:pt>
                <c:pt idx="5">
                  <c:v>เขต 6</c:v>
                </c:pt>
                <c:pt idx="6">
                  <c:v>เขต 7</c:v>
                </c:pt>
                <c:pt idx="7">
                  <c:v>เขต 8</c:v>
                </c:pt>
                <c:pt idx="8">
                  <c:v>เขต 9</c:v>
                </c:pt>
                <c:pt idx="9">
                  <c:v>เขต 10</c:v>
                </c:pt>
                <c:pt idx="10">
                  <c:v>เขต 11</c:v>
                </c:pt>
                <c:pt idx="11">
                  <c:v>เขต 12</c:v>
                </c:pt>
                <c:pt idx="12">
                  <c:v>ประเทศ</c:v>
                </c:pt>
              </c:strCache>
            </c:strRef>
          </c:cat>
          <c:val>
            <c:numRef>
              <c:f>วัยเรียนสูง!$C$38:$C$50</c:f>
              <c:numCache>
                <c:formatCode>General</c:formatCode>
                <c:ptCount val="13"/>
                <c:pt idx="0">
                  <c:v>148.91999999999999</c:v>
                </c:pt>
                <c:pt idx="1">
                  <c:v>149.66999999999999</c:v>
                </c:pt>
                <c:pt idx="2">
                  <c:v>150.04</c:v>
                </c:pt>
                <c:pt idx="3">
                  <c:v>149.46</c:v>
                </c:pt>
                <c:pt idx="4">
                  <c:v>149.37</c:v>
                </c:pt>
                <c:pt idx="5">
                  <c:v>149.13</c:v>
                </c:pt>
                <c:pt idx="6">
                  <c:v>148.35</c:v>
                </c:pt>
                <c:pt idx="7">
                  <c:v>147.37</c:v>
                </c:pt>
                <c:pt idx="8">
                  <c:v>149.11000000000001</c:v>
                </c:pt>
                <c:pt idx="9">
                  <c:v>149.15</c:v>
                </c:pt>
                <c:pt idx="10">
                  <c:v>150.5</c:v>
                </c:pt>
                <c:pt idx="11">
                  <c:v>147.41</c:v>
                </c:pt>
                <c:pt idx="12" formatCode="0.00">
                  <c:v>149.00359041578807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3"/>
        <c:axId val="139836416"/>
        <c:axId val="142527488"/>
      </c:barChart>
      <c:catAx>
        <c:axId val="139836416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b="1"/>
            </a:pPr>
            <a:endParaRPr lang="th-TH"/>
          </a:p>
        </c:txPr>
        <c:crossAx val="142527488"/>
        <c:crosses val="autoZero"/>
        <c:auto val="1"/>
        <c:lblAlgn val="ctr"/>
        <c:lblOffset val="100"/>
        <c:noMultiLvlLbl val="0"/>
      </c:catAx>
      <c:valAx>
        <c:axId val="142527488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b="1"/>
            </a:pPr>
            <a:endParaRPr lang="th-TH"/>
          </a:p>
        </c:txPr>
        <c:crossAx val="13983641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spPr>
    <a:ln>
      <a:solidFill>
        <a:schemeClr val="tx1">
          <a:lumMod val="85000"/>
          <a:lumOff val="15000"/>
        </a:schemeClr>
      </a:solidFill>
    </a:ln>
  </c:spPr>
  <c:txPr>
    <a:bodyPr/>
    <a:lstStyle/>
    <a:p>
      <a:pPr>
        <a:defRPr sz="1400">
          <a:latin typeface="TH SarabunPSK" pitchFamily="34" charset="-34"/>
          <a:cs typeface="TH SarabunPSK" pitchFamily="34" charset="-34"/>
        </a:defRPr>
      </a:pPr>
      <a:endParaRPr lang="th-TH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h-TH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th-TH" dirty="0"/>
              <a:t>ร้อยละของเด็กวัยเรียนมีพฤติกรรมสุขภาพที่พึงประสงค์ด้านการบริโภคอาหาร กิจกรรมทางกาย และ</a:t>
            </a:r>
            <a:r>
              <a:rPr lang="th-TH" dirty="0" err="1"/>
              <a:t>ทันต</a:t>
            </a:r>
            <a:r>
              <a:rPr lang="th-TH" dirty="0"/>
              <a:t>สุขภาพ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พฤติกรรมวัยเรียน!$B$2:$C$2</c:f>
              <c:strCache>
                <c:ptCount val="2"/>
                <c:pt idx="0">
                  <c:v>ปี2560</c:v>
                </c:pt>
                <c:pt idx="1">
                  <c:v>ปี2561</c:v>
                </c:pt>
              </c:strCache>
            </c:strRef>
          </c:cat>
          <c:val>
            <c:numRef>
              <c:f>พฤติกรรมวัยเรียน!$B$3:$C$3</c:f>
              <c:numCache>
                <c:formatCode>General</c:formatCode>
                <c:ptCount val="2"/>
                <c:pt idx="0">
                  <c:v>46.46</c:v>
                </c:pt>
                <c:pt idx="1">
                  <c:v>46.46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58"/>
        <c:axId val="83915520"/>
        <c:axId val="83917056"/>
      </c:barChart>
      <c:catAx>
        <c:axId val="83915520"/>
        <c:scaling>
          <c:orientation val="minMax"/>
        </c:scaling>
        <c:delete val="0"/>
        <c:axPos val="b"/>
        <c:majorTickMark val="none"/>
        <c:minorTickMark val="none"/>
        <c:tickLblPos val="nextTo"/>
        <c:crossAx val="83917056"/>
        <c:crosses val="autoZero"/>
        <c:auto val="1"/>
        <c:lblAlgn val="ctr"/>
        <c:lblOffset val="100"/>
        <c:noMultiLvlLbl val="0"/>
      </c:catAx>
      <c:valAx>
        <c:axId val="83917056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83915520"/>
        <c:crosses val="autoZero"/>
        <c:crossBetween val="between"/>
      </c:valAx>
    </c:plotArea>
    <c:plotVisOnly val="1"/>
    <c:dispBlanksAs val="gap"/>
    <c:showDLblsOverMax val="0"/>
  </c:chart>
  <c:spPr>
    <a:ln w="6350">
      <a:solidFill>
        <a:schemeClr val="tx1">
          <a:lumMod val="85000"/>
          <a:lumOff val="15000"/>
        </a:schemeClr>
      </a:solidFill>
    </a:ln>
  </c:spPr>
  <c:txPr>
    <a:bodyPr/>
    <a:lstStyle/>
    <a:p>
      <a:pPr>
        <a:defRPr sz="1400" b="1">
          <a:latin typeface="TH SarabunPSK" pitchFamily="34" charset="-34"/>
          <a:cs typeface="TH SarabunPSK" pitchFamily="34" charset="-34"/>
        </a:defRPr>
      </a:pPr>
      <a:endParaRPr lang="th-TH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h-TH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b="1"/>
            </a:pPr>
            <a:r>
              <a:rPr lang="th-TH" b="1" dirty="0"/>
              <a:t>อัตราการคลอดมีชีพในหญิงอายุ 15-19 ปี ต่อประชากรหญิงอายุ </a:t>
            </a:r>
            <a:r>
              <a:rPr lang="th-TH" b="1" dirty="0" smtClean="0"/>
              <a:t>15-19 ปี </a:t>
            </a:r>
            <a:r>
              <a:rPr lang="th-TH" b="1" dirty="0"/>
              <a:t>พันคน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dLbl>
              <c:idx val="4"/>
              <c:layout>
                <c:manualLayout>
                  <c:x val="0"/>
                  <c:y val="-4.6136101499423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9.5765561409859321E-17"/>
                  <c:y val="-1.3840830449826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0"/>
                  <c:y val="-1.84544405997693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/>
                </a:pPr>
                <a:endParaRPr lang="th-TH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'คลอด15-19'!$A$4:$A$16</c:f>
              <c:strCache>
                <c:ptCount val="13"/>
                <c:pt idx="0">
                  <c:v>เขต 1</c:v>
                </c:pt>
                <c:pt idx="1">
                  <c:v>เขต 2</c:v>
                </c:pt>
                <c:pt idx="2">
                  <c:v>เขต 3</c:v>
                </c:pt>
                <c:pt idx="3">
                  <c:v>เขต 4</c:v>
                </c:pt>
                <c:pt idx="4">
                  <c:v>เขต 5</c:v>
                </c:pt>
                <c:pt idx="5">
                  <c:v>เขต 6</c:v>
                </c:pt>
                <c:pt idx="6">
                  <c:v>เขต 7</c:v>
                </c:pt>
                <c:pt idx="7">
                  <c:v>เขต 8</c:v>
                </c:pt>
                <c:pt idx="8">
                  <c:v>เขต 9</c:v>
                </c:pt>
                <c:pt idx="9">
                  <c:v>เขต 10</c:v>
                </c:pt>
                <c:pt idx="10">
                  <c:v>เขต 11</c:v>
                </c:pt>
                <c:pt idx="11">
                  <c:v>เขต 12</c:v>
                </c:pt>
                <c:pt idx="12">
                  <c:v>ประเทศ</c:v>
                </c:pt>
              </c:strCache>
            </c:strRef>
          </c:cat>
          <c:val>
            <c:numRef>
              <c:f>'คลอด15-19'!$B$4:$B$16</c:f>
              <c:numCache>
                <c:formatCode>General</c:formatCode>
                <c:ptCount val="13"/>
                <c:pt idx="0">
                  <c:v>27.41</c:v>
                </c:pt>
                <c:pt idx="1">
                  <c:v>38.049999999999997</c:v>
                </c:pt>
                <c:pt idx="2">
                  <c:v>32.21</c:v>
                </c:pt>
                <c:pt idx="3">
                  <c:v>34.04</c:v>
                </c:pt>
                <c:pt idx="4">
                  <c:v>42.36</c:v>
                </c:pt>
                <c:pt idx="5">
                  <c:v>42.63</c:v>
                </c:pt>
                <c:pt idx="6">
                  <c:v>29.16</c:v>
                </c:pt>
                <c:pt idx="7">
                  <c:v>34.31</c:v>
                </c:pt>
                <c:pt idx="8">
                  <c:v>31.58</c:v>
                </c:pt>
                <c:pt idx="9">
                  <c:v>31.56</c:v>
                </c:pt>
                <c:pt idx="10">
                  <c:v>38.700000000000003</c:v>
                </c:pt>
                <c:pt idx="11">
                  <c:v>29.77</c:v>
                </c:pt>
                <c:pt idx="12" formatCode="0.00">
                  <c:v>34.26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3738240"/>
        <c:axId val="66374272"/>
      </c:barChart>
      <c:catAx>
        <c:axId val="63738240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b="1"/>
            </a:pPr>
            <a:endParaRPr lang="th-TH"/>
          </a:p>
        </c:txPr>
        <c:crossAx val="66374272"/>
        <c:crosses val="autoZero"/>
        <c:auto val="1"/>
        <c:lblAlgn val="ctr"/>
        <c:lblOffset val="100"/>
        <c:noMultiLvlLbl val="0"/>
      </c:catAx>
      <c:valAx>
        <c:axId val="66374272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b="1"/>
            </a:pPr>
            <a:endParaRPr lang="th-TH"/>
          </a:p>
        </c:txPr>
        <c:crossAx val="63738240"/>
        <c:crosses val="autoZero"/>
        <c:crossBetween val="between"/>
      </c:valAx>
    </c:plotArea>
    <c:plotVisOnly val="1"/>
    <c:dispBlanksAs val="gap"/>
    <c:showDLblsOverMax val="0"/>
  </c:chart>
  <c:spPr>
    <a:ln>
      <a:solidFill>
        <a:schemeClr val="tx1">
          <a:lumMod val="85000"/>
          <a:lumOff val="15000"/>
        </a:schemeClr>
      </a:solidFill>
    </a:ln>
  </c:spPr>
  <c:txPr>
    <a:bodyPr/>
    <a:lstStyle/>
    <a:p>
      <a:pPr>
        <a:defRPr sz="1400" b="0">
          <a:latin typeface="TH SarabunPSK" pitchFamily="34" charset="-34"/>
          <a:cs typeface="TH SarabunPSK" pitchFamily="34" charset="-34"/>
        </a:defRPr>
      </a:pPr>
      <a:endParaRPr lang="th-TH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7AEF5-971B-49A1-8BF4-E22C24F683A2}" type="datetimeFigureOut">
              <a:rPr lang="th-TH" smtClean="0"/>
              <a:t>04/01/62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FB778-FA9C-4C05-A614-7ED53A64D6B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1486001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7AEF5-971B-49A1-8BF4-E22C24F683A2}" type="datetimeFigureOut">
              <a:rPr lang="th-TH" smtClean="0"/>
              <a:t>04/01/62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FB778-FA9C-4C05-A614-7ED53A64D6B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695094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7AEF5-971B-49A1-8BF4-E22C24F683A2}" type="datetimeFigureOut">
              <a:rPr lang="th-TH" smtClean="0"/>
              <a:t>04/01/62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FB778-FA9C-4C05-A614-7ED53A64D6B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49224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7AEF5-971B-49A1-8BF4-E22C24F683A2}" type="datetimeFigureOut">
              <a:rPr lang="th-TH" smtClean="0"/>
              <a:t>04/01/62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FB778-FA9C-4C05-A614-7ED53A64D6B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9764724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7AEF5-971B-49A1-8BF4-E22C24F683A2}" type="datetimeFigureOut">
              <a:rPr lang="th-TH" smtClean="0"/>
              <a:t>04/01/62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FB778-FA9C-4C05-A614-7ED53A64D6B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5831440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7AEF5-971B-49A1-8BF4-E22C24F683A2}" type="datetimeFigureOut">
              <a:rPr lang="th-TH" smtClean="0"/>
              <a:t>04/01/62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FB778-FA9C-4C05-A614-7ED53A64D6B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785771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7AEF5-971B-49A1-8BF4-E22C24F683A2}" type="datetimeFigureOut">
              <a:rPr lang="th-TH" smtClean="0"/>
              <a:t>04/01/62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FB778-FA9C-4C05-A614-7ED53A64D6B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93799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7AEF5-971B-49A1-8BF4-E22C24F683A2}" type="datetimeFigureOut">
              <a:rPr lang="th-TH" smtClean="0"/>
              <a:t>04/01/62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FB778-FA9C-4C05-A614-7ED53A64D6B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1263495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7AEF5-971B-49A1-8BF4-E22C24F683A2}" type="datetimeFigureOut">
              <a:rPr lang="th-TH" smtClean="0"/>
              <a:t>04/01/62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FB778-FA9C-4C05-A614-7ED53A64D6B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998055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7AEF5-971B-49A1-8BF4-E22C24F683A2}" type="datetimeFigureOut">
              <a:rPr lang="th-TH" smtClean="0"/>
              <a:t>04/01/62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FB778-FA9C-4C05-A614-7ED53A64D6B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2311881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7AEF5-971B-49A1-8BF4-E22C24F683A2}" type="datetimeFigureOut">
              <a:rPr lang="th-TH" smtClean="0"/>
              <a:t>04/01/62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FB778-FA9C-4C05-A614-7ED53A64D6B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5921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77AEF5-971B-49A1-8BF4-E22C24F683A2}" type="datetimeFigureOut">
              <a:rPr lang="th-TH" smtClean="0"/>
              <a:t>04/01/62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EFB778-FA9C-4C05-A614-7ED53A64D6B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127402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แผนภูมิ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54649724"/>
              </p:ext>
            </p:extLst>
          </p:nvPr>
        </p:nvGraphicFramePr>
        <p:xfrm>
          <a:off x="1403648" y="714832"/>
          <a:ext cx="6300700" cy="30963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สี่เหลี่ยมผืนผ้า 4"/>
          <p:cNvSpPr/>
          <p:nvPr/>
        </p:nvSpPr>
        <p:spPr>
          <a:xfrm>
            <a:off x="0" y="0"/>
            <a:ext cx="9144000" cy="620688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อัตราส่วนการตายมารดาไทย ต่อการเกิดมีชีพแสนคน</a:t>
            </a:r>
            <a:endParaRPr lang="th-TH" b="1" dirty="0">
              <a:latin typeface="TH SarabunPSK" pitchFamily="34" charset="-34"/>
              <a:cs typeface="TH SarabunPSK" pitchFamily="34" charset="-34"/>
            </a:endParaRPr>
          </a:p>
        </p:txBody>
      </p:sp>
      <p:grpSp>
        <p:nvGrpSpPr>
          <p:cNvPr id="9" name="กลุ่ม 8"/>
          <p:cNvGrpSpPr/>
          <p:nvPr/>
        </p:nvGrpSpPr>
        <p:grpSpPr>
          <a:xfrm>
            <a:off x="180560" y="4166498"/>
            <a:ext cx="8853198" cy="2646878"/>
            <a:chOff x="183298" y="4022482"/>
            <a:chExt cx="8853198" cy="2646878"/>
          </a:xfrm>
        </p:grpSpPr>
        <p:sp>
          <p:nvSpPr>
            <p:cNvPr id="6" name="TextBox 5"/>
            <p:cNvSpPr txBox="1"/>
            <p:nvPr/>
          </p:nvSpPr>
          <p:spPr>
            <a:xfrm>
              <a:off x="183298" y="4022482"/>
              <a:ext cx="4421968" cy="1323439"/>
            </a:xfrm>
            <a:prstGeom prst="rect">
              <a:avLst/>
            </a:prstGeom>
            <a:noFill/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th-TH" sz="2000" b="1" dirty="0" smtClean="0">
                  <a:latin typeface="TH SarabunPSK" pitchFamily="34" charset="-34"/>
                  <a:cs typeface="TH SarabunPSK" pitchFamily="34" charset="-34"/>
                </a:rPr>
                <a:t>ปัญหา/อุปสรรค</a:t>
              </a:r>
            </a:p>
            <a:p>
              <a:r>
                <a:rPr lang="th-TH" sz="2000" b="1" dirty="0" smtClean="0">
                  <a:latin typeface="TH SarabunPSK" pitchFamily="34" charset="-34"/>
                  <a:cs typeface="TH SarabunPSK" pitchFamily="34" charset="-34"/>
                </a:rPr>
                <a:t>1</a:t>
              </a:r>
            </a:p>
            <a:p>
              <a:r>
                <a:rPr lang="th-TH" sz="2000" b="1" dirty="0" smtClean="0">
                  <a:latin typeface="TH SarabunPSK" pitchFamily="34" charset="-34"/>
                  <a:cs typeface="TH SarabunPSK" pitchFamily="34" charset="-34"/>
                </a:rPr>
                <a:t>2</a:t>
              </a:r>
            </a:p>
            <a:p>
              <a:r>
                <a:rPr lang="th-TH" sz="2000" b="1" dirty="0">
                  <a:latin typeface="TH SarabunPSK" pitchFamily="34" charset="-34"/>
                  <a:cs typeface="TH SarabunPSK" pitchFamily="34" charset="-34"/>
                </a:rPr>
                <a:t>3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4609052" y="4022482"/>
              <a:ext cx="4427444" cy="1323439"/>
            </a:xfrm>
            <a:prstGeom prst="rect">
              <a:avLst/>
            </a:prstGeom>
            <a:noFill/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th-TH" sz="2000" b="1" dirty="0" smtClean="0">
                  <a:latin typeface="TH SarabunPSK" pitchFamily="34" charset="-34"/>
                  <a:cs typeface="TH SarabunPSK" pitchFamily="34" charset="-34"/>
                </a:rPr>
                <a:t>ปัจจัยความสำเร็จ</a:t>
              </a:r>
            </a:p>
            <a:p>
              <a:r>
                <a:rPr lang="th-TH" sz="2000" b="1" dirty="0" smtClean="0">
                  <a:latin typeface="TH SarabunPSK" pitchFamily="34" charset="-34"/>
                  <a:cs typeface="TH SarabunPSK" pitchFamily="34" charset="-34"/>
                </a:rPr>
                <a:t>1</a:t>
              </a:r>
            </a:p>
            <a:p>
              <a:r>
                <a:rPr lang="th-TH" sz="2000" b="1" dirty="0" smtClean="0">
                  <a:latin typeface="TH SarabunPSK" pitchFamily="34" charset="-34"/>
                  <a:cs typeface="TH SarabunPSK" pitchFamily="34" charset="-34"/>
                </a:rPr>
                <a:t>2</a:t>
              </a:r>
            </a:p>
            <a:p>
              <a:r>
                <a:rPr lang="th-TH" sz="2000" b="1" dirty="0">
                  <a:latin typeface="TH SarabunPSK" pitchFamily="34" charset="-34"/>
                  <a:cs typeface="TH SarabunPSK" pitchFamily="34" charset="-34"/>
                </a:rPr>
                <a:t>3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83298" y="5345921"/>
              <a:ext cx="8853198" cy="1323439"/>
            </a:xfrm>
            <a:prstGeom prst="rect">
              <a:avLst/>
            </a:prstGeom>
            <a:noFill/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th-TH" sz="2000" b="1" dirty="0" smtClean="0">
                  <a:latin typeface="TH SarabunPSK" pitchFamily="34" charset="-34"/>
                  <a:cs typeface="TH SarabunPSK" pitchFamily="34" charset="-34"/>
                </a:rPr>
                <a:t>ข้อเสนอแนะ</a:t>
              </a:r>
            </a:p>
            <a:p>
              <a:r>
                <a:rPr lang="th-TH" sz="2000" b="1" dirty="0" smtClean="0">
                  <a:latin typeface="TH SarabunPSK" pitchFamily="34" charset="-34"/>
                  <a:cs typeface="TH SarabunPSK" pitchFamily="34" charset="-34"/>
                </a:rPr>
                <a:t>1</a:t>
              </a:r>
            </a:p>
            <a:p>
              <a:r>
                <a:rPr lang="th-TH" sz="2000" b="1" dirty="0" smtClean="0">
                  <a:latin typeface="TH SarabunPSK" pitchFamily="34" charset="-34"/>
                  <a:cs typeface="TH SarabunPSK" pitchFamily="34" charset="-34"/>
                </a:rPr>
                <a:t>2</a:t>
              </a:r>
            </a:p>
            <a:p>
              <a:r>
                <a:rPr lang="th-TH" sz="2000" b="1" dirty="0">
                  <a:latin typeface="TH SarabunPSK" pitchFamily="34" charset="-34"/>
                  <a:cs typeface="TH SarabunPSK" pitchFamily="34" charset="-34"/>
                </a:rPr>
                <a:t>3</a:t>
              </a:r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1403648" y="3827944"/>
            <a:ext cx="69888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แหล่งข้อมูล </a:t>
            </a:r>
            <a:r>
              <a:rPr lang="en-US" sz="1600" dirty="0">
                <a:latin typeface="TH SarabunPSK" pitchFamily="34" charset="-34"/>
                <a:cs typeface="TH SarabunPSK" pitchFamily="34" charset="-34"/>
              </a:rPr>
              <a:t>: 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เว็บไซต์สำนักส่งเสริมสุขภาพ วันที่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ประมวลผล </a:t>
            </a:r>
            <a:r>
              <a:rPr lang="en-US" sz="1600" dirty="0" smtClean="0">
                <a:latin typeface="TH SarabunPSK" pitchFamily="34" charset="-34"/>
                <a:cs typeface="TH SarabunPSK" pitchFamily="34" charset="-34"/>
              </a:rPr>
              <a:t>25 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ธันวาคม </a:t>
            </a:r>
            <a:r>
              <a:rPr lang="en-US" sz="1600" dirty="0">
                <a:latin typeface="TH SarabunPSK" pitchFamily="34" charset="-34"/>
                <a:cs typeface="TH SarabunPSK" pitchFamily="34" charset="-34"/>
              </a:rPr>
              <a:t>2561</a:t>
            </a:r>
          </a:p>
        </p:txBody>
      </p:sp>
    </p:spTree>
    <p:extLst>
      <p:ext uri="{BB962C8B-B14F-4D97-AF65-F5344CB8AC3E}">
        <p14:creationId xmlns:p14="http://schemas.microsoft.com/office/powerpoint/2010/main" val="602890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สี่เหลี่ยมผืนผ้า 4"/>
          <p:cNvSpPr/>
          <p:nvPr/>
        </p:nvSpPr>
        <p:spPr>
          <a:xfrm>
            <a:off x="0" y="0"/>
            <a:ext cx="9144000" cy="764704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 sz="1680" b="1" i="0" u="none" strike="noStrike" kern="1200" baseline="0">
                <a:solidFill>
                  <a:prstClr val="black"/>
                </a:solidFill>
                <a:latin typeface="TH SarabunPSK" pitchFamily="34" charset="-34"/>
                <a:ea typeface="+mn-ea"/>
                <a:cs typeface="TH SarabunPSK" pitchFamily="34" charset="-34"/>
              </a:defRPr>
            </a:pPr>
            <a:r>
              <a:rPr lang="th-TH" sz="2400" dirty="0">
                <a:solidFill>
                  <a:schemeClr val="bg1"/>
                </a:solidFill>
              </a:rPr>
              <a:t>อัตราคลอดมีชีพในหญิงอายุ 10-14 ปี </a:t>
            </a:r>
            <a:r>
              <a:rPr lang="th-TH" sz="2400" dirty="0" smtClean="0">
                <a:solidFill>
                  <a:schemeClr val="bg1"/>
                </a:solidFill>
              </a:rPr>
              <a:t>ต่อประชากรหญิงอายุ 10-14 ปี พันคน</a:t>
            </a:r>
            <a:endParaRPr lang="th-TH" sz="2400" dirty="0">
              <a:solidFill>
                <a:schemeClr val="bg1"/>
              </a:solidFill>
            </a:endParaRPr>
          </a:p>
        </p:txBody>
      </p:sp>
      <p:grpSp>
        <p:nvGrpSpPr>
          <p:cNvPr id="9" name="กลุ่ม 8"/>
          <p:cNvGrpSpPr/>
          <p:nvPr/>
        </p:nvGrpSpPr>
        <p:grpSpPr>
          <a:xfrm>
            <a:off x="180560" y="4166498"/>
            <a:ext cx="8853198" cy="2646878"/>
            <a:chOff x="183298" y="4022482"/>
            <a:chExt cx="8853198" cy="2646878"/>
          </a:xfrm>
        </p:grpSpPr>
        <p:sp>
          <p:nvSpPr>
            <p:cNvPr id="6" name="TextBox 5"/>
            <p:cNvSpPr txBox="1"/>
            <p:nvPr/>
          </p:nvSpPr>
          <p:spPr>
            <a:xfrm>
              <a:off x="183298" y="4022482"/>
              <a:ext cx="4421968" cy="1323439"/>
            </a:xfrm>
            <a:prstGeom prst="rect">
              <a:avLst/>
            </a:prstGeom>
            <a:noFill/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th-TH" sz="2000" b="1" dirty="0" smtClean="0">
                  <a:latin typeface="TH SarabunPSK" pitchFamily="34" charset="-34"/>
                  <a:cs typeface="TH SarabunPSK" pitchFamily="34" charset="-34"/>
                </a:rPr>
                <a:t>ปัญหา/อุปสรรค</a:t>
              </a:r>
            </a:p>
            <a:p>
              <a:r>
                <a:rPr lang="th-TH" sz="2000" b="1" dirty="0" smtClean="0">
                  <a:latin typeface="TH SarabunPSK" pitchFamily="34" charset="-34"/>
                  <a:cs typeface="TH SarabunPSK" pitchFamily="34" charset="-34"/>
                </a:rPr>
                <a:t>1</a:t>
              </a:r>
            </a:p>
            <a:p>
              <a:r>
                <a:rPr lang="th-TH" sz="2000" b="1" dirty="0" smtClean="0">
                  <a:latin typeface="TH SarabunPSK" pitchFamily="34" charset="-34"/>
                  <a:cs typeface="TH SarabunPSK" pitchFamily="34" charset="-34"/>
                </a:rPr>
                <a:t>2</a:t>
              </a:r>
            </a:p>
            <a:p>
              <a:r>
                <a:rPr lang="th-TH" sz="2000" b="1" dirty="0">
                  <a:latin typeface="TH SarabunPSK" pitchFamily="34" charset="-34"/>
                  <a:cs typeface="TH SarabunPSK" pitchFamily="34" charset="-34"/>
                </a:rPr>
                <a:t>3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4609052" y="4022482"/>
              <a:ext cx="4427444" cy="1323439"/>
            </a:xfrm>
            <a:prstGeom prst="rect">
              <a:avLst/>
            </a:prstGeom>
            <a:noFill/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th-TH" sz="2000" b="1" dirty="0" smtClean="0">
                  <a:latin typeface="TH SarabunPSK" pitchFamily="34" charset="-34"/>
                  <a:cs typeface="TH SarabunPSK" pitchFamily="34" charset="-34"/>
                </a:rPr>
                <a:t>ปัจจัยความสำเร็จ</a:t>
              </a:r>
            </a:p>
            <a:p>
              <a:r>
                <a:rPr lang="th-TH" sz="2000" b="1" dirty="0" smtClean="0">
                  <a:latin typeface="TH SarabunPSK" pitchFamily="34" charset="-34"/>
                  <a:cs typeface="TH SarabunPSK" pitchFamily="34" charset="-34"/>
                </a:rPr>
                <a:t>1</a:t>
              </a:r>
            </a:p>
            <a:p>
              <a:r>
                <a:rPr lang="th-TH" sz="2000" b="1" dirty="0" smtClean="0">
                  <a:latin typeface="TH SarabunPSK" pitchFamily="34" charset="-34"/>
                  <a:cs typeface="TH SarabunPSK" pitchFamily="34" charset="-34"/>
                </a:rPr>
                <a:t>2</a:t>
              </a:r>
            </a:p>
            <a:p>
              <a:r>
                <a:rPr lang="th-TH" sz="2000" b="1" dirty="0">
                  <a:latin typeface="TH SarabunPSK" pitchFamily="34" charset="-34"/>
                  <a:cs typeface="TH SarabunPSK" pitchFamily="34" charset="-34"/>
                </a:rPr>
                <a:t>3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83298" y="5345921"/>
              <a:ext cx="8853198" cy="1323439"/>
            </a:xfrm>
            <a:prstGeom prst="rect">
              <a:avLst/>
            </a:prstGeom>
            <a:noFill/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th-TH" sz="2000" b="1" dirty="0" smtClean="0">
                  <a:latin typeface="TH SarabunPSK" pitchFamily="34" charset="-34"/>
                  <a:cs typeface="TH SarabunPSK" pitchFamily="34" charset="-34"/>
                </a:rPr>
                <a:t>ข้อเสนอแนะ</a:t>
              </a:r>
            </a:p>
            <a:p>
              <a:r>
                <a:rPr lang="th-TH" sz="2000" b="1" dirty="0" smtClean="0">
                  <a:latin typeface="TH SarabunPSK" pitchFamily="34" charset="-34"/>
                  <a:cs typeface="TH SarabunPSK" pitchFamily="34" charset="-34"/>
                </a:rPr>
                <a:t>1</a:t>
              </a:r>
            </a:p>
            <a:p>
              <a:r>
                <a:rPr lang="th-TH" sz="2000" b="1" dirty="0" smtClean="0">
                  <a:latin typeface="TH SarabunPSK" pitchFamily="34" charset="-34"/>
                  <a:cs typeface="TH SarabunPSK" pitchFamily="34" charset="-34"/>
                </a:rPr>
                <a:t>2</a:t>
              </a:r>
            </a:p>
            <a:p>
              <a:r>
                <a:rPr lang="th-TH" sz="2000" b="1" dirty="0">
                  <a:latin typeface="TH SarabunPSK" pitchFamily="34" charset="-34"/>
                  <a:cs typeface="TH SarabunPSK" pitchFamily="34" charset="-34"/>
                </a:rPr>
                <a:t>3</a:t>
              </a:r>
            </a:p>
          </p:txBody>
        </p:sp>
      </p:grpSp>
      <p:graphicFrame>
        <p:nvGraphicFramePr>
          <p:cNvPr id="11" name="แผนภูมิ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10075868"/>
              </p:ext>
            </p:extLst>
          </p:nvPr>
        </p:nvGraphicFramePr>
        <p:xfrm>
          <a:off x="1151693" y="1218858"/>
          <a:ext cx="6660667" cy="27862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1391147" y="750782"/>
            <a:ext cx="6129539" cy="468077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  <a:ex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ctr">
              <a:lnSpc>
                <a:spcPts val="1400"/>
              </a:lnSpc>
              <a:spcBef>
                <a:spcPct val="0"/>
              </a:spcBef>
              <a:buFontTx/>
              <a:buNone/>
            </a:pPr>
            <a:r>
              <a:rPr lang="th-TH" altLang="th-TH" sz="1600" b="1" dirty="0">
                <a:solidFill>
                  <a:srgbClr val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อัตราคลอดมีชีพในหญิงอายุ 10-14 ปี พ.ศ. 2561 รอบ </a:t>
            </a:r>
            <a:r>
              <a:rPr lang="en-US" altLang="th-TH" sz="1600" b="1" dirty="0">
                <a:solidFill>
                  <a:srgbClr val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9 </a:t>
            </a:r>
            <a:r>
              <a:rPr lang="th-TH" altLang="th-TH" sz="1600" b="1" dirty="0">
                <a:solidFill>
                  <a:srgbClr val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เดือน</a:t>
            </a:r>
          </a:p>
          <a:p>
            <a:pPr algn="ctr">
              <a:lnSpc>
                <a:spcPts val="1400"/>
              </a:lnSpc>
              <a:spcBef>
                <a:spcPct val="0"/>
              </a:spcBef>
              <a:buNone/>
            </a:pPr>
            <a:r>
              <a:rPr lang="th-TH" altLang="th-TH" sz="1600" b="1" dirty="0">
                <a:solidFill>
                  <a:srgbClr val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เปรียบเทียบข้อมูล </a:t>
            </a:r>
            <a:r>
              <a:rPr lang="en-US" altLang="th-TH" sz="1600" b="1" dirty="0">
                <a:solidFill>
                  <a:srgbClr val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HDC adjusted </a:t>
            </a:r>
            <a:r>
              <a:rPr lang="th-TH" altLang="th-TH" sz="1600" b="1" dirty="0">
                <a:solidFill>
                  <a:srgbClr val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และข้อมูลทะเบียนราษฎร์</a:t>
            </a:r>
          </a:p>
        </p:txBody>
      </p:sp>
    </p:spTree>
    <p:extLst>
      <p:ext uri="{BB962C8B-B14F-4D97-AF65-F5344CB8AC3E}">
        <p14:creationId xmlns:p14="http://schemas.microsoft.com/office/powerpoint/2010/main" val="2829201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สี่เหลี่ยมผืนผ้า 4"/>
          <p:cNvSpPr/>
          <p:nvPr/>
        </p:nvSpPr>
        <p:spPr>
          <a:xfrm>
            <a:off x="0" y="0"/>
            <a:ext cx="9144000" cy="764704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 sz="1680" b="1" i="0" u="none" strike="noStrike" kern="1200" baseline="0">
                <a:solidFill>
                  <a:prstClr val="black"/>
                </a:solidFill>
                <a:latin typeface="TH SarabunPSK" pitchFamily="34" charset="-34"/>
                <a:ea typeface="+mn-ea"/>
                <a:cs typeface="TH SarabunPSK" pitchFamily="34" charset="-34"/>
              </a:defRPr>
            </a:pPr>
            <a:r>
              <a:rPr lang="th-TH" sz="2600" dirty="0">
                <a:solidFill>
                  <a:schemeClr val="bg1"/>
                </a:solidFill>
              </a:rPr>
              <a:t>ร้อยละการตั้งครรภ์ซ้ำในหญิงอายุน้อยกว่า 20 ปี</a:t>
            </a:r>
          </a:p>
        </p:txBody>
      </p:sp>
      <p:grpSp>
        <p:nvGrpSpPr>
          <p:cNvPr id="9" name="กลุ่ม 8"/>
          <p:cNvGrpSpPr/>
          <p:nvPr/>
        </p:nvGrpSpPr>
        <p:grpSpPr>
          <a:xfrm>
            <a:off x="180560" y="4166498"/>
            <a:ext cx="8853198" cy="2646878"/>
            <a:chOff x="183298" y="4022482"/>
            <a:chExt cx="8853198" cy="2646878"/>
          </a:xfrm>
        </p:grpSpPr>
        <p:sp>
          <p:nvSpPr>
            <p:cNvPr id="6" name="TextBox 5"/>
            <p:cNvSpPr txBox="1"/>
            <p:nvPr/>
          </p:nvSpPr>
          <p:spPr>
            <a:xfrm>
              <a:off x="183298" y="4022482"/>
              <a:ext cx="4421968" cy="1323439"/>
            </a:xfrm>
            <a:prstGeom prst="rect">
              <a:avLst/>
            </a:prstGeom>
            <a:noFill/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th-TH" sz="2000" b="1" dirty="0" smtClean="0">
                  <a:latin typeface="TH SarabunPSK" pitchFamily="34" charset="-34"/>
                  <a:cs typeface="TH SarabunPSK" pitchFamily="34" charset="-34"/>
                </a:rPr>
                <a:t>ปัญหา/อุปสรรค</a:t>
              </a:r>
            </a:p>
            <a:p>
              <a:r>
                <a:rPr lang="th-TH" sz="2000" b="1" dirty="0" smtClean="0">
                  <a:latin typeface="TH SarabunPSK" pitchFamily="34" charset="-34"/>
                  <a:cs typeface="TH SarabunPSK" pitchFamily="34" charset="-34"/>
                </a:rPr>
                <a:t>1</a:t>
              </a:r>
            </a:p>
            <a:p>
              <a:r>
                <a:rPr lang="th-TH" sz="2000" b="1" dirty="0" smtClean="0">
                  <a:latin typeface="TH SarabunPSK" pitchFamily="34" charset="-34"/>
                  <a:cs typeface="TH SarabunPSK" pitchFamily="34" charset="-34"/>
                </a:rPr>
                <a:t>2</a:t>
              </a:r>
            </a:p>
            <a:p>
              <a:r>
                <a:rPr lang="th-TH" sz="2000" b="1" dirty="0">
                  <a:latin typeface="TH SarabunPSK" pitchFamily="34" charset="-34"/>
                  <a:cs typeface="TH SarabunPSK" pitchFamily="34" charset="-34"/>
                </a:rPr>
                <a:t>3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4609052" y="4022482"/>
              <a:ext cx="4427444" cy="1323439"/>
            </a:xfrm>
            <a:prstGeom prst="rect">
              <a:avLst/>
            </a:prstGeom>
            <a:noFill/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th-TH" sz="2000" b="1" dirty="0" smtClean="0">
                  <a:latin typeface="TH SarabunPSK" pitchFamily="34" charset="-34"/>
                  <a:cs typeface="TH SarabunPSK" pitchFamily="34" charset="-34"/>
                </a:rPr>
                <a:t>ปัจจัยความสำเร็จ</a:t>
              </a:r>
            </a:p>
            <a:p>
              <a:r>
                <a:rPr lang="th-TH" sz="2000" b="1" dirty="0" smtClean="0">
                  <a:latin typeface="TH SarabunPSK" pitchFamily="34" charset="-34"/>
                  <a:cs typeface="TH SarabunPSK" pitchFamily="34" charset="-34"/>
                </a:rPr>
                <a:t>1</a:t>
              </a:r>
            </a:p>
            <a:p>
              <a:r>
                <a:rPr lang="th-TH" sz="2000" b="1" dirty="0" smtClean="0">
                  <a:latin typeface="TH SarabunPSK" pitchFamily="34" charset="-34"/>
                  <a:cs typeface="TH SarabunPSK" pitchFamily="34" charset="-34"/>
                </a:rPr>
                <a:t>2</a:t>
              </a:r>
            </a:p>
            <a:p>
              <a:r>
                <a:rPr lang="th-TH" sz="2000" b="1" dirty="0">
                  <a:latin typeface="TH SarabunPSK" pitchFamily="34" charset="-34"/>
                  <a:cs typeface="TH SarabunPSK" pitchFamily="34" charset="-34"/>
                </a:rPr>
                <a:t>3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83298" y="5345921"/>
              <a:ext cx="8853198" cy="1323439"/>
            </a:xfrm>
            <a:prstGeom prst="rect">
              <a:avLst/>
            </a:prstGeom>
            <a:noFill/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th-TH" sz="2000" b="1" dirty="0" smtClean="0">
                  <a:latin typeface="TH SarabunPSK" pitchFamily="34" charset="-34"/>
                  <a:cs typeface="TH SarabunPSK" pitchFamily="34" charset="-34"/>
                </a:rPr>
                <a:t>ข้อเสนอแนะ</a:t>
              </a:r>
            </a:p>
            <a:p>
              <a:r>
                <a:rPr lang="th-TH" sz="2000" b="1" dirty="0" smtClean="0">
                  <a:latin typeface="TH SarabunPSK" pitchFamily="34" charset="-34"/>
                  <a:cs typeface="TH SarabunPSK" pitchFamily="34" charset="-34"/>
                </a:rPr>
                <a:t>1</a:t>
              </a:r>
            </a:p>
            <a:p>
              <a:r>
                <a:rPr lang="th-TH" sz="2000" b="1" dirty="0" smtClean="0">
                  <a:latin typeface="TH SarabunPSK" pitchFamily="34" charset="-34"/>
                  <a:cs typeface="TH SarabunPSK" pitchFamily="34" charset="-34"/>
                </a:rPr>
                <a:t>2</a:t>
              </a:r>
            </a:p>
            <a:p>
              <a:r>
                <a:rPr lang="th-TH" sz="2000" b="1" dirty="0">
                  <a:latin typeface="TH SarabunPSK" pitchFamily="34" charset="-34"/>
                  <a:cs typeface="TH SarabunPSK" pitchFamily="34" charset="-34"/>
                </a:rPr>
                <a:t>3</a:t>
              </a:r>
            </a:p>
          </p:txBody>
        </p:sp>
      </p:grpSp>
      <p:graphicFrame>
        <p:nvGraphicFramePr>
          <p:cNvPr id="11" name="แผนภูมิ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23468201"/>
              </p:ext>
            </p:extLst>
          </p:nvPr>
        </p:nvGraphicFramePr>
        <p:xfrm>
          <a:off x="1295636" y="925326"/>
          <a:ext cx="6552728" cy="28658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1331640" y="3827944"/>
            <a:ext cx="43924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แหล่งข้อมูล </a:t>
            </a:r>
            <a:r>
              <a:rPr lang="en-US" sz="1600" dirty="0">
                <a:latin typeface="TH SarabunPSK" pitchFamily="34" charset="-34"/>
                <a:cs typeface="TH SarabunPSK" pitchFamily="34" charset="-34"/>
              </a:rPr>
              <a:t>: </a:t>
            </a:r>
            <a:r>
              <a:rPr lang="en-US" sz="1600" dirty="0" smtClean="0">
                <a:latin typeface="TH SarabunPSK" pitchFamily="34" charset="-34"/>
                <a:cs typeface="TH SarabunPSK" pitchFamily="34" charset="-34"/>
              </a:rPr>
              <a:t>HDC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วันที่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ประมวลผล </a:t>
            </a:r>
            <a:r>
              <a:rPr lang="en-US" sz="1600" dirty="0" smtClean="0">
                <a:latin typeface="TH SarabunPSK" pitchFamily="34" charset="-34"/>
                <a:cs typeface="TH SarabunPSK" pitchFamily="34" charset="-34"/>
              </a:rPr>
              <a:t>25 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ธันวาคม </a:t>
            </a:r>
            <a:r>
              <a:rPr lang="en-US" sz="1600" dirty="0">
                <a:latin typeface="TH SarabunPSK" pitchFamily="34" charset="-34"/>
                <a:cs typeface="TH SarabunPSK" pitchFamily="34" charset="-34"/>
              </a:rPr>
              <a:t>2561</a:t>
            </a:r>
          </a:p>
        </p:txBody>
      </p:sp>
    </p:spTree>
    <p:extLst>
      <p:ext uri="{BB962C8B-B14F-4D97-AF65-F5344CB8AC3E}">
        <p14:creationId xmlns:p14="http://schemas.microsoft.com/office/powerpoint/2010/main" val="2880834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สี่เหลี่ยมผืนผ้า 4"/>
          <p:cNvSpPr/>
          <p:nvPr/>
        </p:nvSpPr>
        <p:spPr>
          <a:xfrm>
            <a:off x="0" y="0"/>
            <a:ext cx="9144000" cy="764704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 sz="1680" b="1" i="0" u="none" strike="noStrike" kern="1200" baseline="0">
                <a:solidFill>
                  <a:prstClr val="black"/>
                </a:solidFill>
                <a:latin typeface="TH SarabunPSK" pitchFamily="34" charset="-34"/>
                <a:ea typeface="+mn-ea"/>
                <a:cs typeface="TH SarabunPSK" pitchFamily="34" charset="-34"/>
              </a:defRPr>
            </a:pPr>
            <a:r>
              <a:rPr lang="th-TH" sz="2600" dirty="0">
                <a:solidFill>
                  <a:schemeClr val="bg1"/>
                </a:solidFill>
              </a:rPr>
              <a:t>ร้อยละของวัยรุ่น 15-18 ปี สูงดีสม</a:t>
            </a:r>
            <a:r>
              <a:rPr lang="th-TH" sz="2600" dirty="0" smtClean="0">
                <a:solidFill>
                  <a:schemeClr val="bg1"/>
                </a:solidFill>
              </a:rPr>
              <a:t>ส่วน และอายุ 19 ปี มีส่วนสูงเฉลี่ยตามเกณฑ์</a:t>
            </a:r>
            <a:endParaRPr lang="th-TH" sz="2600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427984" y="3815408"/>
            <a:ext cx="43924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แหล่งข้อมูล </a:t>
            </a:r>
            <a:r>
              <a:rPr lang="en-US" sz="1600" dirty="0">
                <a:latin typeface="TH SarabunPSK" pitchFamily="34" charset="-34"/>
                <a:cs typeface="TH SarabunPSK" pitchFamily="34" charset="-34"/>
              </a:rPr>
              <a:t>: </a:t>
            </a:r>
            <a:r>
              <a:rPr lang="en-US" sz="1600" dirty="0" smtClean="0">
                <a:latin typeface="TH SarabunPSK" pitchFamily="34" charset="-34"/>
                <a:cs typeface="TH SarabunPSK" pitchFamily="34" charset="-34"/>
              </a:rPr>
              <a:t>HDC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วันที่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ประมวลผล </a:t>
            </a:r>
            <a:r>
              <a:rPr lang="en-US" sz="1600" dirty="0" smtClean="0">
                <a:latin typeface="TH SarabunPSK" pitchFamily="34" charset="-34"/>
                <a:cs typeface="TH SarabunPSK" pitchFamily="34" charset="-34"/>
              </a:rPr>
              <a:t>25 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ธันวาคม </a:t>
            </a:r>
            <a:r>
              <a:rPr lang="en-US" sz="1600" dirty="0">
                <a:latin typeface="TH SarabunPSK" pitchFamily="34" charset="-34"/>
                <a:cs typeface="TH SarabunPSK" pitchFamily="34" charset="-34"/>
              </a:rPr>
              <a:t>2561</a:t>
            </a:r>
          </a:p>
        </p:txBody>
      </p:sp>
      <p:graphicFrame>
        <p:nvGraphicFramePr>
          <p:cNvPr id="10" name="แผนภูมิ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27922988"/>
              </p:ext>
            </p:extLst>
          </p:nvPr>
        </p:nvGraphicFramePr>
        <p:xfrm>
          <a:off x="467544" y="908720"/>
          <a:ext cx="7704856" cy="28289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สี่เหลี่ยมผืนผ้า 1"/>
          <p:cNvSpPr/>
          <p:nvPr/>
        </p:nvSpPr>
        <p:spPr>
          <a:xfrm>
            <a:off x="395536" y="4293096"/>
            <a:ext cx="7848872" cy="223224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" name="TextBox 2"/>
          <p:cNvSpPr txBox="1"/>
          <p:nvPr/>
        </p:nvSpPr>
        <p:spPr>
          <a:xfrm>
            <a:off x="2483768" y="4509119"/>
            <a:ext cx="36724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dirty="0" smtClean="0">
                <a:latin typeface="TH SarabunPSK" pitchFamily="34" charset="-34"/>
                <a:cs typeface="TH SarabunPSK" pitchFamily="34" charset="-34"/>
              </a:rPr>
              <a:t>กราฟอายุ 19 ปี มีส่วนสูงเฉลี่ยตามเกณฑ์</a:t>
            </a:r>
            <a:endParaRPr lang="th-TH" sz="2400" dirty="0"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198772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สี่เหลี่ยมผืนผ้า 4"/>
          <p:cNvSpPr/>
          <p:nvPr/>
        </p:nvSpPr>
        <p:spPr>
          <a:xfrm>
            <a:off x="0" y="0"/>
            <a:ext cx="9144000" cy="620688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 sz="1680" b="1" i="0" u="none" strike="noStrike" kern="1200" baseline="0">
                <a:solidFill>
                  <a:prstClr val="black"/>
                </a:solidFill>
                <a:latin typeface="TH SarabunPSK" pitchFamily="34" charset="-34"/>
                <a:ea typeface="+mn-ea"/>
                <a:cs typeface="TH SarabunPSK" pitchFamily="34" charset="-34"/>
              </a:defRPr>
            </a:pPr>
            <a:r>
              <a:rPr lang="th-TH" sz="2400" dirty="0">
                <a:solidFill>
                  <a:schemeClr val="bg1"/>
                </a:solidFill>
              </a:rPr>
              <a:t>ร้อยละของวัยรุ่น 15-18 ปี สูงดีสมส่วน และอายุ 19 ปี มีส่วนสูงเฉลี่ยตามเกณฑ์</a:t>
            </a:r>
            <a:endParaRPr lang="th-TH" sz="2400" dirty="0">
              <a:solidFill>
                <a:schemeClr val="bg1"/>
              </a:solidFill>
            </a:endParaRPr>
          </a:p>
        </p:txBody>
      </p:sp>
      <p:grpSp>
        <p:nvGrpSpPr>
          <p:cNvPr id="9" name="กลุ่ม 8"/>
          <p:cNvGrpSpPr/>
          <p:nvPr/>
        </p:nvGrpSpPr>
        <p:grpSpPr>
          <a:xfrm>
            <a:off x="72294" y="908720"/>
            <a:ext cx="8909113" cy="4224665"/>
            <a:chOff x="7005" y="669031"/>
            <a:chExt cx="8909113" cy="4653650"/>
          </a:xfrm>
        </p:grpSpPr>
        <p:sp>
          <p:nvSpPr>
            <p:cNvPr id="6" name="TextBox 5"/>
            <p:cNvSpPr txBox="1"/>
            <p:nvPr/>
          </p:nvSpPr>
          <p:spPr>
            <a:xfrm>
              <a:off x="31211" y="669031"/>
              <a:ext cx="8884907" cy="1322214"/>
            </a:xfrm>
            <a:prstGeom prst="rect">
              <a:avLst/>
            </a:prstGeom>
            <a:noFill/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th-TH" sz="1800" b="1" dirty="0" smtClean="0">
                  <a:latin typeface="TH SarabunPSK" pitchFamily="34" charset="-34"/>
                  <a:cs typeface="TH SarabunPSK" pitchFamily="34" charset="-34"/>
                </a:rPr>
                <a:t>ปัญหา/อุปสรรค</a:t>
              </a:r>
            </a:p>
            <a:p>
              <a:r>
                <a:rPr lang="th-TH" sz="1800" b="1" dirty="0" smtClean="0">
                  <a:latin typeface="TH SarabunPSK" pitchFamily="34" charset="-34"/>
                  <a:cs typeface="TH SarabunPSK" pitchFamily="34" charset="-34"/>
                </a:rPr>
                <a:t>1</a:t>
              </a:r>
            </a:p>
            <a:p>
              <a:r>
                <a:rPr lang="th-TH" sz="1800" b="1" dirty="0" smtClean="0">
                  <a:latin typeface="TH SarabunPSK" pitchFamily="34" charset="-34"/>
                  <a:cs typeface="TH SarabunPSK" pitchFamily="34" charset="-34"/>
                </a:rPr>
                <a:t>2</a:t>
              </a:r>
            </a:p>
            <a:p>
              <a:r>
                <a:rPr lang="th-TH" sz="1800" b="1" dirty="0">
                  <a:latin typeface="TH SarabunPSK" pitchFamily="34" charset="-34"/>
                  <a:cs typeface="TH SarabunPSK" pitchFamily="34" charset="-34"/>
                </a:rPr>
                <a:t>3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7005" y="2334749"/>
              <a:ext cx="8909113" cy="1322214"/>
            </a:xfrm>
            <a:prstGeom prst="rect">
              <a:avLst/>
            </a:prstGeom>
            <a:noFill/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th-TH" sz="1800" b="1" dirty="0" smtClean="0">
                  <a:latin typeface="TH SarabunPSK" pitchFamily="34" charset="-34"/>
                  <a:cs typeface="TH SarabunPSK" pitchFamily="34" charset="-34"/>
                </a:rPr>
                <a:t>ปัจจัยความสำเร็จ</a:t>
              </a:r>
            </a:p>
            <a:p>
              <a:r>
                <a:rPr lang="th-TH" sz="1800" b="1" dirty="0" smtClean="0">
                  <a:latin typeface="TH SarabunPSK" pitchFamily="34" charset="-34"/>
                  <a:cs typeface="TH SarabunPSK" pitchFamily="34" charset="-34"/>
                </a:rPr>
                <a:t>1</a:t>
              </a:r>
            </a:p>
            <a:p>
              <a:r>
                <a:rPr lang="th-TH" sz="1800" b="1" dirty="0" smtClean="0">
                  <a:latin typeface="TH SarabunPSK" pitchFamily="34" charset="-34"/>
                  <a:cs typeface="TH SarabunPSK" pitchFamily="34" charset="-34"/>
                </a:rPr>
                <a:t>2</a:t>
              </a:r>
            </a:p>
            <a:p>
              <a:r>
                <a:rPr lang="th-TH" sz="1800" b="1" dirty="0">
                  <a:latin typeface="TH SarabunPSK" pitchFamily="34" charset="-34"/>
                  <a:cs typeface="TH SarabunPSK" pitchFamily="34" charset="-34"/>
                </a:rPr>
                <a:t>3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7005" y="4000467"/>
              <a:ext cx="8884906" cy="1322214"/>
            </a:xfrm>
            <a:prstGeom prst="rect">
              <a:avLst/>
            </a:prstGeom>
            <a:noFill/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th-TH" sz="1800" b="1" dirty="0" smtClean="0">
                  <a:latin typeface="TH SarabunPSK" pitchFamily="34" charset="-34"/>
                  <a:cs typeface="TH SarabunPSK" pitchFamily="34" charset="-34"/>
                </a:rPr>
                <a:t>ข้อเสนอแนะ</a:t>
              </a:r>
            </a:p>
            <a:p>
              <a:r>
                <a:rPr lang="th-TH" sz="1800" b="1" dirty="0" smtClean="0">
                  <a:latin typeface="TH SarabunPSK" pitchFamily="34" charset="-34"/>
                  <a:cs typeface="TH SarabunPSK" pitchFamily="34" charset="-34"/>
                </a:rPr>
                <a:t>1</a:t>
              </a:r>
            </a:p>
            <a:p>
              <a:r>
                <a:rPr lang="th-TH" sz="1800" b="1" dirty="0" smtClean="0">
                  <a:latin typeface="TH SarabunPSK" pitchFamily="34" charset="-34"/>
                  <a:cs typeface="TH SarabunPSK" pitchFamily="34" charset="-34"/>
                </a:rPr>
                <a:t>2</a:t>
              </a:r>
            </a:p>
            <a:p>
              <a:r>
                <a:rPr lang="th-TH" sz="1800" b="1" dirty="0">
                  <a:latin typeface="TH SarabunPSK" pitchFamily="34" charset="-34"/>
                  <a:cs typeface="TH SarabunPSK" pitchFamily="34" charset="-34"/>
                </a:rPr>
                <a:t>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15837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สี่เหลี่ยมผืนผ้า 4"/>
          <p:cNvSpPr/>
          <p:nvPr/>
        </p:nvSpPr>
        <p:spPr>
          <a:xfrm>
            <a:off x="0" y="0"/>
            <a:ext cx="9144000" cy="764704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 sz="1680" b="1" i="0" u="none" strike="noStrike" kern="1200" baseline="0">
                <a:solidFill>
                  <a:prstClr val="black"/>
                </a:solidFill>
                <a:latin typeface="TH SarabunPSK" pitchFamily="34" charset="-34"/>
                <a:ea typeface="+mn-ea"/>
                <a:cs typeface="TH SarabunPSK" pitchFamily="34" charset="-34"/>
              </a:defRPr>
            </a:pPr>
            <a:r>
              <a:rPr lang="th-TH" sz="2600" dirty="0">
                <a:solidFill>
                  <a:schemeClr val="bg1"/>
                </a:solidFill>
              </a:rPr>
              <a:t>ร้อยละการตั้งครรภ์ซ้ำในหญิงอายุน้อยกว่า 20 ปี</a:t>
            </a:r>
          </a:p>
        </p:txBody>
      </p:sp>
      <p:grpSp>
        <p:nvGrpSpPr>
          <p:cNvPr id="9" name="กลุ่ม 8"/>
          <p:cNvGrpSpPr/>
          <p:nvPr/>
        </p:nvGrpSpPr>
        <p:grpSpPr>
          <a:xfrm>
            <a:off x="180560" y="4166498"/>
            <a:ext cx="8853198" cy="2646878"/>
            <a:chOff x="183298" y="4022482"/>
            <a:chExt cx="8853198" cy="2646878"/>
          </a:xfrm>
        </p:grpSpPr>
        <p:sp>
          <p:nvSpPr>
            <p:cNvPr id="6" name="TextBox 5"/>
            <p:cNvSpPr txBox="1"/>
            <p:nvPr/>
          </p:nvSpPr>
          <p:spPr>
            <a:xfrm>
              <a:off x="183298" y="4022482"/>
              <a:ext cx="4421968" cy="1323439"/>
            </a:xfrm>
            <a:prstGeom prst="rect">
              <a:avLst/>
            </a:prstGeom>
            <a:noFill/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th-TH" sz="2000" b="1" dirty="0" smtClean="0">
                  <a:latin typeface="TH SarabunPSK" pitchFamily="34" charset="-34"/>
                  <a:cs typeface="TH SarabunPSK" pitchFamily="34" charset="-34"/>
                </a:rPr>
                <a:t>ปัญหา/อุปสรรค</a:t>
              </a:r>
            </a:p>
            <a:p>
              <a:r>
                <a:rPr lang="th-TH" sz="2000" b="1" dirty="0" smtClean="0">
                  <a:latin typeface="TH SarabunPSK" pitchFamily="34" charset="-34"/>
                  <a:cs typeface="TH SarabunPSK" pitchFamily="34" charset="-34"/>
                </a:rPr>
                <a:t>1</a:t>
              </a:r>
            </a:p>
            <a:p>
              <a:r>
                <a:rPr lang="th-TH" sz="2000" b="1" dirty="0" smtClean="0">
                  <a:latin typeface="TH SarabunPSK" pitchFamily="34" charset="-34"/>
                  <a:cs typeface="TH SarabunPSK" pitchFamily="34" charset="-34"/>
                </a:rPr>
                <a:t>2</a:t>
              </a:r>
            </a:p>
            <a:p>
              <a:r>
                <a:rPr lang="th-TH" sz="2000" b="1" dirty="0">
                  <a:latin typeface="TH SarabunPSK" pitchFamily="34" charset="-34"/>
                  <a:cs typeface="TH SarabunPSK" pitchFamily="34" charset="-34"/>
                </a:rPr>
                <a:t>3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4609052" y="4022482"/>
              <a:ext cx="4427444" cy="1323439"/>
            </a:xfrm>
            <a:prstGeom prst="rect">
              <a:avLst/>
            </a:prstGeom>
            <a:noFill/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th-TH" sz="2000" b="1" dirty="0" smtClean="0">
                  <a:latin typeface="TH SarabunPSK" pitchFamily="34" charset="-34"/>
                  <a:cs typeface="TH SarabunPSK" pitchFamily="34" charset="-34"/>
                </a:rPr>
                <a:t>ปัจจัยความสำเร็จ</a:t>
              </a:r>
            </a:p>
            <a:p>
              <a:r>
                <a:rPr lang="th-TH" sz="2000" b="1" dirty="0" smtClean="0">
                  <a:latin typeface="TH SarabunPSK" pitchFamily="34" charset="-34"/>
                  <a:cs typeface="TH SarabunPSK" pitchFamily="34" charset="-34"/>
                </a:rPr>
                <a:t>1</a:t>
              </a:r>
            </a:p>
            <a:p>
              <a:r>
                <a:rPr lang="th-TH" sz="2000" b="1" dirty="0" smtClean="0">
                  <a:latin typeface="TH SarabunPSK" pitchFamily="34" charset="-34"/>
                  <a:cs typeface="TH SarabunPSK" pitchFamily="34" charset="-34"/>
                </a:rPr>
                <a:t>2</a:t>
              </a:r>
            </a:p>
            <a:p>
              <a:r>
                <a:rPr lang="th-TH" sz="2000" b="1" dirty="0">
                  <a:latin typeface="TH SarabunPSK" pitchFamily="34" charset="-34"/>
                  <a:cs typeface="TH SarabunPSK" pitchFamily="34" charset="-34"/>
                </a:rPr>
                <a:t>3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83298" y="5345921"/>
              <a:ext cx="8853198" cy="1323439"/>
            </a:xfrm>
            <a:prstGeom prst="rect">
              <a:avLst/>
            </a:prstGeom>
            <a:noFill/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th-TH" sz="2000" b="1" dirty="0" smtClean="0">
                  <a:latin typeface="TH SarabunPSK" pitchFamily="34" charset="-34"/>
                  <a:cs typeface="TH SarabunPSK" pitchFamily="34" charset="-34"/>
                </a:rPr>
                <a:t>ข้อเสนอแนะ</a:t>
              </a:r>
            </a:p>
            <a:p>
              <a:r>
                <a:rPr lang="th-TH" sz="2000" b="1" dirty="0" smtClean="0">
                  <a:latin typeface="TH SarabunPSK" pitchFamily="34" charset="-34"/>
                  <a:cs typeface="TH SarabunPSK" pitchFamily="34" charset="-34"/>
                </a:rPr>
                <a:t>1</a:t>
              </a:r>
            </a:p>
            <a:p>
              <a:r>
                <a:rPr lang="th-TH" sz="2000" b="1" dirty="0" smtClean="0">
                  <a:latin typeface="TH SarabunPSK" pitchFamily="34" charset="-34"/>
                  <a:cs typeface="TH SarabunPSK" pitchFamily="34" charset="-34"/>
                </a:rPr>
                <a:t>2</a:t>
              </a:r>
            </a:p>
            <a:p>
              <a:r>
                <a:rPr lang="th-TH" sz="2000" b="1" dirty="0">
                  <a:latin typeface="TH SarabunPSK" pitchFamily="34" charset="-34"/>
                  <a:cs typeface="TH SarabunPSK" pitchFamily="34" charset="-34"/>
                </a:rPr>
                <a:t>3</a:t>
              </a: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1331640" y="3827944"/>
            <a:ext cx="43924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แหล่งข้อมูล </a:t>
            </a:r>
            <a:r>
              <a:rPr lang="en-US" sz="1600" dirty="0">
                <a:latin typeface="TH SarabunPSK" pitchFamily="34" charset="-34"/>
                <a:cs typeface="TH SarabunPSK" pitchFamily="34" charset="-34"/>
              </a:rPr>
              <a:t>: </a:t>
            </a:r>
            <a:r>
              <a:rPr lang="en-US" sz="1600" dirty="0" smtClean="0">
                <a:latin typeface="TH SarabunPSK" pitchFamily="34" charset="-34"/>
                <a:cs typeface="TH SarabunPSK" pitchFamily="34" charset="-34"/>
              </a:rPr>
              <a:t>HDC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วันที่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ประมวลผล </a:t>
            </a:r>
            <a:r>
              <a:rPr lang="en-US" sz="1600" dirty="0" smtClean="0">
                <a:latin typeface="TH SarabunPSK" pitchFamily="34" charset="-34"/>
                <a:cs typeface="TH SarabunPSK" pitchFamily="34" charset="-34"/>
              </a:rPr>
              <a:t>25 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ธันวาคม </a:t>
            </a:r>
            <a:r>
              <a:rPr lang="en-US" sz="1600" dirty="0">
                <a:latin typeface="TH SarabunPSK" pitchFamily="34" charset="-34"/>
                <a:cs typeface="TH SarabunPSK" pitchFamily="34" charset="-34"/>
              </a:rPr>
              <a:t>2561</a:t>
            </a:r>
          </a:p>
        </p:txBody>
      </p:sp>
      <p:graphicFrame>
        <p:nvGraphicFramePr>
          <p:cNvPr id="10" name="แผนภูมิ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33904940"/>
              </p:ext>
            </p:extLst>
          </p:nvPr>
        </p:nvGraphicFramePr>
        <p:xfrm>
          <a:off x="1066004" y="932343"/>
          <a:ext cx="7011991" cy="28956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59332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สี่เหลี่ยมผืนผ้า 4"/>
          <p:cNvSpPr/>
          <p:nvPr/>
        </p:nvSpPr>
        <p:spPr>
          <a:xfrm>
            <a:off x="0" y="0"/>
            <a:ext cx="9144000" cy="620688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>
                <a:latin typeface="TH SarabunPSK" pitchFamily="34" charset="-34"/>
                <a:cs typeface="TH SarabunPSK" pitchFamily="34" charset="-34"/>
              </a:rPr>
              <a:t>ร้อยละของวัย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ทำงานอายุ 30-44 ปี มีค่าดัชนีมวลกายปกติ</a:t>
            </a:r>
            <a:endParaRPr lang="th-TH" b="1" dirty="0">
              <a:latin typeface="TH SarabunPSK" pitchFamily="34" charset="-34"/>
              <a:cs typeface="TH SarabunPSK" pitchFamily="34" charset="-34"/>
            </a:endParaRPr>
          </a:p>
        </p:txBody>
      </p:sp>
      <p:grpSp>
        <p:nvGrpSpPr>
          <p:cNvPr id="9" name="กลุ่ม 8"/>
          <p:cNvGrpSpPr/>
          <p:nvPr/>
        </p:nvGrpSpPr>
        <p:grpSpPr>
          <a:xfrm>
            <a:off x="180560" y="4166498"/>
            <a:ext cx="8853198" cy="2646878"/>
            <a:chOff x="183298" y="4022482"/>
            <a:chExt cx="8853198" cy="2646878"/>
          </a:xfrm>
        </p:grpSpPr>
        <p:sp>
          <p:nvSpPr>
            <p:cNvPr id="6" name="TextBox 5"/>
            <p:cNvSpPr txBox="1"/>
            <p:nvPr/>
          </p:nvSpPr>
          <p:spPr>
            <a:xfrm>
              <a:off x="183298" y="4022482"/>
              <a:ext cx="4421968" cy="1323439"/>
            </a:xfrm>
            <a:prstGeom prst="rect">
              <a:avLst/>
            </a:prstGeom>
            <a:noFill/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th-TH" sz="2000" b="1" dirty="0" smtClean="0">
                  <a:latin typeface="TH SarabunPSK" pitchFamily="34" charset="-34"/>
                  <a:cs typeface="TH SarabunPSK" pitchFamily="34" charset="-34"/>
                </a:rPr>
                <a:t>ปัญหา/อุปสรรค</a:t>
              </a:r>
            </a:p>
            <a:p>
              <a:r>
                <a:rPr lang="th-TH" sz="2000" b="1" dirty="0" smtClean="0">
                  <a:latin typeface="TH SarabunPSK" pitchFamily="34" charset="-34"/>
                  <a:cs typeface="TH SarabunPSK" pitchFamily="34" charset="-34"/>
                </a:rPr>
                <a:t>1</a:t>
              </a:r>
            </a:p>
            <a:p>
              <a:r>
                <a:rPr lang="th-TH" sz="2000" b="1" dirty="0" smtClean="0">
                  <a:latin typeface="TH SarabunPSK" pitchFamily="34" charset="-34"/>
                  <a:cs typeface="TH SarabunPSK" pitchFamily="34" charset="-34"/>
                </a:rPr>
                <a:t>2</a:t>
              </a:r>
            </a:p>
            <a:p>
              <a:r>
                <a:rPr lang="th-TH" sz="2000" b="1" dirty="0">
                  <a:latin typeface="TH SarabunPSK" pitchFamily="34" charset="-34"/>
                  <a:cs typeface="TH SarabunPSK" pitchFamily="34" charset="-34"/>
                </a:rPr>
                <a:t>3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4609052" y="4022482"/>
              <a:ext cx="4427444" cy="1323439"/>
            </a:xfrm>
            <a:prstGeom prst="rect">
              <a:avLst/>
            </a:prstGeom>
            <a:noFill/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th-TH" sz="2000" b="1" dirty="0" smtClean="0">
                  <a:latin typeface="TH SarabunPSK" pitchFamily="34" charset="-34"/>
                  <a:cs typeface="TH SarabunPSK" pitchFamily="34" charset="-34"/>
                </a:rPr>
                <a:t>ปัจจัยความสำเร็จ</a:t>
              </a:r>
            </a:p>
            <a:p>
              <a:r>
                <a:rPr lang="th-TH" sz="2000" b="1" dirty="0" smtClean="0">
                  <a:latin typeface="TH SarabunPSK" pitchFamily="34" charset="-34"/>
                  <a:cs typeface="TH SarabunPSK" pitchFamily="34" charset="-34"/>
                </a:rPr>
                <a:t>1</a:t>
              </a:r>
            </a:p>
            <a:p>
              <a:r>
                <a:rPr lang="th-TH" sz="2000" b="1" dirty="0" smtClean="0">
                  <a:latin typeface="TH SarabunPSK" pitchFamily="34" charset="-34"/>
                  <a:cs typeface="TH SarabunPSK" pitchFamily="34" charset="-34"/>
                </a:rPr>
                <a:t>2</a:t>
              </a:r>
            </a:p>
            <a:p>
              <a:r>
                <a:rPr lang="th-TH" sz="2000" b="1" dirty="0">
                  <a:latin typeface="TH SarabunPSK" pitchFamily="34" charset="-34"/>
                  <a:cs typeface="TH SarabunPSK" pitchFamily="34" charset="-34"/>
                </a:rPr>
                <a:t>3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83298" y="5345921"/>
              <a:ext cx="8853198" cy="1323439"/>
            </a:xfrm>
            <a:prstGeom prst="rect">
              <a:avLst/>
            </a:prstGeom>
            <a:noFill/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th-TH" sz="2000" b="1" dirty="0" smtClean="0">
                  <a:latin typeface="TH SarabunPSK" pitchFamily="34" charset="-34"/>
                  <a:cs typeface="TH SarabunPSK" pitchFamily="34" charset="-34"/>
                </a:rPr>
                <a:t>ข้อเสนอแนะ</a:t>
              </a:r>
            </a:p>
            <a:p>
              <a:r>
                <a:rPr lang="th-TH" sz="2000" b="1" dirty="0" smtClean="0">
                  <a:latin typeface="TH SarabunPSK" pitchFamily="34" charset="-34"/>
                  <a:cs typeface="TH SarabunPSK" pitchFamily="34" charset="-34"/>
                </a:rPr>
                <a:t>1</a:t>
              </a:r>
            </a:p>
            <a:p>
              <a:r>
                <a:rPr lang="th-TH" sz="2000" b="1" dirty="0" smtClean="0">
                  <a:latin typeface="TH SarabunPSK" pitchFamily="34" charset="-34"/>
                  <a:cs typeface="TH SarabunPSK" pitchFamily="34" charset="-34"/>
                </a:rPr>
                <a:t>2</a:t>
              </a:r>
            </a:p>
            <a:p>
              <a:r>
                <a:rPr lang="th-TH" sz="2000" b="1" dirty="0">
                  <a:latin typeface="TH SarabunPSK" pitchFamily="34" charset="-34"/>
                  <a:cs typeface="TH SarabunPSK" pitchFamily="34" charset="-34"/>
                </a:rPr>
                <a:t>3</a:t>
              </a:r>
            </a:p>
          </p:txBody>
        </p:sp>
      </p:grpSp>
      <p:graphicFrame>
        <p:nvGraphicFramePr>
          <p:cNvPr id="12" name="แผนภูมิ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08251892"/>
              </p:ext>
            </p:extLst>
          </p:nvPr>
        </p:nvGraphicFramePr>
        <p:xfrm>
          <a:off x="1331640" y="836712"/>
          <a:ext cx="6552728" cy="28956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11968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สี่เหลี่ยมผืนผ้า 4"/>
          <p:cNvSpPr/>
          <p:nvPr/>
        </p:nvSpPr>
        <p:spPr>
          <a:xfrm>
            <a:off x="0" y="0"/>
            <a:ext cx="9144000" cy="620688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>
                <a:latin typeface="TH SarabunPSK" pitchFamily="34" charset="-34"/>
                <a:cs typeface="TH SarabunPSK" pitchFamily="34" charset="-34"/>
              </a:rPr>
              <a:t>ร้อยละของวัยทำงานมีพฤติกรรมสุขภาพที่พึงประสงค์</a:t>
            </a:r>
          </a:p>
        </p:txBody>
      </p:sp>
      <p:grpSp>
        <p:nvGrpSpPr>
          <p:cNvPr id="9" name="กลุ่ม 8"/>
          <p:cNvGrpSpPr/>
          <p:nvPr/>
        </p:nvGrpSpPr>
        <p:grpSpPr>
          <a:xfrm>
            <a:off x="180560" y="4166498"/>
            <a:ext cx="8853198" cy="2646878"/>
            <a:chOff x="183298" y="4022482"/>
            <a:chExt cx="8853198" cy="2646878"/>
          </a:xfrm>
        </p:grpSpPr>
        <p:sp>
          <p:nvSpPr>
            <p:cNvPr id="6" name="TextBox 5"/>
            <p:cNvSpPr txBox="1"/>
            <p:nvPr/>
          </p:nvSpPr>
          <p:spPr>
            <a:xfrm>
              <a:off x="183298" y="4022482"/>
              <a:ext cx="4421968" cy="1323439"/>
            </a:xfrm>
            <a:prstGeom prst="rect">
              <a:avLst/>
            </a:prstGeom>
            <a:noFill/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th-TH" sz="2000" b="1" dirty="0" smtClean="0">
                  <a:latin typeface="TH SarabunPSK" pitchFamily="34" charset="-34"/>
                  <a:cs typeface="TH SarabunPSK" pitchFamily="34" charset="-34"/>
                </a:rPr>
                <a:t>ปัญหา/อุปสรรค</a:t>
              </a:r>
            </a:p>
            <a:p>
              <a:r>
                <a:rPr lang="th-TH" sz="2000" b="1" dirty="0" smtClean="0">
                  <a:latin typeface="TH SarabunPSK" pitchFamily="34" charset="-34"/>
                  <a:cs typeface="TH SarabunPSK" pitchFamily="34" charset="-34"/>
                </a:rPr>
                <a:t>1</a:t>
              </a:r>
            </a:p>
            <a:p>
              <a:r>
                <a:rPr lang="th-TH" sz="2000" b="1" dirty="0" smtClean="0">
                  <a:latin typeface="TH SarabunPSK" pitchFamily="34" charset="-34"/>
                  <a:cs typeface="TH SarabunPSK" pitchFamily="34" charset="-34"/>
                </a:rPr>
                <a:t>2</a:t>
              </a:r>
            </a:p>
            <a:p>
              <a:r>
                <a:rPr lang="th-TH" sz="2000" b="1" dirty="0">
                  <a:latin typeface="TH SarabunPSK" pitchFamily="34" charset="-34"/>
                  <a:cs typeface="TH SarabunPSK" pitchFamily="34" charset="-34"/>
                </a:rPr>
                <a:t>3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4609052" y="4022482"/>
              <a:ext cx="4427444" cy="1323439"/>
            </a:xfrm>
            <a:prstGeom prst="rect">
              <a:avLst/>
            </a:prstGeom>
            <a:noFill/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th-TH" sz="2000" b="1" dirty="0" smtClean="0">
                  <a:latin typeface="TH SarabunPSK" pitchFamily="34" charset="-34"/>
                  <a:cs typeface="TH SarabunPSK" pitchFamily="34" charset="-34"/>
                </a:rPr>
                <a:t>ปัจจัยความสำเร็จ</a:t>
              </a:r>
            </a:p>
            <a:p>
              <a:r>
                <a:rPr lang="th-TH" sz="2000" b="1" dirty="0" smtClean="0">
                  <a:latin typeface="TH SarabunPSK" pitchFamily="34" charset="-34"/>
                  <a:cs typeface="TH SarabunPSK" pitchFamily="34" charset="-34"/>
                </a:rPr>
                <a:t>1</a:t>
              </a:r>
            </a:p>
            <a:p>
              <a:r>
                <a:rPr lang="th-TH" sz="2000" b="1" dirty="0" smtClean="0">
                  <a:latin typeface="TH SarabunPSK" pitchFamily="34" charset="-34"/>
                  <a:cs typeface="TH SarabunPSK" pitchFamily="34" charset="-34"/>
                </a:rPr>
                <a:t>2</a:t>
              </a:r>
            </a:p>
            <a:p>
              <a:r>
                <a:rPr lang="th-TH" sz="2000" b="1" dirty="0">
                  <a:latin typeface="TH SarabunPSK" pitchFamily="34" charset="-34"/>
                  <a:cs typeface="TH SarabunPSK" pitchFamily="34" charset="-34"/>
                </a:rPr>
                <a:t>3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83298" y="5345921"/>
              <a:ext cx="8853198" cy="1323439"/>
            </a:xfrm>
            <a:prstGeom prst="rect">
              <a:avLst/>
            </a:prstGeom>
            <a:noFill/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th-TH" sz="2000" b="1" dirty="0" smtClean="0">
                  <a:latin typeface="TH SarabunPSK" pitchFamily="34" charset="-34"/>
                  <a:cs typeface="TH SarabunPSK" pitchFamily="34" charset="-34"/>
                </a:rPr>
                <a:t>ข้อเสนอแนะ</a:t>
              </a:r>
            </a:p>
            <a:p>
              <a:r>
                <a:rPr lang="th-TH" sz="2000" b="1" dirty="0" smtClean="0">
                  <a:latin typeface="TH SarabunPSK" pitchFamily="34" charset="-34"/>
                  <a:cs typeface="TH SarabunPSK" pitchFamily="34" charset="-34"/>
                </a:rPr>
                <a:t>1</a:t>
              </a:r>
            </a:p>
            <a:p>
              <a:r>
                <a:rPr lang="th-TH" sz="2000" b="1" dirty="0" smtClean="0">
                  <a:latin typeface="TH SarabunPSK" pitchFamily="34" charset="-34"/>
                  <a:cs typeface="TH SarabunPSK" pitchFamily="34" charset="-34"/>
                </a:rPr>
                <a:t>2</a:t>
              </a:r>
            </a:p>
            <a:p>
              <a:r>
                <a:rPr lang="th-TH" sz="2000" b="1" dirty="0">
                  <a:latin typeface="TH SarabunPSK" pitchFamily="34" charset="-34"/>
                  <a:cs typeface="TH SarabunPSK" pitchFamily="34" charset="-34"/>
                </a:rPr>
                <a:t>3</a:t>
              </a:r>
            </a:p>
          </p:txBody>
        </p:sp>
      </p:grpSp>
      <p:graphicFrame>
        <p:nvGraphicFramePr>
          <p:cNvPr id="11" name="แผนภูมิ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80426387"/>
              </p:ext>
            </p:extLst>
          </p:nvPr>
        </p:nvGraphicFramePr>
        <p:xfrm>
          <a:off x="1835696" y="764704"/>
          <a:ext cx="5328592" cy="33123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28153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สี่เหลี่ยมผืนผ้า 4"/>
          <p:cNvSpPr/>
          <p:nvPr/>
        </p:nvSpPr>
        <p:spPr>
          <a:xfrm>
            <a:off x="0" y="0"/>
            <a:ext cx="9144000" cy="620688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>
                <a:latin typeface="TH SarabunPSK" pitchFamily="34" charset="-34"/>
                <a:cs typeface="TH SarabunPSK" pitchFamily="34" charset="-34"/>
              </a:rPr>
              <a:t>อายุคาดเฉลี่ยของการมีสุขภาพ </a:t>
            </a:r>
            <a:r>
              <a:rPr lang="en-US" b="1" dirty="0">
                <a:latin typeface="TH SarabunPSK" pitchFamily="34" charset="-34"/>
                <a:cs typeface="TH SarabunPSK" pitchFamily="34" charset="-34"/>
              </a:rPr>
              <a:t>HALE</a:t>
            </a:r>
            <a:endParaRPr lang="th-TH" b="1" dirty="0">
              <a:latin typeface="TH SarabunPSK" pitchFamily="34" charset="-34"/>
              <a:cs typeface="TH SarabunPSK" pitchFamily="34" charset="-34"/>
            </a:endParaRPr>
          </a:p>
        </p:txBody>
      </p:sp>
      <p:grpSp>
        <p:nvGrpSpPr>
          <p:cNvPr id="9" name="กลุ่ม 8"/>
          <p:cNvGrpSpPr/>
          <p:nvPr/>
        </p:nvGrpSpPr>
        <p:grpSpPr>
          <a:xfrm>
            <a:off x="180560" y="4166498"/>
            <a:ext cx="8853198" cy="2646878"/>
            <a:chOff x="183298" y="4022482"/>
            <a:chExt cx="8853198" cy="2646878"/>
          </a:xfrm>
        </p:grpSpPr>
        <p:sp>
          <p:nvSpPr>
            <p:cNvPr id="6" name="TextBox 5"/>
            <p:cNvSpPr txBox="1"/>
            <p:nvPr/>
          </p:nvSpPr>
          <p:spPr>
            <a:xfrm>
              <a:off x="183298" y="4022482"/>
              <a:ext cx="4421968" cy="1323439"/>
            </a:xfrm>
            <a:prstGeom prst="rect">
              <a:avLst/>
            </a:prstGeom>
            <a:noFill/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th-TH" sz="2000" b="1" dirty="0" smtClean="0">
                  <a:latin typeface="TH SarabunPSK" pitchFamily="34" charset="-34"/>
                  <a:cs typeface="TH SarabunPSK" pitchFamily="34" charset="-34"/>
                </a:rPr>
                <a:t>ปัญหา/อุปสรรค</a:t>
              </a:r>
            </a:p>
            <a:p>
              <a:r>
                <a:rPr lang="th-TH" sz="2000" b="1" dirty="0" smtClean="0">
                  <a:latin typeface="TH SarabunPSK" pitchFamily="34" charset="-34"/>
                  <a:cs typeface="TH SarabunPSK" pitchFamily="34" charset="-34"/>
                </a:rPr>
                <a:t>1</a:t>
              </a:r>
            </a:p>
            <a:p>
              <a:r>
                <a:rPr lang="th-TH" sz="2000" b="1" dirty="0" smtClean="0">
                  <a:latin typeface="TH SarabunPSK" pitchFamily="34" charset="-34"/>
                  <a:cs typeface="TH SarabunPSK" pitchFamily="34" charset="-34"/>
                </a:rPr>
                <a:t>2</a:t>
              </a:r>
            </a:p>
            <a:p>
              <a:r>
                <a:rPr lang="th-TH" sz="2000" b="1" dirty="0">
                  <a:latin typeface="TH SarabunPSK" pitchFamily="34" charset="-34"/>
                  <a:cs typeface="TH SarabunPSK" pitchFamily="34" charset="-34"/>
                </a:rPr>
                <a:t>3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4609052" y="4022482"/>
              <a:ext cx="4427444" cy="1323439"/>
            </a:xfrm>
            <a:prstGeom prst="rect">
              <a:avLst/>
            </a:prstGeom>
            <a:noFill/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th-TH" sz="2000" b="1" dirty="0" smtClean="0">
                  <a:latin typeface="TH SarabunPSK" pitchFamily="34" charset="-34"/>
                  <a:cs typeface="TH SarabunPSK" pitchFamily="34" charset="-34"/>
                </a:rPr>
                <a:t>ปัจจัยความสำเร็จ</a:t>
              </a:r>
            </a:p>
            <a:p>
              <a:r>
                <a:rPr lang="th-TH" sz="2000" b="1" dirty="0" smtClean="0">
                  <a:latin typeface="TH SarabunPSK" pitchFamily="34" charset="-34"/>
                  <a:cs typeface="TH SarabunPSK" pitchFamily="34" charset="-34"/>
                </a:rPr>
                <a:t>1</a:t>
              </a:r>
            </a:p>
            <a:p>
              <a:r>
                <a:rPr lang="th-TH" sz="2000" b="1" dirty="0" smtClean="0">
                  <a:latin typeface="TH SarabunPSK" pitchFamily="34" charset="-34"/>
                  <a:cs typeface="TH SarabunPSK" pitchFamily="34" charset="-34"/>
                </a:rPr>
                <a:t>2</a:t>
              </a:r>
            </a:p>
            <a:p>
              <a:r>
                <a:rPr lang="th-TH" sz="2000" b="1" dirty="0">
                  <a:latin typeface="TH SarabunPSK" pitchFamily="34" charset="-34"/>
                  <a:cs typeface="TH SarabunPSK" pitchFamily="34" charset="-34"/>
                </a:rPr>
                <a:t>3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83298" y="5345921"/>
              <a:ext cx="8853198" cy="1323439"/>
            </a:xfrm>
            <a:prstGeom prst="rect">
              <a:avLst/>
            </a:prstGeom>
            <a:noFill/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th-TH" sz="2000" b="1" dirty="0" smtClean="0">
                  <a:latin typeface="TH SarabunPSK" pitchFamily="34" charset="-34"/>
                  <a:cs typeface="TH SarabunPSK" pitchFamily="34" charset="-34"/>
                </a:rPr>
                <a:t>ข้อเสนอแนะ</a:t>
              </a:r>
            </a:p>
            <a:p>
              <a:r>
                <a:rPr lang="th-TH" sz="2000" b="1" dirty="0" smtClean="0">
                  <a:latin typeface="TH SarabunPSK" pitchFamily="34" charset="-34"/>
                  <a:cs typeface="TH SarabunPSK" pitchFamily="34" charset="-34"/>
                </a:rPr>
                <a:t>1</a:t>
              </a:r>
            </a:p>
            <a:p>
              <a:r>
                <a:rPr lang="th-TH" sz="2000" b="1" dirty="0" smtClean="0">
                  <a:latin typeface="TH SarabunPSK" pitchFamily="34" charset="-34"/>
                  <a:cs typeface="TH SarabunPSK" pitchFamily="34" charset="-34"/>
                </a:rPr>
                <a:t>2</a:t>
              </a:r>
            </a:p>
            <a:p>
              <a:r>
                <a:rPr lang="th-TH" sz="2000" b="1" dirty="0">
                  <a:latin typeface="TH SarabunPSK" pitchFamily="34" charset="-34"/>
                  <a:cs typeface="TH SarabunPSK" pitchFamily="34" charset="-34"/>
                </a:rPr>
                <a:t>3</a:t>
              </a:r>
            </a:p>
          </p:txBody>
        </p:sp>
      </p:grpSp>
      <p:graphicFrame>
        <p:nvGraphicFramePr>
          <p:cNvPr id="10" name="แผนภูมิ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60794135"/>
              </p:ext>
            </p:extLst>
          </p:nvPr>
        </p:nvGraphicFramePr>
        <p:xfrm>
          <a:off x="1763688" y="764704"/>
          <a:ext cx="5256584" cy="31683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88576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สี่เหลี่ยมผืนผ้า 4"/>
          <p:cNvSpPr/>
          <p:nvPr/>
        </p:nvSpPr>
        <p:spPr>
          <a:xfrm>
            <a:off x="0" y="0"/>
            <a:ext cx="9144000" cy="764704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 sz="1680" b="1" i="0" u="none" strike="noStrike" kern="1200" baseline="0">
                <a:solidFill>
                  <a:prstClr val="black"/>
                </a:solidFill>
                <a:latin typeface="TH SarabunPSK" pitchFamily="34" charset="-34"/>
                <a:ea typeface="+mn-ea"/>
                <a:cs typeface="TH SarabunPSK" pitchFamily="34" charset="-34"/>
              </a:defRPr>
            </a:pPr>
            <a:r>
              <a:rPr lang="th-TH" sz="2600" dirty="0">
                <a:solidFill>
                  <a:schemeClr val="bg1"/>
                </a:solidFill>
              </a:rPr>
              <a:t>ร้อยละของผู้สูงอายุมีฟันแท้อย่างน้อย 20 ซี่ หรือ 4 คู่สบ (หลัง)</a:t>
            </a:r>
          </a:p>
        </p:txBody>
      </p:sp>
      <p:grpSp>
        <p:nvGrpSpPr>
          <p:cNvPr id="9" name="กลุ่ม 8"/>
          <p:cNvGrpSpPr/>
          <p:nvPr/>
        </p:nvGrpSpPr>
        <p:grpSpPr>
          <a:xfrm>
            <a:off x="180560" y="4166498"/>
            <a:ext cx="8853198" cy="2646878"/>
            <a:chOff x="183298" y="4022482"/>
            <a:chExt cx="8853198" cy="2646878"/>
          </a:xfrm>
        </p:grpSpPr>
        <p:sp>
          <p:nvSpPr>
            <p:cNvPr id="6" name="TextBox 5"/>
            <p:cNvSpPr txBox="1"/>
            <p:nvPr/>
          </p:nvSpPr>
          <p:spPr>
            <a:xfrm>
              <a:off x="183298" y="4022482"/>
              <a:ext cx="4421968" cy="1323439"/>
            </a:xfrm>
            <a:prstGeom prst="rect">
              <a:avLst/>
            </a:prstGeom>
            <a:noFill/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th-TH" sz="2000" b="1" dirty="0" smtClean="0">
                  <a:latin typeface="TH SarabunPSK" pitchFamily="34" charset="-34"/>
                  <a:cs typeface="TH SarabunPSK" pitchFamily="34" charset="-34"/>
                </a:rPr>
                <a:t>ปัญหา/อุปสรรค</a:t>
              </a:r>
            </a:p>
            <a:p>
              <a:r>
                <a:rPr lang="th-TH" sz="2000" b="1" dirty="0" smtClean="0">
                  <a:latin typeface="TH SarabunPSK" pitchFamily="34" charset="-34"/>
                  <a:cs typeface="TH SarabunPSK" pitchFamily="34" charset="-34"/>
                </a:rPr>
                <a:t>1</a:t>
              </a:r>
            </a:p>
            <a:p>
              <a:r>
                <a:rPr lang="th-TH" sz="2000" b="1" dirty="0" smtClean="0">
                  <a:latin typeface="TH SarabunPSK" pitchFamily="34" charset="-34"/>
                  <a:cs typeface="TH SarabunPSK" pitchFamily="34" charset="-34"/>
                </a:rPr>
                <a:t>2</a:t>
              </a:r>
            </a:p>
            <a:p>
              <a:r>
                <a:rPr lang="th-TH" sz="2000" b="1" dirty="0">
                  <a:latin typeface="TH SarabunPSK" pitchFamily="34" charset="-34"/>
                  <a:cs typeface="TH SarabunPSK" pitchFamily="34" charset="-34"/>
                </a:rPr>
                <a:t>3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4609052" y="4022482"/>
              <a:ext cx="4427444" cy="1323439"/>
            </a:xfrm>
            <a:prstGeom prst="rect">
              <a:avLst/>
            </a:prstGeom>
            <a:noFill/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th-TH" sz="2000" b="1" dirty="0" smtClean="0">
                  <a:latin typeface="TH SarabunPSK" pitchFamily="34" charset="-34"/>
                  <a:cs typeface="TH SarabunPSK" pitchFamily="34" charset="-34"/>
                </a:rPr>
                <a:t>ปัจจัยความสำเร็จ</a:t>
              </a:r>
            </a:p>
            <a:p>
              <a:r>
                <a:rPr lang="th-TH" sz="2000" b="1" dirty="0" smtClean="0">
                  <a:latin typeface="TH SarabunPSK" pitchFamily="34" charset="-34"/>
                  <a:cs typeface="TH SarabunPSK" pitchFamily="34" charset="-34"/>
                </a:rPr>
                <a:t>1</a:t>
              </a:r>
            </a:p>
            <a:p>
              <a:r>
                <a:rPr lang="th-TH" sz="2000" b="1" dirty="0" smtClean="0">
                  <a:latin typeface="TH SarabunPSK" pitchFamily="34" charset="-34"/>
                  <a:cs typeface="TH SarabunPSK" pitchFamily="34" charset="-34"/>
                </a:rPr>
                <a:t>2</a:t>
              </a:r>
            </a:p>
            <a:p>
              <a:r>
                <a:rPr lang="th-TH" sz="2000" b="1" dirty="0">
                  <a:latin typeface="TH SarabunPSK" pitchFamily="34" charset="-34"/>
                  <a:cs typeface="TH SarabunPSK" pitchFamily="34" charset="-34"/>
                </a:rPr>
                <a:t>3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83298" y="5345921"/>
              <a:ext cx="8853198" cy="1323439"/>
            </a:xfrm>
            <a:prstGeom prst="rect">
              <a:avLst/>
            </a:prstGeom>
            <a:noFill/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th-TH" sz="2000" b="1" dirty="0" smtClean="0">
                  <a:latin typeface="TH SarabunPSK" pitchFamily="34" charset="-34"/>
                  <a:cs typeface="TH SarabunPSK" pitchFamily="34" charset="-34"/>
                </a:rPr>
                <a:t>ข้อเสนอแนะ</a:t>
              </a:r>
            </a:p>
            <a:p>
              <a:r>
                <a:rPr lang="th-TH" sz="2000" b="1" dirty="0" smtClean="0">
                  <a:latin typeface="TH SarabunPSK" pitchFamily="34" charset="-34"/>
                  <a:cs typeface="TH SarabunPSK" pitchFamily="34" charset="-34"/>
                </a:rPr>
                <a:t>1</a:t>
              </a:r>
            </a:p>
            <a:p>
              <a:r>
                <a:rPr lang="th-TH" sz="2000" b="1" dirty="0" smtClean="0">
                  <a:latin typeface="TH SarabunPSK" pitchFamily="34" charset="-34"/>
                  <a:cs typeface="TH SarabunPSK" pitchFamily="34" charset="-34"/>
                </a:rPr>
                <a:t>2</a:t>
              </a:r>
            </a:p>
            <a:p>
              <a:r>
                <a:rPr lang="th-TH" sz="2000" b="1" dirty="0">
                  <a:latin typeface="TH SarabunPSK" pitchFamily="34" charset="-34"/>
                  <a:cs typeface="TH SarabunPSK" pitchFamily="34" charset="-34"/>
                </a:rPr>
                <a:t>3</a:t>
              </a: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1331640" y="3827944"/>
            <a:ext cx="43924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แหล่งข้อมูล </a:t>
            </a:r>
            <a:r>
              <a:rPr lang="en-US" sz="1600" dirty="0">
                <a:latin typeface="TH SarabunPSK" pitchFamily="34" charset="-34"/>
                <a:cs typeface="TH SarabunPSK" pitchFamily="34" charset="-34"/>
              </a:rPr>
              <a:t>: </a:t>
            </a:r>
            <a:r>
              <a:rPr lang="en-US" sz="1600" dirty="0" smtClean="0">
                <a:latin typeface="TH SarabunPSK" pitchFamily="34" charset="-34"/>
                <a:cs typeface="TH SarabunPSK" pitchFamily="34" charset="-34"/>
              </a:rPr>
              <a:t>Dashboard 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วันที่ประมวลผล 4 ม.ค. 2562</a:t>
            </a:r>
            <a:endParaRPr lang="en-US" sz="1600" dirty="0">
              <a:latin typeface="TH SarabunPSK" pitchFamily="34" charset="-34"/>
              <a:cs typeface="TH SarabunPSK" pitchFamily="34" charset="-34"/>
            </a:endParaRPr>
          </a:p>
        </p:txBody>
      </p:sp>
      <p:graphicFrame>
        <p:nvGraphicFramePr>
          <p:cNvPr id="11" name="แผนภูมิ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15649130"/>
              </p:ext>
            </p:extLst>
          </p:nvPr>
        </p:nvGraphicFramePr>
        <p:xfrm>
          <a:off x="1835696" y="980728"/>
          <a:ext cx="5472608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16490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สี่เหลี่ยมผืนผ้า 4"/>
          <p:cNvSpPr/>
          <p:nvPr/>
        </p:nvSpPr>
        <p:spPr>
          <a:xfrm>
            <a:off x="0" y="0"/>
            <a:ext cx="9144000" cy="620688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ร้อยละของตำบลที่ผ่าน 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Active Community</a:t>
            </a:r>
            <a:endParaRPr lang="th-TH" b="1" dirty="0">
              <a:latin typeface="TH SarabunPSK" pitchFamily="34" charset="-34"/>
              <a:cs typeface="TH SarabunPSK" pitchFamily="34" charset="-34"/>
            </a:endParaRPr>
          </a:p>
        </p:txBody>
      </p:sp>
      <p:grpSp>
        <p:nvGrpSpPr>
          <p:cNvPr id="9" name="กลุ่ม 8"/>
          <p:cNvGrpSpPr/>
          <p:nvPr/>
        </p:nvGrpSpPr>
        <p:grpSpPr>
          <a:xfrm>
            <a:off x="180560" y="4166498"/>
            <a:ext cx="8853198" cy="2646878"/>
            <a:chOff x="183298" y="4022482"/>
            <a:chExt cx="8853198" cy="2646878"/>
          </a:xfrm>
        </p:grpSpPr>
        <p:sp>
          <p:nvSpPr>
            <p:cNvPr id="6" name="TextBox 5"/>
            <p:cNvSpPr txBox="1"/>
            <p:nvPr/>
          </p:nvSpPr>
          <p:spPr>
            <a:xfrm>
              <a:off x="183298" y="4022482"/>
              <a:ext cx="4421968" cy="1323439"/>
            </a:xfrm>
            <a:prstGeom prst="rect">
              <a:avLst/>
            </a:prstGeom>
            <a:noFill/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th-TH" sz="2000" b="1" dirty="0" smtClean="0">
                  <a:latin typeface="TH SarabunPSK" pitchFamily="34" charset="-34"/>
                  <a:cs typeface="TH SarabunPSK" pitchFamily="34" charset="-34"/>
                </a:rPr>
                <a:t>ปัญหา/อุปสรรค</a:t>
              </a:r>
            </a:p>
            <a:p>
              <a:r>
                <a:rPr lang="th-TH" sz="2000" b="1" dirty="0" smtClean="0">
                  <a:latin typeface="TH SarabunPSK" pitchFamily="34" charset="-34"/>
                  <a:cs typeface="TH SarabunPSK" pitchFamily="34" charset="-34"/>
                </a:rPr>
                <a:t>1</a:t>
              </a:r>
            </a:p>
            <a:p>
              <a:r>
                <a:rPr lang="th-TH" sz="2000" b="1" dirty="0" smtClean="0">
                  <a:latin typeface="TH SarabunPSK" pitchFamily="34" charset="-34"/>
                  <a:cs typeface="TH SarabunPSK" pitchFamily="34" charset="-34"/>
                </a:rPr>
                <a:t>2</a:t>
              </a:r>
            </a:p>
            <a:p>
              <a:r>
                <a:rPr lang="th-TH" sz="2000" b="1" dirty="0">
                  <a:latin typeface="TH SarabunPSK" pitchFamily="34" charset="-34"/>
                  <a:cs typeface="TH SarabunPSK" pitchFamily="34" charset="-34"/>
                </a:rPr>
                <a:t>3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4609052" y="4022482"/>
              <a:ext cx="4427444" cy="1323439"/>
            </a:xfrm>
            <a:prstGeom prst="rect">
              <a:avLst/>
            </a:prstGeom>
            <a:noFill/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th-TH" sz="2000" b="1" dirty="0" smtClean="0">
                  <a:latin typeface="TH SarabunPSK" pitchFamily="34" charset="-34"/>
                  <a:cs typeface="TH SarabunPSK" pitchFamily="34" charset="-34"/>
                </a:rPr>
                <a:t>ปัจจัยความสำเร็จ</a:t>
              </a:r>
            </a:p>
            <a:p>
              <a:r>
                <a:rPr lang="th-TH" sz="2000" b="1" dirty="0" smtClean="0">
                  <a:latin typeface="TH SarabunPSK" pitchFamily="34" charset="-34"/>
                  <a:cs typeface="TH SarabunPSK" pitchFamily="34" charset="-34"/>
                </a:rPr>
                <a:t>1</a:t>
              </a:r>
            </a:p>
            <a:p>
              <a:r>
                <a:rPr lang="th-TH" sz="2000" b="1" dirty="0" smtClean="0">
                  <a:latin typeface="TH SarabunPSK" pitchFamily="34" charset="-34"/>
                  <a:cs typeface="TH SarabunPSK" pitchFamily="34" charset="-34"/>
                </a:rPr>
                <a:t>2</a:t>
              </a:r>
            </a:p>
            <a:p>
              <a:r>
                <a:rPr lang="th-TH" sz="2000" b="1" dirty="0">
                  <a:latin typeface="TH SarabunPSK" pitchFamily="34" charset="-34"/>
                  <a:cs typeface="TH SarabunPSK" pitchFamily="34" charset="-34"/>
                </a:rPr>
                <a:t>3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83298" y="5345921"/>
              <a:ext cx="8853198" cy="1323439"/>
            </a:xfrm>
            <a:prstGeom prst="rect">
              <a:avLst/>
            </a:prstGeom>
            <a:noFill/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th-TH" sz="2000" b="1" dirty="0" smtClean="0">
                  <a:latin typeface="TH SarabunPSK" pitchFamily="34" charset="-34"/>
                  <a:cs typeface="TH SarabunPSK" pitchFamily="34" charset="-34"/>
                </a:rPr>
                <a:t>ข้อเสนอแนะ</a:t>
              </a:r>
            </a:p>
            <a:p>
              <a:r>
                <a:rPr lang="th-TH" sz="2000" b="1" dirty="0" smtClean="0">
                  <a:latin typeface="TH SarabunPSK" pitchFamily="34" charset="-34"/>
                  <a:cs typeface="TH SarabunPSK" pitchFamily="34" charset="-34"/>
                </a:rPr>
                <a:t>1</a:t>
              </a:r>
            </a:p>
            <a:p>
              <a:r>
                <a:rPr lang="th-TH" sz="2000" b="1" dirty="0" smtClean="0">
                  <a:latin typeface="TH SarabunPSK" pitchFamily="34" charset="-34"/>
                  <a:cs typeface="TH SarabunPSK" pitchFamily="34" charset="-34"/>
                </a:rPr>
                <a:t>2</a:t>
              </a:r>
            </a:p>
            <a:p>
              <a:r>
                <a:rPr lang="th-TH" sz="2000" b="1" dirty="0">
                  <a:latin typeface="TH SarabunPSK" pitchFamily="34" charset="-34"/>
                  <a:cs typeface="TH SarabunPSK" pitchFamily="34" charset="-34"/>
                </a:rPr>
                <a:t>3</a:t>
              </a:r>
            </a:p>
          </p:txBody>
        </p:sp>
      </p:grpSp>
      <p:graphicFrame>
        <p:nvGraphicFramePr>
          <p:cNvPr id="11" name="แผนภูมิ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26105672"/>
              </p:ext>
            </p:extLst>
          </p:nvPr>
        </p:nvGraphicFramePr>
        <p:xfrm>
          <a:off x="1619672" y="836712"/>
          <a:ext cx="5112568" cy="30963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8261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สี่เหลี่ยมผืนผ้า 4"/>
          <p:cNvSpPr/>
          <p:nvPr/>
        </p:nvSpPr>
        <p:spPr>
          <a:xfrm>
            <a:off x="0" y="0"/>
            <a:ext cx="9144000" cy="620688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>
                <a:latin typeface="TH SarabunPSK" pitchFamily="34" charset="-34"/>
                <a:cs typeface="TH SarabunPSK" pitchFamily="34" charset="-34"/>
              </a:rPr>
              <a:t>ร้อยละของเด็กอายุ 0-5 ปี มีพัฒนาการสมวัย</a:t>
            </a:r>
          </a:p>
        </p:txBody>
      </p:sp>
      <p:grpSp>
        <p:nvGrpSpPr>
          <p:cNvPr id="9" name="กลุ่ม 8"/>
          <p:cNvGrpSpPr/>
          <p:nvPr/>
        </p:nvGrpSpPr>
        <p:grpSpPr>
          <a:xfrm>
            <a:off x="180560" y="4166498"/>
            <a:ext cx="8853198" cy="2646878"/>
            <a:chOff x="183298" y="4022482"/>
            <a:chExt cx="8853198" cy="2646878"/>
          </a:xfrm>
        </p:grpSpPr>
        <p:sp>
          <p:nvSpPr>
            <p:cNvPr id="6" name="TextBox 5"/>
            <p:cNvSpPr txBox="1"/>
            <p:nvPr/>
          </p:nvSpPr>
          <p:spPr>
            <a:xfrm>
              <a:off x="183298" y="4022482"/>
              <a:ext cx="4421968" cy="1323439"/>
            </a:xfrm>
            <a:prstGeom prst="rect">
              <a:avLst/>
            </a:prstGeom>
            <a:noFill/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th-TH" sz="2000" b="1" dirty="0" smtClean="0">
                  <a:latin typeface="TH SarabunPSK" pitchFamily="34" charset="-34"/>
                  <a:cs typeface="TH SarabunPSK" pitchFamily="34" charset="-34"/>
                </a:rPr>
                <a:t>ปัญหา/อุปสรรค</a:t>
              </a:r>
            </a:p>
            <a:p>
              <a:r>
                <a:rPr lang="th-TH" sz="2000" b="1" dirty="0" smtClean="0">
                  <a:latin typeface="TH SarabunPSK" pitchFamily="34" charset="-34"/>
                  <a:cs typeface="TH SarabunPSK" pitchFamily="34" charset="-34"/>
                </a:rPr>
                <a:t>1</a:t>
              </a:r>
            </a:p>
            <a:p>
              <a:r>
                <a:rPr lang="th-TH" sz="2000" b="1" dirty="0" smtClean="0">
                  <a:latin typeface="TH SarabunPSK" pitchFamily="34" charset="-34"/>
                  <a:cs typeface="TH SarabunPSK" pitchFamily="34" charset="-34"/>
                </a:rPr>
                <a:t>2</a:t>
              </a:r>
            </a:p>
            <a:p>
              <a:r>
                <a:rPr lang="th-TH" sz="2000" b="1" dirty="0">
                  <a:latin typeface="TH SarabunPSK" pitchFamily="34" charset="-34"/>
                  <a:cs typeface="TH SarabunPSK" pitchFamily="34" charset="-34"/>
                </a:rPr>
                <a:t>3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4609052" y="4022482"/>
              <a:ext cx="4427444" cy="1323439"/>
            </a:xfrm>
            <a:prstGeom prst="rect">
              <a:avLst/>
            </a:prstGeom>
            <a:noFill/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th-TH" sz="2000" b="1" dirty="0" smtClean="0">
                  <a:latin typeface="TH SarabunPSK" pitchFamily="34" charset="-34"/>
                  <a:cs typeface="TH SarabunPSK" pitchFamily="34" charset="-34"/>
                </a:rPr>
                <a:t>ปัจจัยความสำเร็จ</a:t>
              </a:r>
            </a:p>
            <a:p>
              <a:r>
                <a:rPr lang="th-TH" sz="2000" b="1" dirty="0" smtClean="0">
                  <a:latin typeface="TH SarabunPSK" pitchFamily="34" charset="-34"/>
                  <a:cs typeface="TH SarabunPSK" pitchFamily="34" charset="-34"/>
                </a:rPr>
                <a:t>1</a:t>
              </a:r>
            </a:p>
            <a:p>
              <a:r>
                <a:rPr lang="th-TH" sz="2000" b="1" dirty="0" smtClean="0">
                  <a:latin typeface="TH SarabunPSK" pitchFamily="34" charset="-34"/>
                  <a:cs typeface="TH SarabunPSK" pitchFamily="34" charset="-34"/>
                </a:rPr>
                <a:t>2</a:t>
              </a:r>
            </a:p>
            <a:p>
              <a:r>
                <a:rPr lang="th-TH" sz="2000" b="1" dirty="0">
                  <a:latin typeface="TH SarabunPSK" pitchFamily="34" charset="-34"/>
                  <a:cs typeface="TH SarabunPSK" pitchFamily="34" charset="-34"/>
                </a:rPr>
                <a:t>3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83298" y="5345921"/>
              <a:ext cx="8853198" cy="1323439"/>
            </a:xfrm>
            <a:prstGeom prst="rect">
              <a:avLst/>
            </a:prstGeom>
            <a:noFill/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th-TH" sz="2000" b="1" dirty="0" smtClean="0">
                  <a:latin typeface="TH SarabunPSK" pitchFamily="34" charset="-34"/>
                  <a:cs typeface="TH SarabunPSK" pitchFamily="34" charset="-34"/>
                </a:rPr>
                <a:t>ข้อเสนอแนะ</a:t>
              </a:r>
            </a:p>
            <a:p>
              <a:r>
                <a:rPr lang="th-TH" sz="2000" b="1" dirty="0" smtClean="0">
                  <a:latin typeface="TH SarabunPSK" pitchFamily="34" charset="-34"/>
                  <a:cs typeface="TH SarabunPSK" pitchFamily="34" charset="-34"/>
                </a:rPr>
                <a:t>1</a:t>
              </a:r>
            </a:p>
            <a:p>
              <a:r>
                <a:rPr lang="th-TH" sz="2000" b="1" dirty="0" smtClean="0">
                  <a:latin typeface="TH SarabunPSK" pitchFamily="34" charset="-34"/>
                  <a:cs typeface="TH SarabunPSK" pitchFamily="34" charset="-34"/>
                </a:rPr>
                <a:t>2</a:t>
              </a:r>
            </a:p>
            <a:p>
              <a:r>
                <a:rPr lang="th-TH" sz="2000" b="1" dirty="0">
                  <a:latin typeface="TH SarabunPSK" pitchFamily="34" charset="-34"/>
                  <a:cs typeface="TH SarabunPSK" pitchFamily="34" charset="-34"/>
                </a:rPr>
                <a:t>3</a:t>
              </a:r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1835696" y="3827944"/>
            <a:ext cx="43924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แหล่งข้อมูล </a:t>
            </a:r>
            <a:r>
              <a:rPr lang="en-US" sz="1600" dirty="0">
                <a:latin typeface="TH SarabunPSK" pitchFamily="34" charset="-34"/>
                <a:cs typeface="TH SarabunPSK" pitchFamily="34" charset="-34"/>
              </a:rPr>
              <a:t>: </a:t>
            </a:r>
            <a:r>
              <a:rPr lang="en-US" sz="1600" dirty="0" smtClean="0">
                <a:latin typeface="TH SarabunPSK" pitchFamily="34" charset="-34"/>
                <a:cs typeface="TH SarabunPSK" pitchFamily="34" charset="-34"/>
              </a:rPr>
              <a:t>HDC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วันที่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ประมวลผล </a:t>
            </a:r>
            <a:r>
              <a:rPr lang="en-US" sz="1600" dirty="0" smtClean="0">
                <a:latin typeface="TH SarabunPSK" pitchFamily="34" charset="-34"/>
                <a:cs typeface="TH SarabunPSK" pitchFamily="34" charset="-34"/>
              </a:rPr>
              <a:t>25 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ธันวาคม </a:t>
            </a:r>
            <a:r>
              <a:rPr lang="en-US" sz="1600" dirty="0">
                <a:latin typeface="TH SarabunPSK" pitchFamily="34" charset="-34"/>
                <a:cs typeface="TH SarabunPSK" pitchFamily="34" charset="-34"/>
              </a:rPr>
              <a:t>2561</a:t>
            </a:r>
          </a:p>
        </p:txBody>
      </p:sp>
      <p:graphicFrame>
        <p:nvGraphicFramePr>
          <p:cNvPr id="11" name="แผนภูมิ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93728221"/>
              </p:ext>
            </p:extLst>
          </p:nvPr>
        </p:nvGraphicFramePr>
        <p:xfrm>
          <a:off x="1835696" y="779944"/>
          <a:ext cx="5210175" cy="304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06801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สี่เหลี่ยมผืนผ้า 4"/>
          <p:cNvSpPr/>
          <p:nvPr/>
        </p:nvSpPr>
        <p:spPr>
          <a:xfrm>
            <a:off x="0" y="0"/>
            <a:ext cx="9144000" cy="620688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จังหวัดในพื้นที่เศรษฐกิจพิเศษมีฐานข้อมูลและการเฝ้าระวังด้านอนามัยสิ่งแวดล้อม</a:t>
            </a:r>
            <a:endParaRPr lang="th-TH" b="1" dirty="0">
              <a:latin typeface="TH SarabunPSK" pitchFamily="34" charset="-34"/>
              <a:cs typeface="TH SarabunPSK" pitchFamily="34" charset="-34"/>
            </a:endParaRPr>
          </a:p>
        </p:txBody>
      </p:sp>
      <p:grpSp>
        <p:nvGrpSpPr>
          <p:cNvPr id="9" name="กลุ่ม 8"/>
          <p:cNvGrpSpPr/>
          <p:nvPr/>
        </p:nvGrpSpPr>
        <p:grpSpPr>
          <a:xfrm>
            <a:off x="180560" y="4166498"/>
            <a:ext cx="8853198" cy="2646878"/>
            <a:chOff x="183298" y="4022482"/>
            <a:chExt cx="8853198" cy="2646878"/>
          </a:xfrm>
        </p:grpSpPr>
        <p:sp>
          <p:nvSpPr>
            <p:cNvPr id="6" name="TextBox 5"/>
            <p:cNvSpPr txBox="1"/>
            <p:nvPr/>
          </p:nvSpPr>
          <p:spPr>
            <a:xfrm>
              <a:off x="183298" y="4022482"/>
              <a:ext cx="4421968" cy="1323439"/>
            </a:xfrm>
            <a:prstGeom prst="rect">
              <a:avLst/>
            </a:prstGeom>
            <a:noFill/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th-TH" sz="2000" b="1" dirty="0" smtClean="0">
                  <a:latin typeface="TH SarabunPSK" pitchFamily="34" charset="-34"/>
                  <a:cs typeface="TH SarabunPSK" pitchFamily="34" charset="-34"/>
                </a:rPr>
                <a:t>ปัญหา/อุปสรรค</a:t>
              </a:r>
            </a:p>
            <a:p>
              <a:r>
                <a:rPr lang="th-TH" sz="2000" b="1" dirty="0" smtClean="0">
                  <a:latin typeface="TH SarabunPSK" pitchFamily="34" charset="-34"/>
                  <a:cs typeface="TH SarabunPSK" pitchFamily="34" charset="-34"/>
                </a:rPr>
                <a:t>1</a:t>
              </a:r>
            </a:p>
            <a:p>
              <a:r>
                <a:rPr lang="th-TH" sz="2000" b="1" dirty="0" smtClean="0">
                  <a:latin typeface="TH SarabunPSK" pitchFamily="34" charset="-34"/>
                  <a:cs typeface="TH SarabunPSK" pitchFamily="34" charset="-34"/>
                </a:rPr>
                <a:t>2</a:t>
              </a:r>
            </a:p>
            <a:p>
              <a:r>
                <a:rPr lang="th-TH" sz="2000" b="1" dirty="0">
                  <a:latin typeface="TH SarabunPSK" pitchFamily="34" charset="-34"/>
                  <a:cs typeface="TH SarabunPSK" pitchFamily="34" charset="-34"/>
                </a:rPr>
                <a:t>3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4609052" y="4022482"/>
              <a:ext cx="4427444" cy="1323439"/>
            </a:xfrm>
            <a:prstGeom prst="rect">
              <a:avLst/>
            </a:prstGeom>
            <a:noFill/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th-TH" sz="2000" b="1" dirty="0" smtClean="0">
                  <a:latin typeface="TH SarabunPSK" pitchFamily="34" charset="-34"/>
                  <a:cs typeface="TH SarabunPSK" pitchFamily="34" charset="-34"/>
                </a:rPr>
                <a:t>ปัจจัยความสำเร็จ</a:t>
              </a:r>
            </a:p>
            <a:p>
              <a:r>
                <a:rPr lang="th-TH" sz="2000" b="1" dirty="0" smtClean="0">
                  <a:latin typeface="TH SarabunPSK" pitchFamily="34" charset="-34"/>
                  <a:cs typeface="TH SarabunPSK" pitchFamily="34" charset="-34"/>
                </a:rPr>
                <a:t>1</a:t>
              </a:r>
            </a:p>
            <a:p>
              <a:r>
                <a:rPr lang="th-TH" sz="2000" b="1" dirty="0" smtClean="0">
                  <a:latin typeface="TH SarabunPSK" pitchFamily="34" charset="-34"/>
                  <a:cs typeface="TH SarabunPSK" pitchFamily="34" charset="-34"/>
                </a:rPr>
                <a:t>2</a:t>
              </a:r>
            </a:p>
            <a:p>
              <a:r>
                <a:rPr lang="th-TH" sz="2000" b="1" dirty="0">
                  <a:latin typeface="TH SarabunPSK" pitchFamily="34" charset="-34"/>
                  <a:cs typeface="TH SarabunPSK" pitchFamily="34" charset="-34"/>
                </a:rPr>
                <a:t>3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83298" y="5345921"/>
              <a:ext cx="8853198" cy="1323439"/>
            </a:xfrm>
            <a:prstGeom prst="rect">
              <a:avLst/>
            </a:prstGeom>
            <a:noFill/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th-TH" sz="2000" b="1" dirty="0" smtClean="0">
                  <a:latin typeface="TH SarabunPSK" pitchFamily="34" charset="-34"/>
                  <a:cs typeface="TH SarabunPSK" pitchFamily="34" charset="-34"/>
                </a:rPr>
                <a:t>ข้อเสนอแนะ</a:t>
              </a:r>
            </a:p>
            <a:p>
              <a:r>
                <a:rPr lang="th-TH" sz="2000" b="1" dirty="0" smtClean="0">
                  <a:latin typeface="TH SarabunPSK" pitchFamily="34" charset="-34"/>
                  <a:cs typeface="TH SarabunPSK" pitchFamily="34" charset="-34"/>
                </a:rPr>
                <a:t>1</a:t>
              </a:r>
            </a:p>
            <a:p>
              <a:r>
                <a:rPr lang="th-TH" sz="2000" b="1" dirty="0" smtClean="0">
                  <a:latin typeface="TH SarabunPSK" pitchFamily="34" charset="-34"/>
                  <a:cs typeface="TH SarabunPSK" pitchFamily="34" charset="-34"/>
                </a:rPr>
                <a:t>2</a:t>
              </a:r>
            </a:p>
            <a:p>
              <a:r>
                <a:rPr lang="th-TH" sz="2000" b="1" dirty="0">
                  <a:latin typeface="TH SarabunPSK" pitchFamily="34" charset="-34"/>
                  <a:cs typeface="TH SarabunPSK" pitchFamily="34" charset="-34"/>
                </a:rPr>
                <a:t>3</a:t>
              </a:r>
            </a:p>
          </p:txBody>
        </p:sp>
      </p:grpSp>
      <p:graphicFrame>
        <p:nvGraphicFramePr>
          <p:cNvPr id="10" name="แผนภูมิ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46423148"/>
              </p:ext>
            </p:extLst>
          </p:nvPr>
        </p:nvGraphicFramePr>
        <p:xfrm>
          <a:off x="1475656" y="908720"/>
          <a:ext cx="5904656" cy="29523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34548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สี่เหลี่ยมผืนผ้า 4"/>
          <p:cNvSpPr/>
          <p:nvPr/>
        </p:nvSpPr>
        <p:spPr>
          <a:xfrm>
            <a:off x="0" y="0"/>
            <a:ext cx="9144000" cy="620688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ร้อยละของภาคีเครือข่ายภาครัฐที่นำสินค้าและบริการของกรมอนามัยไปใช้</a:t>
            </a:r>
            <a:endParaRPr lang="th-TH" b="1" dirty="0">
              <a:latin typeface="TH SarabunPSK" pitchFamily="34" charset="-34"/>
              <a:cs typeface="TH SarabunPSK" pitchFamily="34" charset="-34"/>
            </a:endParaRPr>
          </a:p>
        </p:txBody>
      </p:sp>
      <p:grpSp>
        <p:nvGrpSpPr>
          <p:cNvPr id="9" name="กลุ่ม 8"/>
          <p:cNvGrpSpPr/>
          <p:nvPr/>
        </p:nvGrpSpPr>
        <p:grpSpPr>
          <a:xfrm>
            <a:off x="180560" y="4166498"/>
            <a:ext cx="8853198" cy="2646878"/>
            <a:chOff x="183298" y="4022482"/>
            <a:chExt cx="8853198" cy="2646878"/>
          </a:xfrm>
        </p:grpSpPr>
        <p:sp>
          <p:nvSpPr>
            <p:cNvPr id="6" name="TextBox 5"/>
            <p:cNvSpPr txBox="1"/>
            <p:nvPr/>
          </p:nvSpPr>
          <p:spPr>
            <a:xfrm>
              <a:off x="183298" y="4022482"/>
              <a:ext cx="4421968" cy="1323439"/>
            </a:xfrm>
            <a:prstGeom prst="rect">
              <a:avLst/>
            </a:prstGeom>
            <a:noFill/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th-TH" sz="2000" b="1" dirty="0" smtClean="0">
                  <a:latin typeface="TH SarabunPSK" pitchFamily="34" charset="-34"/>
                  <a:cs typeface="TH SarabunPSK" pitchFamily="34" charset="-34"/>
                </a:rPr>
                <a:t>ปัญหา/อุปสรรค</a:t>
              </a:r>
            </a:p>
            <a:p>
              <a:r>
                <a:rPr lang="th-TH" sz="2000" b="1" dirty="0" smtClean="0">
                  <a:latin typeface="TH SarabunPSK" pitchFamily="34" charset="-34"/>
                  <a:cs typeface="TH SarabunPSK" pitchFamily="34" charset="-34"/>
                </a:rPr>
                <a:t>1</a:t>
              </a:r>
            </a:p>
            <a:p>
              <a:r>
                <a:rPr lang="th-TH" sz="2000" b="1" dirty="0" smtClean="0">
                  <a:latin typeface="TH SarabunPSK" pitchFamily="34" charset="-34"/>
                  <a:cs typeface="TH SarabunPSK" pitchFamily="34" charset="-34"/>
                </a:rPr>
                <a:t>2</a:t>
              </a:r>
            </a:p>
            <a:p>
              <a:r>
                <a:rPr lang="th-TH" sz="2000" b="1" dirty="0">
                  <a:latin typeface="TH SarabunPSK" pitchFamily="34" charset="-34"/>
                  <a:cs typeface="TH SarabunPSK" pitchFamily="34" charset="-34"/>
                </a:rPr>
                <a:t>3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4609052" y="4022482"/>
              <a:ext cx="4427444" cy="1323439"/>
            </a:xfrm>
            <a:prstGeom prst="rect">
              <a:avLst/>
            </a:prstGeom>
            <a:noFill/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th-TH" sz="2000" b="1" dirty="0" smtClean="0">
                  <a:latin typeface="TH SarabunPSK" pitchFamily="34" charset="-34"/>
                  <a:cs typeface="TH SarabunPSK" pitchFamily="34" charset="-34"/>
                </a:rPr>
                <a:t>ปัจจัยความสำเร็จ</a:t>
              </a:r>
            </a:p>
            <a:p>
              <a:r>
                <a:rPr lang="th-TH" sz="2000" b="1" dirty="0" smtClean="0">
                  <a:latin typeface="TH SarabunPSK" pitchFamily="34" charset="-34"/>
                  <a:cs typeface="TH SarabunPSK" pitchFamily="34" charset="-34"/>
                </a:rPr>
                <a:t>1</a:t>
              </a:r>
            </a:p>
            <a:p>
              <a:r>
                <a:rPr lang="th-TH" sz="2000" b="1" dirty="0" smtClean="0">
                  <a:latin typeface="TH SarabunPSK" pitchFamily="34" charset="-34"/>
                  <a:cs typeface="TH SarabunPSK" pitchFamily="34" charset="-34"/>
                </a:rPr>
                <a:t>2</a:t>
              </a:r>
            </a:p>
            <a:p>
              <a:r>
                <a:rPr lang="th-TH" sz="2000" b="1" dirty="0">
                  <a:latin typeface="TH SarabunPSK" pitchFamily="34" charset="-34"/>
                  <a:cs typeface="TH SarabunPSK" pitchFamily="34" charset="-34"/>
                </a:rPr>
                <a:t>3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83298" y="5345921"/>
              <a:ext cx="8853198" cy="1323439"/>
            </a:xfrm>
            <a:prstGeom prst="rect">
              <a:avLst/>
            </a:prstGeom>
            <a:noFill/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th-TH" sz="2000" b="1" dirty="0" smtClean="0">
                  <a:latin typeface="TH SarabunPSK" pitchFamily="34" charset="-34"/>
                  <a:cs typeface="TH SarabunPSK" pitchFamily="34" charset="-34"/>
                </a:rPr>
                <a:t>ข้อเสนอแนะ</a:t>
              </a:r>
            </a:p>
            <a:p>
              <a:r>
                <a:rPr lang="th-TH" sz="2000" b="1" dirty="0" smtClean="0">
                  <a:latin typeface="TH SarabunPSK" pitchFamily="34" charset="-34"/>
                  <a:cs typeface="TH SarabunPSK" pitchFamily="34" charset="-34"/>
                </a:rPr>
                <a:t>1</a:t>
              </a:r>
            </a:p>
            <a:p>
              <a:r>
                <a:rPr lang="th-TH" sz="2000" b="1" dirty="0" smtClean="0">
                  <a:latin typeface="TH SarabunPSK" pitchFamily="34" charset="-34"/>
                  <a:cs typeface="TH SarabunPSK" pitchFamily="34" charset="-34"/>
                </a:rPr>
                <a:t>2</a:t>
              </a:r>
            </a:p>
            <a:p>
              <a:r>
                <a:rPr lang="th-TH" sz="2000" b="1" dirty="0">
                  <a:latin typeface="TH SarabunPSK" pitchFamily="34" charset="-34"/>
                  <a:cs typeface="TH SarabunPSK" pitchFamily="34" charset="-34"/>
                </a:rPr>
                <a:t>3</a:t>
              </a:r>
            </a:p>
          </p:txBody>
        </p:sp>
      </p:grpSp>
      <p:graphicFrame>
        <p:nvGraphicFramePr>
          <p:cNvPr id="11" name="แผนภูมิ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63742730"/>
              </p:ext>
            </p:extLst>
          </p:nvPr>
        </p:nvGraphicFramePr>
        <p:xfrm>
          <a:off x="1619672" y="1052736"/>
          <a:ext cx="54006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34886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สี่เหลี่ยมผืนผ้า 4"/>
          <p:cNvSpPr/>
          <p:nvPr/>
        </p:nvSpPr>
        <p:spPr>
          <a:xfrm>
            <a:off x="0" y="0"/>
            <a:ext cx="9144000" cy="620688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 sz="1680" b="1" i="0" u="none" strike="noStrike" kern="1200" baseline="0">
                <a:solidFill>
                  <a:prstClr val="black"/>
                </a:solidFill>
                <a:latin typeface="TH SarabunPSK" pitchFamily="34" charset="-34"/>
                <a:ea typeface="+mn-ea"/>
                <a:cs typeface="TH SarabunPSK" pitchFamily="34" charset="-34"/>
              </a:defRPr>
            </a:pPr>
            <a:r>
              <a:rPr lang="th-TH" sz="2400" dirty="0">
                <a:solidFill>
                  <a:schemeClr val="bg1"/>
                </a:solidFill>
              </a:rPr>
              <a:t>ร้อยละความพึงพอใจของภาคีเครือข่ายภาครัฐที่นำสินค้าและบริการของกรมอนามัยมาใช้</a:t>
            </a:r>
          </a:p>
        </p:txBody>
      </p:sp>
      <p:grpSp>
        <p:nvGrpSpPr>
          <p:cNvPr id="9" name="กลุ่ม 8"/>
          <p:cNvGrpSpPr/>
          <p:nvPr/>
        </p:nvGrpSpPr>
        <p:grpSpPr>
          <a:xfrm>
            <a:off x="180560" y="4166498"/>
            <a:ext cx="8853198" cy="2646878"/>
            <a:chOff x="183298" y="4022482"/>
            <a:chExt cx="8853198" cy="2646878"/>
          </a:xfrm>
        </p:grpSpPr>
        <p:sp>
          <p:nvSpPr>
            <p:cNvPr id="6" name="TextBox 5"/>
            <p:cNvSpPr txBox="1"/>
            <p:nvPr/>
          </p:nvSpPr>
          <p:spPr>
            <a:xfrm>
              <a:off x="183298" y="4022482"/>
              <a:ext cx="4421968" cy="1323439"/>
            </a:xfrm>
            <a:prstGeom prst="rect">
              <a:avLst/>
            </a:prstGeom>
            <a:noFill/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th-TH" sz="2000" b="1" dirty="0" smtClean="0">
                  <a:latin typeface="TH SarabunPSK" pitchFamily="34" charset="-34"/>
                  <a:cs typeface="TH SarabunPSK" pitchFamily="34" charset="-34"/>
                </a:rPr>
                <a:t>ปัญหา/อุปสรรค</a:t>
              </a:r>
            </a:p>
            <a:p>
              <a:r>
                <a:rPr lang="th-TH" sz="2000" b="1" dirty="0" smtClean="0">
                  <a:latin typeface="TH SarabunPSK" pitchFamily="34" charset="-34"/>
                  <a:cs typeface="TH SarabunPSK" pitchFamily="34" charset="-34"/>
                </a:rPr>
                <a:t>1</a:t>
              </a:r>
            </a:p>
            <a:p>
              <a:r>
                <a:rPr lang="th-TH" sz="2000" b="1" dirty="0" smtClean="0">
                  <a:latin typeface="TH SarabunPSK" pitchFamily="34" charset="-34"/>
                  <a:cs typeface="TH SarabunPSK" pitchFamily="34" charset="-34"/>
                </a:rPr>
                <a:t>2</a:t>
              </a:r>
            </a:p>
            <a:p>
              <a:r>
                <a:rPr lang="th-TH" sz="2000" b="1" dirty="0">
                  <a:latin typeface="TH SarabunPSK" pitchFamily="34" charset="-34"/>
                  <a:cs typeface="TH SarabunPSK" pitchFamily="34" charset="-34"/>
                </a:rPr>
                <a:t>3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4609052" y="4022482"/>
              <a:ext cx="4427444" cy="1323439"/>
            </a:xfrm>
            <a:prstGeom prst="rect">
              <a:avLst/>
            </a:prstGeom>
            <a:noFill/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th-TH" sz="2000" b="1" dirty="0" smtClean="0">
                  <a:latin typeface="TH SarabunPSK" pitchFamily="34" charset="-34"/>
                  <a:cs typeface="TH SarabunPSK" pitchFamily="34" charset="-34"/>
                </a:rPr>
                <a:t>ปัจจัยความสำเร็จ</a:t>
              </a:r>
            </a:p>
            <a:p>
              <a:r>
                <a:rPr lang="th-TH" sz="2000" b="1" dirty="0" smtClean="0">
                  <a:latin typeface="TH SarabunPSK" pitchFamily="34" charset="-34"/>
                  <a:cs typeface="TH SarabunPSK" pitchFamily="34" charset="-34"/>
                </a:rPr>
                <a:t>1</a:t>
              </a:r>
            </a:p>
            <a:p>
              <a:r>
                <a:rPr lang="th-TH" sz="2000" b="1" dirty="0" smtClean="0">
                  <a:latin typeface="TH SarabunPSK" pitchFamily="34" charset="-34"/>
                  <a:cs typeface="TH SarabunPSK" pitchFamily="34" charset="-34"/>
                </a:rPr>
                <a:t>2</a:t>
              </a:r>
            </a:p>
            <a:p>
              <a:r>
                <a:rPr lang="th-TH" sz="2000" b="1" dirty="0">
                  <a:latin typeface="TH SarabunPSK" pitchFamily="34" charset="-34"/>
                  <a:cs typeface="TH SarabunPSK" pitchFamily="34" charset="-34"/>
                </a:rPr>
                <a:t>3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83298" y="5345921"/>
              <a:ext cx="8853198" cy="1323439"/>
            </a:xfrm>
            <a:prstGeom prst="rect">
              <a:avLst/>
            </a:prstGeom>
            <a:noFill/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th-TH" sz="2000" b="1" dirty="0" smtClean="0">
                  <a:latin typeface="TH SarabunPSK" pitchFamily="34" charset="-34"/>
                  <a:cs typeface="TH SarabunPSK" pitchFamily="34" charset="-34"/>
                </a:rPr>
                <a:t>ข้อเสนอแนะ</a:t>
              </a:r>
            </a:p>
            <a:p>
              <a:r>
                <a:rPr lang="th-TH" sz="2000" b="1" dirty="0" smtClean="0">
                  <a:latin typeface="TH SarabunPSK" pitchFamily="34" charset="-34"/>
                  <a:cs typeface="TH SarabunPSK" pitchFamily="34" charset="-34"/>
                </a:rPr>
                <a:t>1</a:t>
              </a:r>
            </a:p>
            <a:p>
              <a:r>
                <a:rPr lang="th-TH" sz="2000" b="1" dirty="0" smtClean="0">
                  <a:latin typeface="TH SarabunPSK" pitchFamily="34" charset="-34"/>
                  <a:cs typeface="TH SarabunPSK" pitchFamily="34" charset="-34"/>
                </a:rPr>
                <a:t>2</a:t>
              </a:r>
            </a:p>
            <a:p>
              <a:r>
                <a:rPr lang="th-TH" sz="2000" b="1" dirty="0">
                  <a:latin typeface="TH SarabunPSK" pitchFamily="34" charset="-34"/>
                  <a:cs typeface="TH SarabunPSK" pitchFamily="34" charset="-34"/>
                </a:rPr>
                <a:t>3</a:t>
              </a:r>
            </a:p>
          </p:txBody>
        </p:sp>
      </p:grpSp>
      <p:graphicFrame>
        <p:nvGraphicFramePr>
          <p:cNvPr id="10" name="แผนภูมิ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8543847"/>
              </p:ext>
            </p:extLst>
          </p:nvPr>
        </p:nvGraphicFramePr>
        <p:xfrm>
          <a:off x="1655676" y="980728"/>
          <a:ext cx="5832648" cy="29523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98954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สี่เหลี่ยมผืนผ้า 4"/>
          <p:cNvSpPr/>
          <p:nvPr/>
        </p:nvSpPr>
        <p:spPr>
          <a:xfrm>
            <a:off x="0" y="0"/>
            <a:ext cx="9144000" cy="620688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 sz="1680" b="1" i="0" u="none" strike="noStrike" kern="1200" baseline="0">
                <a:solidFill>
                  <a:prstClr val="black"/>
                </a:solidFill>
                <a:latin typeface="TH SarabunPSK" pitchFamily="34" charset="-34"/>
                <a:ea typeface="+mn-ea"/>
                <a:cs typeface="TH SarabunPSK" pitchFamily="34" charset="-34"/>
              </a:defRPr>
            </a:pPr>
            <a:r>
              <a:rPr lang="th-TH" sz="2400" dirty="0">
                <a:solidFill>
                  <a:schemeClr val="bg1"/>
                </a:solidFill>
              </a:rPr>
              <a:t>จำนวนผลงานวิจัย ผลงานวิชาการ และนวัตกรรมที่ถูกไปใช้ประโยชน์</a:t>
            </a:r>
          </a:p>
        </p:txBody>
      </p:sp>
      <p:grpSp>
        <p:nvGrpSpPr>
          <p:cNvPr id="9" name="กลุ่ม 8"/>
          <p:cNvGrpSpPr/>
          <p:nvPr/>
        </p:nvGrpSpPr>
        <p:grpSpPr>
          <a:xfrm>
            <a:off x="180560" y="4166498"/>
            <a:ext cx="8853198" cy="2646878"/>
            <a:chOff x="183298" y="4022482"/>
            <a:chExt cx="8853198" cy="2646878"/>
          </a:xfrm>
        </p:grpSpPr>
        <p:sp>
          <p:nvSpPr>
            <p:cNvPr id="6" name="TextBox 5"/>
            <p:cNvSpPr txBox="1"/>
            <p:nvPr/>
          </p:nvSpPr>
          <p:spPr>
            <a:xfrm>
              <a:off x="183298" y="4022482"/>
              <a:ext cx="4421968" cy="1323439"/>
            </a:xfrm>
            <a:prstGeom prst="rect">
              <a:avLst/>
            </a:prstGeom>
            <a:noFill/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th-TH" sz="2000" b="1" dirty="0" smtClean="0">
                  <a:latin typeface="TH SarabunPSK" pitchFamily="34" charset="-34"/>
                  <a:cs typeface="TH SarabunPSK" pitchFamily="34" charset="-34"/>
                </a:rPr>
                <a:t>ปัญหา/อุปสรรค</a:t>
              </a:r>
            </a:p>
            <a:p>
              <a:r>
                <a:rPr lang="th-TH" sz="2000" b="1" dirty="0" smtClean="0">
                  <a:latin typeface="TH SarabunPSK" pitchFamily="34" charset="-34"/>
                  <a:cs typeface="TH SarabunPSK" pitchFamily="34" charset="-34"/>
                </a:rPr>
                <a:t>1</a:t>
              </a:r>
            </a:p>
            <a:p>
              <a:r>
                <a:rPr lang="th-TH" sz="2000" b="1" dirty="0" smtClean="0">
                  <a:latin typeface="TH SarabunPSK" pitchFamily="34" charset="-34"/>
                  <a:cs typeface="TH SarabunPSK" pitchFamily="34" charset="-34"/>
                </a:rPr>
                <a:t>2</a:t>
              </a:r>
            </a:p>
            <a:p>
              <a:r>
                <a:rPr lang="th-TH" sz="2000" b="1" dirty="0">
                  <a:latin typeface="TH SarabunPSK" pitchFamily="34" charset="-34"/>
                  <a:cs typeface="TH SarabunPSK" pitchFamily="34" charset="-34"/>
                </a:rPr>
                <a:t>3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4609052" y="4022482"/>
              <a:ext cx="4427444" cy="1323439"/>
            </a:xfrm>
            <a:prstGeom prst="rect">
              <a:avLst/>
            </a:prstGeom>
            <a:noFill/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th-TH" sz="2000" b="1" dirty="0" smtClean="0">
                  <a:latin typeface="TH SarabunPSK" pitchFamily="34" charset="-34"/>
                  <a:cs typeface="TH SarabunPSK" pitchFamily="34" charset="-34"/>
                </a:rPr>
                <a:t>ปัจจัยความสำเร็จ</a:t>
              </a:r>
            </a:p>
            <a:p>
              <a:r>
                <a:rPr lang="th-TH" sz="2000" b="1" dirty="0" smtClean="0">
                  <a:latin typeface="TH SarabunPSK" pitchFamily="34" charset="-34"/>
                  <a:cs typeface="TH SarabunPSK" pitchFamily="34" charset="-34"/>
                </a:rPr>
                <a:t>1</a:t>
              </a:r>
            </a:p>
            <a:p>
              <a:r>
                <a:rPr lang="th-TH" sz="2000" b="1" dirty="0" smtClean="0">
                  <a:latin typeface="TH SarabunPSK" pitchFamily="34" charset="-34"/>
                  <a:cs typeface="TH SarabunPSK" pitchFamily="34" charset="-34"/>
                </a:rPr>
                <a:t>2</a:t>
              </a:r>
            </a:p>
            <a:p>
              <a:r>
                <a:rPr lang="th-TH" sz="2000" b="1" dirty="0">
                  <a:latin typeface="TH SarabunPSK" pitchFamily="34" charset="-34"/>
                  <a:cs typeface="TH SarabunPSK" pitchFamily="34" charset="-34"/>
                </a:rPr>
                <a:t>3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83298" y="5345921"/>
              <a:ext cx="8853198" cy="1323439"/>
            </a:xfrm>
            <a:prstGeom prst="rect">
              <a:avLst/>
            </a:prstGeom>
            <a:noFill/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th-TH" sz="2000" b="1" dirty="0" smtClean="0">
                  <a:latin typeface="TH SarabunPSK" pitchFamily="34" charset="-34"/>
                  <a:cs typeface="TH SarabunPSK" pitchFamily="34" charset="-34"/>
                </a:rPr>
                <a:t>ข้อเสนอแนะ</a:t>
              </a:r>
            </a:p>
            <a:p>
              <a:r>
                <a:rPr lang="th-TH" sz="2000" b="1" dirty="0" smtClean="0">
                  <a:latin typeface="TH SarabunPSK" pitchFamily="34" charset="-34"/>
                  <a:cs typeface="TH SarabunPSK" pitchFamily="34" charset="-34"/>
                </a:rPr>
                <a:t>1</a:t>
              </a:r>
            </a:p>
            <a:p>
              <a:r>
                <a:rPr lang="th-TH" sz="2000" b="1" dirty="0" smtClean="0">
                  <a:latin typeface="TH SarabunPSK" pitchFamily="34" charset="-34"/>
                  <a:cs typeface="TH SarabunPSK" pitchFamily="34" charset="-34"/>
                </a:rPr>
                <a:t>2</a:t>
              </a:r>
            </a:p>
            <a:p>
              <a:r>
                <a:rPr lang="th-TH" sz="2000" b="1" dirty="0">
                  <a:latin typeface="TH SarabunPSK" pitchFamily="34" charset="-34"/>
                  <a:cs typeface="TH SarabunPSK" pitchFamily="34" charset="-34"/>
                </a:rPr>
                <a:t>3</a:t>
              </a:r>
            </a:p>
          </p:txBody>
        </p:sp>
      </p:grpSp>
      <p:graphicFrame>
        <p:nvGraphicFramePr>
          <p:cNvPr id="11" name="แผนภูมิ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03759306"/>
              </p:ext>
            </p:extLst>
          </p:nvPr>
        </p:nvGraphicFramePr>
        <p:xfrm>
          <a:off x="1619672" y="908720"/>
          <a:ext cx="5400600" cy="30963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06472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สี่เหลี่ยมผืนผ้า 4"/>
          <p:cNvSpPr/>
          <p:nvPr/>
        </p:nvSpPr>
        <p:spPr>
          <a:xfrm>
            <a:off x="0" y="0"/>
            <a:ext cx="9144000" cy="620688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 sz="1680" b="1" i="0" u="none" strike="noStrike" kern="1200" baseline="0">
                <a:solidFill>
                  <a:prstClr val="black"/>
                </a:solidFill>
                <a:latin typeface="TH SarabunPSK" pitchFamily="34" charset="-34"/>
                <a:ea typeface="+mn-ea"/>
                <a:cs typeface="TH SarabunPSK" pitchFamily="34" charset="-34"/>
              </a:defRPr>
            </a:pPr>
            <a:r>
              <a:rPr lang="th-TH" sz="2400" dirty="0">
                <a:solidFill>
                  <a:schemeClr val="bg1"/>
                </a:solidFill>
              </a:rPr>
              <a:t>การผ่านเกณฑ์คุณภาพการบริหารจัดการภาครัฐ (</a:t>
            </a:r>
            <a:r>
              <a:rPr lang="en-US" sz="2400" dirty="0">
                <a:solidFill>
                  <a:schemeClr val="bg1"/>
                </a:solidFill>
              </a:rPr>
              <a:t>PMQA)</a:t>
            </a:r>
            <a:endParaRPr lang="th-TH" sz="2400" dirty="0">
              <a:solidFill>
                <a:schemeClr val="bg1"/>
              </a:solidFill>
            </a:endParaRPr>
          </a:p>
        </p:txBody>
      </p:sp>
      <p:grpSp>
        <p:nvGrpSpPr>
          <p:cNvPr id="9" name="กลุ่ม 8"/>
          <p:cNvGrpSpPr/>
          <p:nvPr/>
        </p:nvGrpSpPr>
        <p:grpSpPr>
          <a:xfrm>
            <a:off x="180560" y="4166498"/>
            <a:ext cx="8853198" cy="2646878"/>
            <a:chOff x="183298" y="4022482"/>
            <a:chExt cx="8853198" cy="2646878"/>
          </a:xfrm>
        </p:grpSpPr>
        <p:sp>
          <p:nvSpPr>
            <p:cNvPr id="6" name="TextBox 5"/>
            <p:cNvSpPr txBox="1"/>
            <p:nvPr/>
          </p:nvSpPr>
          <p:spPr>
            <a:xfrm>
              <a:off x="183298" y="4022482"/>
              <a:ext cx="4421968" cy="1323439"/>
            </a:xfrm>
            <a:prstGeom prst="rect">
              <a:avLst/>
            </a:prstGeom>
            <a:noFill/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th-TH" sz="2000" b="1" dirty="0" smtClean="0">
                  <a:latin typeface="TH SarabunPSK" pitchFamily="34" charset="-34"/>
                  <a:cs typeface="TH SarabunPSK" pitchFamily="34" charset="-34"/>
                </a:rPr>
                <a:t>ปัญหา/อุปสรรค</a:t>
              </a:r>
            </a:p>
            <a:p>
              <a:r>
                <a:rPr lang="th-TH" sz="2000" b="1" dirty="0" smtClean="0">
                  <a:latin typeface="TH SarabunPSK" pitchFamily="34" charset="-34"/>
                  <a:cs typeface="TH SarabunPSK" pitchFamily="34" charset="-34"/>
                </a:rPr>
                <a:t>1</a:t>
              </a:r>
            </a:p>
            <a:p>
              <a:r>
                <a:rPr lang="th-TH" sz="2000" b="1" dirty="0" smtClean="0">
                  <a:latin typeface="TH SarabunPSK" pitchFamily="34" charset="-34"/>
                  <a:cs typeface="TH SarabunPSK" pitchFamily="34" charset="-34"/>
                </a:rPr>
                <a:t>2</a:t>
              </a:r>
            </a:p>
            <a:p>
              <a:r>
                <a:rPr lang="th-TH" sz="2000" b="1" dirty="0">
                  <a:latin typeface="TH SarabunPSK" pitchFamily="34" charset="-34"/>
                  <a:cs typeface="TH SarabunPSK" pitchFamily="34" charset="-34"/>
                </a:rPr>
                <a:t>3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4609052" y="4022482"/>
              <a:ext cx="4427444" cy="1323439"/>
            </a:xfrm>
            <a:prstGeom prst="rect">
              <a:avLst/>
            </a:prstGeom>
            <a:noFill/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th-TH" sz="2000" b="1" dirty="0" smtClean="0">
                  <a:latin typeface="TH SarabunPSK" pitchFamily="34" charset="-34"/>
                  <a:cs typeface="TH SarabunPSK" pitchFamily="34" charset="-34"/>
                </a:rPr>
                <a:t>ปัจจัยความสำเร็จ</a:t>
              </a:r>
            </a:p>
            <a:p>
              <a:r>
                <a:rPr lang="th-TH" sz="2000" b="1" dirty="0" smtClean="0">
                  <a:latin typeface="TH SarabunPSK" pitchFamily="34" charset="-34"/>
                  <a:cs typeface="TH SarabunPSK" pitchFamily="34" charset="-34"/>
                </a:rPr>
                <a:t>1</a:t>
              </a:r>
            </a:p>
            <a:p>
              <a:r>
                <a:rPr lang="th-TH" sz="2000" b="1" dirty="0" smtClean="0">
                  <a:latin typeface="TH SarabunPSK" pitchFamily="34" charset="-34"/>
                  <a:cs typeface="TH SarabunPSK" pitchFamily="34" charset="-34"/>
                </a:rPr>
                <a:t>2</a:t>
              </a:r>
            </a:p>
            <a:p>
              <a:r>
                <a:rPr lang="th-TH" sz="2000" b="1" dirty="0">
                  <a:latin typeface="TH SarabunPSK" pitchFamily="34" charset="-34"/>
                  <a:cs typeface="TH SarabunPSK" pitchFamily="34" charset="-34"/>
                </a:rPr>
                <a:t>3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83298" y="5345921"/>
              <a:ext cx="8853198" cy="1323439"/>
            </a:xfrm>
            <a:prstGeom prst="rect">
              <a:avLst/>
            </a:prstGeom>
            <a:noFill/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th-TH" sz="2000" b="1" dirty="0" smtClean="0">
                  <a:latin typeface="TH SarabunPSK" pitchFamily="34" charset="-34"/>
                  <a:cs typeface="TH SarabunPSK" pitchFamily="34" charset="-34"/>
                </a:rPr>
                <a:t>ข้อเสนอแนะ</a:t>
              </a:r>
            </a:p>
            <a:p>
              <a:r>
                <a:rPr lang="th-TH" sz="2000" b="1" dirty="0" smtClean="0">
                  <a:latin typeface="TH SarabunPSK" pitchFamily="34" charset="-34"/>
                  <a:cs typeface="TH SarabunPSK" pitchFamily="34" charset="-34"/>
                </a:rPr>
                <a:t>1</a:t>
              </a:r>
            </a:p>
            <a:p>
              <a:r>
                <a:rPr lang="th-TH" sz="2000" b="1" dirty="0" smtClean="0">
                  <a:latin typeface="TH SarabunPSK" pitchFamily="34" charset="-34"/>
                  <a:cs typeface="TH SarabunPSK" pitchFamily="34" charset="-34"/>
                </a:rPr>
                <a:t>2</a:t>
              </a:r>
            </a:p>
            <a:p>
              <a:r>
                <a:rPr lang="th-TH" sz="2000" b="1" dirty="0">
                  <a:latin typeface="TH SarabunPSK" pitchFamily="34" charset="-34"/>
                  <a:cs typeface="TH SarabunPSK" pitchFamily="34" charset="-34"/>
                </a:rPr>
                <a:t>3</a:t>
              </a:r>
            </a:p>
          </p:txBody>
        </p:sp>
      </p:grpSp>
      <p:graphicFrame>
        <p:nvGraphicFramePr>
          <p:cNvPr id="10" name="แผนภูมิ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32497614"/>
              </p:ext>
            </p:extLst>
          </p:nvPr>
        </p:nvGraphicFramePr>
        <p:xfrm>
          <a:off x="1331640" y="908720"/>
          <a:ext cx="5904656" cy="30243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98614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สี่เหลี่ยมผืนผ้า 4"/>
          <p:cNvSpPr/>
          <p:nvPr/>
        </p:nvSpPr>
        <p:spPr>
          <a:xfrm>
            <a:off x="0" y="0"/>
            <a:ext cx="9144000" cy="620688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 sz="1680" b="1" i="0" u="none" strike="noStrike" kern="1200" baseline="0">
                <a:solidFill>
                  <a:prstClr val="black"/>
                </a:solidFill>
                <a:latin typeface="TH SarabunPSK" pitchFamily="34" charset="-34"/>
                <a:ea typeface="+mn-ea"/>
                <a:cs typeface="TH SarabunPSK" pitchFamily="34" charset="-34"/>
              </a:defRPr>
            </a:pPr>
            <a:r>
              <a:rPr lang="th-TH" sz="2400" dirty="0">
                <a:solidFill>
                  <a:schemeClr val="bg1"/>
                </a:solidFill>
              </a:rPr>
              <a:t>คะแนนการประเมินระดับคุณธรรมและความโปร่งใสในการดำเนินงาน ตามระบบ </a:t>
            </a:r>
            <a:r>
              <a:rPr lang="en-US" sz="2400" dirty="0">
                <a:solidFill>
                  <a:schemeClr val="bg1"/>
                </a:solidFill>
              </a:rPr>
              <a:t>ITA </a:t>
            </a:r>
            <a:r>
              <a:rPr lang="th-TH" sz="2400" dirty="0">
                <a:solidFill>
                  <a:schemeClr val="bg1"/>
                </a:solidFill>
              </a:rPr>
              <a:t>โดย ปปท.</a:t>
            </a:r>
          </a:p>
        </p:txBody>
      </p:sp>
      <p:grpSp>
        <p:nvGrpSpPr>
          <p:cNvPr id="9" name="กลุ่ม 8"/>
          <p:cNvGrpSpPr/>
          <p:nvPr/>
        </p:nvGrpSpPr>
        <p:grpSpPr>
          <a:xfrm>
            <a:off x="180560" y="4166498"/>
            <a:ext cx="8853198" cy="2646878"/>
            <a:chOff x="183298" y="4022482"/>
            <a:chExt cx="8853198" cy="2646878"/>
          </a:xfrm>
        </p:grpSpPr>
        <p:sp>
          <p:nvSpPr>
            <p:cNvPr id="6" name="TextBox 5"/>
            <p:cNvSpPr txBox="1"/>
            <p:nvPr/>
          </p:nvSpPr>
          <p:spPr>
            <a:xfrm>
              <a:off x="183298" y="4022482"/>
              <a:ext cx="4421968" cy="1323439"/>
            </a:xfrm>
            <a:prstGeom prst="rect">
              <a:avLst/>
            </a:prstGeom>
            <a:noFill/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th-TH" sz="2000" b="1" dirty="0" smtClean="0">
                  <a:latin typeface="TH SarabunPSK" pitchFamily="34" charset="-34"/>
                  <a:cs typeface="TH SarabunPSK" pitchFamily="34" charset="-34"/>
                </a:rPr>
                <a:t>ปัญหา/อุปสรรค</a:t>
              </a:r>
            </a:p>
            <a:p>
              <a:r>
                <a:rPr lang="th-TH" sz="2000" b="1" dirty="0" smtClean="0">
                  <a:latin typeface="TH SarabunPSK" pitchFamily="34" charset="-34"/>
                  <a:cs typeface="TH SarabunPSK" pitchFamily="34" charset="-34"/>
                </a:rPr>
                <a:t>1</a:t>
              </a:r>
            </a:p>
            <a:p>
              <a:r>
                <a:rPr lang="th-TH" sz="2000" b="1" dirty="0" smtClean="0">
                  <a:latin typeface="TH SarabunPSK" pitchFamily="34" charset="-34"/>
                  <a:cs typeface="TH SarabunPSK" pitchFamily="34" charset="-34"/>
                </a:rPr>
                <a:t>2</a:t>
              </a:r>
            </a:p>
            <a:p>
              <a:r>
                <a:rPr lang="th-TH" sz="2000" b="1" dirty="0">
                  <a:latin typeface="TH SarabunPSK" pitchFamily="34" charset="-34"/>
                  <a:cs typeface="TH SarabunPSK" pitchFamily="34" charset="-34"/>
                </a:rPr>
                <a:t>3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4609052" y="4022482"/>
              <a:ext cx="4427444" cy="1323439"/>
            </a:xfrm>
            <a:prstGeom prst="rect">
              <a:avLst/>
            </a:prstGeom>
            <a:noFill/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th-TH" sz="2000" b="1" dirty="0" smtClean="0">
                  <a:latin typeface="TH SarabunPSK" pitchFamily="34" charset="-34"/>
                  <a:cs typeface="TH SarabunPSK" pitchFamily="34" charset="-34"/>
                </a:rPr>
                <a:t>ปัจจัยความสำเร็จ</a:t>
              </a:r>
            </a:p>
            <a:p>
              <a:r>
                <a:rPr lang="th-TH" sz="2000" b="1" dirty="0" smtClean="0">
                  <a:latin typeface="TH SarabunPSK" pitchFamily="34" charset="-34"/>
                  <a:cs typeface="TH SarabunPSK" pitchFamily="34" charset="-34"/>
                </a:rPr>
                <a:t>1</a:t>
              </a:r>
            </a:p>
            <a:p>
              <a:r>
                <a:rPr lang="th-TH" sz="2000" b="1" dirty="0" smtClean="0">
                  <a:latin typeface="TH SarabunPSK" pitchFamily="34" charset="-34"/>
                  <a:cs typeface="TH SarabunPSK" pitchFamily="34" charset="-34"/>
                </a:rPr>
                <a:t>2</a:t>
              </a:r>
            </a:p>
            <a:p>
              <a:r>
                <a:rPr lang="th-TH" sz="2000" b="1" dirty="0">
                  <a:latin typeface="TH SarabunPSK" pitchFamily="34" charset="-34"/>
                  <a:cs typeface="TH SarabunPSK" pitchFamily="34" charset="-34"/>
                </a:rPr>
                <a:t>3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83298" y="5345921"/>
              <a:ext cx="8853198" cy="1323439"/>
            </a:xfrm>
            <a:prstGeom prst="rect">
              <a:avLst/>
            </a:prstGeom>
            <a:noFill/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th-TH" sz="2000" b="1" dirty="0" smtClean="0">
                  <a:latin typeface="TH SarabunPSK" pitchFamily="34" charset="-34"/>
                  <a:cs typeface="TH SarabunPSK" pitchFamily="34" charset="-34"/>
                </a:rPr>
                <a:t>ข้อเสนอแนะ</a:t>
              </a:r>
            </a:p>
            <a:p>
              <a:r>
                <a:rPr lang="th-TH" sz="2000" b="1" dirty="0" smtClean="0">
                  <a:latin typeface="TH SarabunPSK" pitchFamily="34" charset="-34"/>
                  <a:cs typeface="TH SarabunPSK" pitchFamily="34" charset="-34"/>
                </a:rPr>
                <a:t>1</a:t>
              </a:r>
            </a:p>
            <a:p>
              <a:r>
                <a:rPr lang="th-TH" sz="2000" b="1" dirty="0" smtClean="0">
                  <a:latin typeface="TH SarabunPSK" pitchFamily="34" charset="-34"/>
                  <a:cs typeface="TH SarabunPSK" pitchFamily="34" charset="-34"/>
                </a:rPr>
                <a:t>2</a:t>
              </a:r>
            </a:p>
            <a:p>
              <a:r>
                <a:rPr lang="th-TH" sz="2000" b="1" dirty="0">
                  <a:latin typeface="TH SarabunPSK" pitchFamily="34" charset="-34"/>
                  <a:cs typeface="TH SarabunPSK" pitchFamily="34" charset="-34"/>
                </a:rPr>
                <a:t>3</a:t>
              </a:r>
            </a:p>
          </p:txBody>
        </p:sp>
      </p:grpSp>
      <p:graphicFrame>
        <p:nvGraphicFramePr>
          <p:cNvPr id="11" name="แผนภูมิ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61995957"/>
              </p:ext>
            </p:extLst>
          </p:nvPr>
        </p:nvGraphicFramePr>
        <p:xfrm>
          <a:off x="1403648" y="908720"/>
          <a:ext cx="6192688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27967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แผนภูมิ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7463682"/>
              </p:ext>
            </p:extLst>
          </p:nvPr>
        </p:nvGraphicFramePr>
        <p:xfrm>
          <a:off x="251520" y="3382253"/>
          <a:ext cx="8640960" cy="2880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สี่เหลี่ยมผืนผ้า 4"/>
          <p:cNvSpPr/>
          <p:nvPr/>
        </p:nvSpPr>
        <p:spPr>
          <a:xfrm>
            <a:off x="0" y="0"/>
            <a:ext cx="9144000" cy="620688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>
                <a:latin typeface="TH SarabunPSK" pitchFamily="34" charset="-34"/>
                <a:cs typeface="TH SarabunPSK" pitchFamily="34" charset="-34"/>
              </a:rPr>
              <a:t>ร้อยละของเด็กอายุ 0-5 ปี สูงดีสมส่วน และส่วนสูงเฉลี่ยที่อายุ 5 ปี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004048" y="6284251"/>
            <a:ext cx="403819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แหล่งข้อมูล </a:t>
            </a:r>
            <a:r>
              <a:rPr lang="en-US" sz="1600" dirty="0">
                <a:latin typeface="TH SarabunPSK" pitchFamily="34" charset="-34"/>
                <a:cs typeface="TH SarabunPSK" pitchFamily="34" charset="-34"/>
              </a:rPr>
              <a:t>: </a:t>
            </a:r>
            <a:r>
              <a:rPr lang="en-US" sz="1600" dirty="0" smtClean="0">
                <a:latin typeface="TH SarabunPSK" pitchFamily="34" charset="-34"/>
                <a:cs typeface="TH SarabunPSK" pitchFamily="34" charset="-34"/>
              </a:rPr>
              <a:t>HDC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วันที่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ประมวลผล </a:t>
            </a:r>
            <a:r>
              <a:rPr lang="en-US" sz="1600" dirty="0" smtClean="0">
                <a:latin typeface="TH SarabunPSK" pitchFamily="34" charset="-34"/>
                <a:cs typeface="TH SarabunPSK" pitchFamily="34" charset="-34"/>
              </a:rPr>
              <a:t>25 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ธันวาคม </a:t>
            </a:r>
            <a:r>
              <a:rPr lang="en-US" sz="1600" dirty="0">
                <a:latin typeface="TH SarabunPSK" pitchFamily="34" charset="-34"/>
                <a:cs typeface="TH SarabunPSK" pitchFamily="34" charset="-34"/>
              </a:rPr>
              <a:t>2561</a:t>
            </a:r>
          </a:p>
        </p:txBody>
      </p:sp>
      <p:graphicFrame>
        <p:nvGraphicFramePr>
          <p:cNvPr id="12" name="แผนภูมิ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58835945"/>
              </p:ext>
            </p:extLst>
          </p:nvPr>
        </p:nvGraphicFramePr>
        <p:xfrm>
          <a:off x="243592" y="692696"/>
          <a:ext cx="8656815" cy="25368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9488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สี่เหลี่ยมผืนผ้า 4"/>
          <p:cNvSpPr/>
          <p:nvPr/>
        </p:nvSpPr>
        <p:spPr>
          <a:xfrm>
            <a:off x="0" y="0"/>
            <a:ext cx="9144000" cy="620688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>
                <a:latin typeface="TH SarabunPSK" pitchFamily="34" charset="-34"/>
                <a:cs typeface="TH SarabunPSK" pitchFamily="34" charset="-34"/>
              </a:rPr>
              <a:t>ร้อยละของเด็กอายุ 0-5 ปี สูงดีสมส่วน และส่วนสูงเฉลี่ยที่อายุ 5 ปี </a:t>
            </a:r>
          </a:p>
        </p:txBody>
      </p:sp>
      <p:grpSp>
        <p:nvGrpSpPr>
          <p:cNvPr id="9" name="กลุ่ม 8"/>
          <p:cNvGrpSpPr/>
          <p:nvPr/>
        </p:nvGrpSpPr>
        <p:grpSpPr>
          <a:xfrm>
            <a:off x="72294" y="908720"/>
            <a:ext cx="8909113" cy="4224665"/>
            <a:chOff x="7005" y="669031"/>
            <a:chExt cx="8909113" cy="4653650"/>
          </a:xfrm>
        </p:grpSpPr>
        <p:sp>
          <p:nvSpPr>
            <p:cNvPr id="6" name="TextBox 5"/>
            <p:cNvSpPr txBox="1"/>
            <p:nvPr/>
          </p:nvSpPr>
          <p:spPr>
            <a:xfrm>
              <a:off x="31211" y="669031"/>
              <a:ext cx="8884907" cy="1322214"/>
            </a:xfrm>
            <a:prstGeom prst="rect">
              <a:avLst/>
            </a:prstGeom>
            <a:noFill/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th-TH" sz="1800" b="1" dirty="0" smtClean="0">
                  <a:latin typeface="TH SarabunPSK" pitchFamily="34" charset="-34"/>
                  <a:cs typeface="TH SarabunPSK" pitchFamily="34" charset="-34"/>
                </a:rPr>
                <a:t>ปัญหา/อุปสรรค</a:t>
              </a:r>
            </a:p>
            <a:p>
              <a:r>
                <a:rPr lang="th-TH" sz="1800" b="1" dirty="0" smtClean="0">
                  <a:latin typeface="TH SarabunPSK" pitchFamily="34" charset="-34"/>
                  <a:cs typeface="TH SarabunPSK" pitchFamily="34" charset="-34"/>
                </a:rPr>
                <a:t>1</a:t>
              </a:r>
            </a:p>
            <a:p>
              <a:r>
                <a:rPr lang="th-TH" sz="1800" b="1" dirty="0" smtClean="0">
                  <a:latin typeface="TH SarabunPSK" pitchFamily="34" charset="-34"/>
                  <a:cs typeface="TH SarabunPSK" pitchFamily="34" charset="-34"/>
                </a:rPr>
                <a:t>2</a:t>
              </a:r>
            </a:p>
            <a:p>
              <a:r>
                <a:rPr lang="th-TH" sz="1800" b="1" dirty="0">
                  <a:latin typeface="TH SarabunPSK" pitchFamily="34" charset="-34"/>
                  <a:cs typeface="TH SarabunPSK" pitchFamily="34" charset="-34"/>
                </a:rPr>
                <a:t>3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7005" y="2334749"/>
              <a:ext cx="8909113" cy="1322214"/>
            </a:xfrm>
            <a:prstGeom prst="rect">
              <a:avLst/>
            </a:prstGeom>
            <a:noFill/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th-TH" sz="1800" b="1" dirty="0" smtClean="0">
                  <a:latin typeface="TH SarabunPSK" pitchFamily="34" charset="-34"/>
                  <a:cs typeface="TH SarabunPSK" pitchFamily="34" charset="-34"/>
                </a:rPr>
                <a:t>ปัจจัยความสำเร็จ</a:t>
              </a:r>
            </a:p>
            <a:p>
              <a:r>
                <a:rPr lang="th-TH" sz="1800" b="1" dirty="0" smtClean="0">
                  <a:latin typeface="TH SarabunPSK" pitchFamily="34" charset="-34"/>
                  <a:cs typeface="TH SarabunPSK" pitchFamily="34" charset="-34"/>
                </a:rPr>
                <a:t>1</a:t>
              </a:r>
            </a:p>
            <a:p>
              <a:r>
                <a:rPr lang="th-TH" sz="1800" b="1" dirty="0" smtClean="0">
                  <a:latin typeface="TH SarabunPSK" pitchFamily="34" charset="-34"/>
                  <a:cs typeface="TH SarabunPSK" pitchFamily="34" charset="-34"/>
                </a:rPr>
                <a:t>2</a:t>
              </a:r>
            </a:p>
            <a:p>
              <a:r>
                <a:rPr lang="th-TH" sz="1800" b="1" dirty="0">
                  <a:latin typeface="TH SarabunPSK" pitchFamily="34" charset="-34"/>
                  <a:cs typeface="TH SarabunPSK" pitchFamily="34" charset="-34"/>
                </a:rPr>
                <a:t>3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7005" y="4000467"/>
              <a:ext cx="8884906" cy="1322214"/>
            </a:xfrm>
            <a:prstGeom prst="rect">
              <a:avLst/>
            </a:prstGeom>
            <a:noFill/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th-TH" sz="1800" b="1" dirty="0" smtClean="0">
                  <a:latin typeface="TH SarabunPSK" pitchFamily="34" charset="-34"/>
                  <a:cs typeface="TH SarabunPSK" pitchFamily="34" charset="-34"/>
                </a:rPr>
                <a:t>ข้อเสนอแนะ</a:t>
              </a:r>
            </a:p>
            <a:p>
              <a:r>
                <a:rPr lang="th-TH" sz="1800" b="1" dirty="0" smtClean="0">
                  <a:latin typeface="TH SarabunPSK" pitchFamily="34" charset="-34"/>
                  <a:cs typeface="TH SarabunPSK" pitchFamily="34" charset="-34"/>
                </a:rPr>
                <a:t>1</a:t>
              </a:r>
            </a:p>
            <a:p>
              <a:r>
                <a:rPr lang="th-TH" sz="1800" b="1" dirty="0" smtClean="0">
                  <a:latin typeface="TH SarabunPSK" pitchFamily="34" charset="-34"/>
                  <a:cs typeface="TH SarabunPSK" pitchFamily="34" charset="-34"/>
                </a:rPr>
                <a:t>2</a:t>
              </a:r>
            </a:p>
            <a:p>
              <a:r>
                <a:rPr lang="th-TH" sz="1800" b="1" dirty="0">
                  <a:latin typeface="TH SarabunPSK" pitchFamily="34" charset="-34"/>
                  <a:cs typeface="TH SarabunPSK" pitchFamily="34" charset="-34"/>
                </a:rPr>
                <a:t>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26395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สี่เหลี่ยมผืนผ้า 4"/>
          <p:cNvSpPr/>
          <p:nvPr/>
        </p:nvSpPr>
        <p:spPr>
          <a:xfrm>
            <a:off x="0" y="0"/>
            <a:ext cx="9144000" cy="620688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>
                <a:latin typeface="TH SarabunPSK" pitchFamily="34" charset="-34"/>
                <a:cs typeface="TH SarabunPSK" pitchFamily="34" charset="-34"/>
              </a:rPr>
              <a:t>ร้อยละของเด็กอายุ 3 ปี ปราศจากฟันผุ</a:t>
            </a:r>
          </a:p>
        </p:txBody>
      </p:sp>
      <p:grpSp>
        <p:nvGrpSpPr>
          <p:cNvPr id="9" name="กลุ่ม 8"/>
          <p:cNvGrpSpPr/>
          <p:nvPr/>
        </p:nvGrpSpPr>
        <p:grpSpPr>
          <a:xfrm>
            <a:off x="180560" y="4166498"/>
            <a:ext cx="8853198" cy="2646878"/>
            <a:chOff x="183298" y="4022482"/>
            <a:chExt cx="8853198" cy="2646878"/>
          </a:xfrm>
        </p:grpSpPr>
        <p:sp>
          <p:nvSpPr>
            <p:cNvPr id="6" name="TextBox 5"/>
            <p:cNvSpPr txBox="1"/>
            <p:nvPr/>
          </p:nvSpPr>
          <p:spPr>
            <a:xfrm>
              <a:off x="183298" y="4022482"/>
              <a:ext cx="4421968" cy="1323439"/>
            </a:xfrm>
            <a:prstGeom prst="rect">
              <a:avLst/>
            </a:prstGeom>
            <a:noFill/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th-TH" sz="2000" b="1" dirty="0" smtClean="0">
                  <a:latin typeface="TH SarabunPSK" pitchFamily="34" charset="-34"/>
                  <a:cs typeface="TH SarabunPSK" pitchFamily="34" charset="-34"/>
                </a:rPr>
                <a:t>ปัญหา/อุปสรรค</a:t>
              </a:r>
            </a:p>
            <a:p>
              <a:r>
                <a:rPr lang="th-TH" sz="2000" b="1" dirty="0" smtClean="0">
                  <a:latin typeface="TH SarabunPSK" pitchFamily="34" charset="-34"/>
                  <a:cs typeface="TH SarabunPSK" pitchFamily="34" charset="-34"/>
                </a:rPr>
                <a:t>1</a:t>
              </a:r>
            </a:p>
            <a:p>
              <a:r>
                <a:rPr lang="th-TH" sz="2000" b="1" dirty="0" smtClean="0">
                  <a:latin typeface="TH SarabunPSK" pitchFamily="34" charset="-34"/>
                  <a:cs typeface="TH SarabunPSK" pitchFamily="34" charset="-34"/>
                </a:rPr>
                <a:t>2</a:t>
              </a:r>
            </a:p>
            <a:p>
              <a:r>
                <a:rPr lang="th-TH" sz="2000" b="1" dirty="0">
                  <a:latin typeface="TH SarabunPSK" pitchFamily="34" charset="-34"/>
                  <a:cs typeface="TH SarabunPSK" pitchFamily="34" charset="-34"/>
                </a:rPr>
                <a:t>3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4609052" y="4022482"/>
              <a:ext cx="4427444" cy="1323439"/>
            </a:xfrm>
            <a:prstGeom prst="rect">
              <a:avLst/>
            </a:prstGeom>
            <a:noFill/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th-TH" sz="2000" b="1" dirty="0" smtClean="0">
                  <a:latin typeface="TH SarabunPSK" pitchFamily="34" charset="-34"/>
                  <a:cs typeface="TH SarabunPSK" pitchFamily="34" charset="-34"/>
                </a:rPr>
                <a:t>ปัจจัยความสำเร็จ</a:t>
              </a:r>
            </a:p>
            <a:p>
              <a:r>
                <a:rPr lang="th-TH" sz="2000" b="1" dirty="0" smtClean="0">
                  <a:latin typeface="TH SarabunPSK" pitchFamily="34" charset="-34"/>
                  <a:cs typeface="TH SarabunPSK" pitchFamily="34" charset="-34"/>
                </a:rPr>
                <a:t>1</a:t>
              </a:r>
            </a:p>
            <a:p>
              <a:r>
                <a:rPr lang="th-TH" sz="2000" b="1" dirty="0" smtClean="0">
                  <a:latin typeface="TH SarabunPSK" pitchFamily="34" charset="-34"/>
                  <a:cs typeface="TH SarabunPSK" pitchFamily="34" charset="-34"/>
                </a:rPr>
                <a:t>2</a:t>
              </a:r>
            </a:p>
            <a:p>
              <a:r>
                <a:rPr lang="th-TH" sz="2000" b="1" dirty="0">
                  <a:latin typeface="TH SarabunPSK" pitchFamily="34" charset="-34"/>
                  <a:cs typeface="TH SarabunPSK" pitchFamily="34" charset="-34"/>
                </a:rPr>
                <a:t>3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83298" y="5345921"/>
              <a:ext cx="8853198" cy="1323439"/>
            </a:xfrm>
            <a:prstGeom prst="rect">
              <a:avLst/>
            </a:prstGeom>
            <a:noFill/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th-TH" sz="2000" b="1" dirty="0" smtClean="0">
                  <a:latin typeface="TH SarabunPSK" pitchFamily="34" charset="-34"/>
                  <a:cs typeface="TH SarabunPSK" pitchFamily="34" charset="-34"/>
                </a:rPr>
                <a:t>ข้อเสนอแนะ</a:t>
              </a:r>
            </a:p>
            <a:p>
              <a:r>
                <a:rPr lang="th-TH" sz="2000" b="1" dirty="0" smtClean="0">
                  <a:latin typeface="TH SarabunPSK" pitchFamily="34" charset="-34"/>
                  <a:cs typeface="TH SarabunPSK" pitchFamily="34" charset="-34"/>
                </a:rPr>
                <a:t>1</a:t>
              </a:r>
            </a:p>
            <a:p>
              <a:r>
                <a:rPr lang="th-TH" sz="2000" b="1" dirty="0" smtClean="0">
                  <a:latin typeface="TH SarabunPSK" pitchFamily="34" charset="-34"/>
                  <a:cs typeface="TH SarabunPSK" pitchFamily="34" charset="-34"/>
                </a:rPr>
                <a:t>2</a:t>
              </a:r>
            </a:p>
            <a:p>
              <a:r>
                <a:rPr lang="th-TH" sz="2000" b="1" dirty="0">
                  <a:latin typeface="TH SarabunPSK" pitchFamily="34" charset="-34"/>
                  <a:cs typeface="TH SarabunPSK" pitchFamily="34" charset="-34"/>
                </a:rPr>
                <a:t>3</a:t>
              </a:r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1331640" y="3693488"/>
            <a:ext cx="43924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แหล่งข้อมูล </a:t>
            </a:r>
            <a:r>
              <a:rPr lang="en-US" sz="1600" dirty="0">
                <a:latin typeface="TH SarabunPSK" pitchFamily="34" charset="-34"/>
                <a:cs typeface="TH SarabunPSK" pitchFamily="34" charset="-34"/>
              </a:rPr>
              <a:t>: </a:t>
            </a:r>
            <a:r>
              <a:rPr lang="en-US" sz="1600" dirty="0" smtClean="0">
                <a:latin typeface="TH SarabunPSK" pitchFamily="34" charset="-34"/>
                <a:cs typeface="TH SarabunPSK" pitchFamily="34" charset="-34"/>
              </a:rPr>
              <a:t>HDC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วันที่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ประมวลผล </a:t>
            </a:r>
            <a:r>
              <a:rPr lang="en-US" sz="1600" dirty="0" smtClean="0">
                <a:latin typeface="TH SarabunPSK" pitchFamily="34" charset="-34"/>
                <a:cs typeface="TH SarabunPSK" pitchFamily="34" charset="-34"/>
              </a:rPr>
              <a:t>25 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ธันวาคม </a:t>
            </a:r>
            <a:r>
              <a:rPr lang="en-US" sz="1600" dirty="0">
                <a:latin typeface="TH SarabunPSK" pitchFamily="34" charset="-34"/>
                <a:cs typeface="TH SarabunPSK" pitchFamily="34" charset="-34"/>
              </a:rPr>
              <a:t>2561</a:t>
            </a:r>
          </a:p>
        </p:txBody>
      </p:sp>
      <p:graphicFrame>
        <p:nvGraphicFramePr>
          <p:cNvPr id="12" name="แผนภูมิ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65491771"/>
              </p:ext>
            </p:extLst>
          </p:nvPr>
        </p:nvGraphicFramePr>
        <p:xfrm>
          <a:off x="1367644" y="764704"/>
          <a:ext cx="6516724" cy="29287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10718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สี่เหลี่ยมผืนผ้า 4"/>
          <p:cNvSpPr/>
          <p:nvPr/>
        </p:nvSpPr>
        <p:spPr>
          <a:xfrm>
            <a:off x="0" y="0"/>
            <a:ext cx="9144000" cy="620688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400" b="1" dirty="0">
                <a:latin typeface="TH SarabunPSK" pitchFamily="34" charset="-34"/>
                <a:cs typeface="TH SarabunPSK" pitchFamily="34" charset="-34"/>
              </a:rPr>
              <a:t>ร้อยละเด็กวัยเรียน 6-14 ปี สูงดีสม</a:t>
            </a:r>
            <a:r>
              <a:rPr lang="th-TH" sz="2400" b="1" dirty="0" smtClean="0">
                <a:latin typeface="TH SarabunPSK" pitchFamily="34" charset="-34"/>
                <a:cs typeface="TH SarabunPSK" pitchFamily="34" charset="-34"/>
              </a:rPr>
              <a:t>ส่วน ฟันไม่ผุ (</a:t>
            </a:r>
            <a:r>
              <a:rPr lang="en-US" sz="2400" b="1" dirty="0" smtClean="0">
                <a:latin typeface="TH SarabunPSK" pitchFamily="34" charset="-34"/>
                <a:cs typeface="TH SarabunPSK" pitchFamily="34" charset="-34"/>
              </a:rPr>
              <a:t>caries free</a:t>
            </a:r>
            <a:r>
              <a:rPr lang="th-TH" sz="2400" b="1" dirty="0" smtClean="0">
                <a:latin typeface="TH SarabunPSK" pitchFamily="34" charset="-34"/>
                <a:cs typeface="TH SarabunPSK" pitchFamily="34" charset="-34"/>
              </a:rPr>
              <a:t>) และเด็กอายุ 12 ปี มีส่วนสูงเฉลี่ยตามเกณฑ์</a:t>
            </a:r>
            <a:endParaRPr lang="th-TH" sz="24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860032" y="6500903"/>
            <a:ext cx="43924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แหล่งข้อมูล </a:t>
            </a:r>
            <a:r>
              <a:rPr lang="en-US" sz="1600" dirty="0">
                <a:latin typeface="TH SarabunPSK" pitchFamily="34" charset="-34"/>
                <a:cs typeface="TH SarabunPSK" pitchFamily="34" charset="-34"/>
              </a:rPr>
              <a:t>: </a:t>
            </a:r>
            <a:r>
              <a:rPr lang="en-US" sz="1600" dirty="0" smtClean="0">
                <a:latin typeface="TH SarabunPSK" pitchFamily="34" charset="-34"/>
                <a:cs typeface="TH SarabunPSK" pitchFamily="34" charset="-34"/>
              </a:rPr>
              <a:t>HDC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วันที่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ประมวลผล </a:t>
            </a:r>
            <a:r>
              <a:rPr lang="en-US" sz="1600" dirty="0" smtClean="0">
                <a:latin typeface="TH SarabunPSK" pitchFamily="34" charset="-34"/>
                <a:cs typeface="TH SarabunPSK" pitchFamily="34" charset="-34"/>
              </a:rPr>
              <a:t>25 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ธันวาคม </a:t>
            </a:r>
            <a:r>
              <a:rPr lang="en-US" sz="1600" dirty="0">
                <a:latin typeface="TH SarabunPSK" pitchFamily="34" charset="-34"/>
                <a:cs typeface="TH SarabunPSK" pitchFamily="34" charset="-34"/>
              </a:rPr>
              <a:t>2561</a:t>
            </a:r>
          </a:p>
        </p:txBody>
      </p:sp>
      <p:graphicFrame>
        <p:nvGraphicFramePr>
          <p:cNvPr id="11" name="แผนภูมิ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50315476"/>
              </p:ext>
            </p:extLst>
          </p:nvPr>
        </p:nvGraphicFramePr>
        <p:xfrm>
          <a:off x="633020" y="627406"/>
          <a:ext cx="7877959" cy="27717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3" name="แผนภูมิ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05358322"/>
              </p:ext>
            </p:extLst>
          </p:nvPr>
        </p:nvGraphicFramePr>
        <p:xfrm>
          <a:off x="304924" y="3501008"/>
          <a:ext cx="8534151" cy="28691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68691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สี่เหลี่ยมผืนผ้า 4"/>
          <p:cNvSpPr/>
          <p:nvPr/>
        </p:nvSpPr>
        <p:spPr>
          <a:xfrm>
            <a:off x="0" y="0"/>
            <a:ext cx="9144000" cy="620688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400" b="1" dirty="0">
                <a:latin typeface="TH SarabunPSK" pitchFamily="34" charset="-34"/>
                <a:cs typeface="TH SarabunPSK" pitchFamily="34" charset="-34"/>
              </a:rPr>
              <a:t>ร้อยละเด็กวัยเรียน 6-14 ปี สูงดีสมส่วน ฟันไม่ผุ (</a:t>
            </a:r>
            <a:r>
              <a:rPr lang="en-US" sz="2400" b="1" dirty="0">
                <a:latin typeface="TH SarabunPSK" pitchFamily="34" charset="-34"/>
                <a:cs typeface="TH SarabunPSK" pitchFamily="34" charset="-34"/>
              </a:rPr>
              <a:t>caries free</a:t>
            </a:r>
            <a:r>
              <a:rPr lang="th-TH" sz="2400" b="1" dirty="0">
                <a:latin typeface="TH SarabunPSK" pitchFamily="34" charset="-34"/>
                <a:cs typeface="TH SarabunPSK" pitchFamily="34" charset="-34"/>
              </a:rPr>
              <a:t>) และเด็กอายุ 12 ปี มีส่วนสูงเฉลี่ยตามเกณฑ์</a:t>
            </a:r>
            <a:endParaRPr lang="th-TH" sz="2400" b="1" dirty="0">
              <a:latin typeface="TH SarabunPSK" pitchFamily="34" charset="-34"/>
              <a:cs typeface="TH SarabunPSK" pitchFamily="34" charset="-34"/>
            </a:endParaRPr>
          </a:p>
        </p:txBody>
      </p:sp>
      <p:grpSp>
        <p:nvGrpSpPr>
          <p:cNvPr id="9" name="กลุ่ม 8"/>
          <p:cNvGrpSpPr/>
          <p:nvPr/>
        </p:nvGrpSpPr>
        <p:grpSpPr>
          <a:xfrm>
            <a:off x="72294" y="908720"/>
            <a:ext cx="8909113" cy="4224665"/>
            <a:chOff x="7005" y="669031"/>
            <a:chExt cx="8909113" cy="4653650"/>
          </a:xfrm>
        </p:grpSpPr>
        <p:sp>
          <p:nvSpPr>
            <p:cNvPr id="6" name="TextBox 5"/>
            <p:cNvSpPr txBox="1"/>
            <p:nvPr/>
          </p:nvSpPr>
          <p:spPr>
            <a:xfrm>
              <a:off x="31211" y="669031"/>
              <a:ext cx="8884907" cy="1322214"/>
            </a:xfrm>
            <a:prstGeom prst="rect">
              <a:avLst/>
            </a:prstGeom>
            <a:noFill/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th-TH" sz="1800" b="1" dirty="0" smtClean="0">
                  <a:latin typeface="TH SarabunPSK" pitchFamily="34" charset="-34"/>
                  <a:cs typeface="TH SarabunPSK" pitchFamily="34" charset="-34"/>
                </a:rPr>
                <a:t>ปัญหา/อุปสรรค</a:t>
              </a:r>
            </a:p>
            <a:p>
              <a:r>
                <a:rPr lang="th-TH" sz="1800" b="1" dirty="0" smtClean="0">
                  <a:latin typeface="TH SarabunPSK" pitchFamily="34" charset="-34"/>
                  <a:cs typeface="TH SarabunPSK" pitchFamily="34" charset="-34"/>
                </a:rPr>
                <a:t>1</a:t>
              </a:r>
            </a:p>
            <a:p>
              <a:r>
                <a:rPr lang="th-TH" sz="1800" b="1" dirty="0" smtClean="0">
                  <a:latin typeface="TH SarabunPSK" pitchFamily="34" charset="-34"/>
                  <a:cs typeface="TH SarabunPSK" pitchFamily="34" charset="-34"/>
                </a:rPr>
                <a:t>2</a:t>
              </a:r>
            </a:p>
            <a:p>
              <a:r>
                <a:rPr lang="th-TH" sz="1800" b="1" dirty="0">
                  <a:latin typeface="TH SarabunPSK" pitchFamily="34" charset="-34"/>
                  <a:cs typeface="TH SarabunPSK" pitchFamily="34" charset="-34"/>
                </a:rPr>
                <a:t>3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7005" y="2334749"/>
              <a:ext cx="8909113" cy="1322214"/>
            </a:xfrm>
            <a:prstGeom prst="rect">
              <a:avLst/>
            </a:prstGeom>
            <a:noFill/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th-TH" sz="1800" b="1" dirty="0" smtClean="0">
                  <a:latin typeface="TH SarabunPSK" pitchFamily="34" charset="-34"/>
                  <a:cs typeface="TH SarabunPSK" pitchFamily="34" charset="-34"/>
                </a:rPr>
                <a:t>ปัจจัยความสำเร็จ</a:t>
              </a:r>
            </a:p>
            <a:p>
              <a:r>
                <a:rPr lang="th-TH" sz="1800" b="1" dirty="0" smtClean="0">
                  <a:latin typeface="TH SarabunPSK" pitchFamily="34" charset="-34"/>
                  <a:cs typeface="TH SarabunPSK" pitchFamily="34" charset="-34"/>
                </a:rPr>
                <a:t>1</a:t>
              </a:r>
            </a:p>
            <a:p>
              <a:r>
                <a:rPr lang="th-TH" sz="1800" b="1" dirty="0" smtClean="0">
                  <a:latin typeface="TH SarabunPSK" pitchFamily="34" charset="-34"/>
                  <a:cs typeface="TH SarabunPSK" pitchFamily="34" charset="-34"/>
                </a:rPr>
                <a:t>2</a:t>
              </a:r>
            </a:p>
            <a:p>
              <a:r>
                <a:rPr lang="th-TH" sz="1800" b="1" dirty="0">
                  <a:latin typeface="TH SarabunPSK" pitchFamily="34" charset="-34"/>
                  <a:cs typeface="TH SarabunPSK" pitchFamily="34" charset="-34"/>
                </a:rPr>
                <a:t>3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7005" y="4000467"/>
              <a:ext cx="8884906" cy="1322214"/>
            </a:xfrm>
            <a:prstGeom prst="rect">
              <a:avLst/>
            </a:prstGeom>
            <a:noFill/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th-TH" sz="1800" b="1" dirty="0" smtClean="0">
                  <a:latin typeface="TH SarabunPSK" pitchFamily="34" charset="-34"/>
                  <a:cs typeface="TH SarabunPSK" pitchFamily="34" charset="-34"/>
                </a:rPr>
                <a:t>ข้อเสนอแนะ</a:t>
              </a:r>
            </a:p>
            <a:p>
              <a:r>
                <a:rPr lang="th-TH" sz="1800" b="1" dirty="0" smtClean="0">
                  <a:latin typeface="TH SarabunPSK" pitchFamily="34" charset="-34"/>
                  <a:cs typeface="TH SarabunPSK" pitchFamily="34" charset="-34"/>
                </a:rPr>
                <a:t>1</a:t>
              </a:r>
            </a:p>
            <a:p>
              <a:r>
                <a:rPr lang="th-TH" sz="1800" b="1" dirty="0" smtClean="0">
                  <a:latin typeface="TH SarabunPSK" pitchFamily="34" charset="-34"/>
                  <a:cs typeface="TH SarabunPSK" pitchFamily="34" charset="-34"/>
                </a:rPr>
                <a:t>2</a:t>
              </a:r>
            </a:p>
            <a:p>
              <a:r>
                <a:rPr lang="th-TH" sz="1800" b="1" dirty="0">
                  <a:latin typeface="TH SarabunPSK" pitchFamily="34" charset="-34"/>
                  <a:cs typeface="TH SarabunPSK" pitchFamily="34" charset="-34"/>
                </a:rPr>
                <a:t>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88479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สี่เหลี่ยมผืนผ้า 4"/>
          <p:cNvSpPr/>
          <p:nvPr/>
        </p:nvSpPr>
        <p:spPr>
          <a:xfrm>
            <a:off x="0" y="0"/>
            <a:ext cx="9144000" cy="764704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 sz="1680" b="1" i="0" u="none" strike="noStrike" kern="1200" baseline="0">
                <a:solidFill>
                  <a:prstClr val="black"/>
                </a:solidFill>
                <a:latin typeface="TH SarabunPSK" pitchFamily="34" charset="-34"/>
                <a:ea typeface="+mn-ea"/>
                <a:cs typeface="TH SarabunPSK" pitchFamily="34" charset="-34"/>
              </a:defRPr>
            </a:pPr>
            <a:r>
              <a:rPr lang="th-TH" sz="2400" dirty="0">
                <a:solidFill>
                  <a:schemeClr val="bg1"/>
                </a:solidFill>
              </a:rPr>
              <a:t>ร้อยละของเด็กวัยเรียนมีพฤติกรรมสุขภาพที่พึงประสงค์ด้านการบริโภคอาหาร </a:t>
            </a:r>
            <a:endParaRPr lang="th-TH" sz="2400" dirty="0" smtClean="0">
              <a:solidFill>
                <a:schemeClr val="bg1"/>
              </a:solidFill>
            </a:endParaRPr>
          </a:p>
          <a:p>
            <a:pPr algn="ctr">
              <a:defRPr sz="1680" b="1" i="0" u="none" strike="noStrike" kern="1200" baseline="0">
                <a:solidFill>
                  <a:prstClr val="black"/>
                </a:solidFill>
                <a:latin typeface="TH SarabunPSK" pitchFamily="34" charset="-34"/>
                <a:ea typeface="+mn-ea"/>
                <a:cs typeface="TH SarabunPSK" pitchFamily="34" charset="-34"/>
              </a:defRPr>
            </a:pPr>
            <a:r>
              <a:rPr lang="th-TH" sz="2400" dirty="0" smtClean="0">
                <a:solidFill>
                  <a:schemeClr val="bg1"/>
                </a:solidFill>
              </a:rPr>
              <a:t>กิจกรรม</a:t>
            </a:r>
            <a:r>
              <a:rPr lang="th-TH" sz="2400" dirty="0">
                <a:solidFill>
                  <a:schemeClr val="bg1"/>
                </a:solidFill>
              </a:rPr>
              <a:t>ทางกาย และ</a:t>
            </a:r>
            <a:r>
              <a:rPr lang="th-TH" sz="2400" dirty="0" err="1">
                <a:solidFill>
                  <a:schemeClr val="bg1"/>
                </a:solidFill>
              </a:rPr>
              <a:t>ทันต</a:t>
            </a:r>
            <a:r>
              <a:rPr lang="th-TH" sz="2400" dirty="0">
                <a:solidFill>
                  <a:schemeClr val="bg1"/>
                </a:solidFill>
              </a:rPr>
              <a:t>สุขภาพ</a:t>
            </a:r>
            <a:endParaRPr lang="th-TH" sz="2400" dirty="0">
              <a:solidFill>
                <a:schemeClr val="bg1"/>
              </a:solidFill>
            </a:endParaRPr>
          </a:p>
        </p:txBody>
      </p:sp>
      <p:grpSp>
        <p:nvGrpSpPr>
          <p:cNvPr id="9" name="กลุ่ม 8"/>
          <p:cNvGrpSpPr/>
          <p:nvPr/>
        </p:nvGrpSpPr>
        <p:grpSpPr>
          <a:xfrm>
            <a:off x="180560" y="4166498"/>
            <a:ext cx="8853198" cy="2646878"/>
            <a:chOff x="183298" y="4022482"/>
            <a:chExt cx="8853198" cy="2646878"/>
          </a:xfrm>
        </p:grpSpPr>
        <p:sp>
          <p:nvSpPr>
            <p:cNvPr id="6" name="TextBox 5"/>
            <p:cNvSpPr txBox="1"/>
            <p:nvPr/>
          </p:nvSpPr>
          <p:spPr>
            <a:xfrm>
              <a:off x="183298" y="4022482"/>
              <a:ext cx="4421968" cy="1323439"/>
            </a:xfrm>
            <a:prstGeom prst="rect">
              <a:avLst/>
            </a:prstGeom>
            <a:noFill/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th-TH" sz="2000" b="1" dirty="0" smtClean="0">
                  <a:latin typeface="TH SarabunPSK" pitchFamily="34" charset="-34"/>
                  <a:cs typeface="TH SarabunPSK" pitchFamily="34" charset="-34"/>
                </a:rPr>
                <a:t>ปัญหา/อุปสรรค</a:t>
              </a:r>
            </a:p>
            <a:p>
              <a:r>
                <a:rPr lang="th-TH" sz="2000" b="1" dirty="0" smtClean="0">
                  <a:latin typeface="TH SarabunPSK" pitchFamily="34" charset="-34"/>
                  <a:cs typeface="TH SarabunPSK" pitchFamily="34" charset="-34"/>
                </a:rPr>
                <a:t>1</a:t>
              </a:r>
            </a:p>
            <a:p>
              <a:r>
                <a:rPr lang="th-TH" sz="2000" b="1" dirty="0" smtClean="0">
                  <a:latin typeface="TH SarabunPSK" pitchFamily="34" charset="-34"/>
                  <a:cs typeface="TH SarabunPSK" pitchFamily="34" charset="-34"/>
                </a:rPr>
                <a:t>2</a:t>
              </a:r>
            </a:p>
            <a:p>
              <a:r>
                <a:rPr lang="th-TH" sz="2000" b="1" dirty="0">
                  <a:latin typeface="TH SarabunPSK" pitchFamily="34" charset="-34"/>
                  <a:cs typeface="TH SarabunPSK" pitchFamily="34" charset="-34"/>
                </a:rPr>
                <a:t>3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4609052" y="4022482"/>
              <a:ext cx="4427444" cy="1323439"/>
            </a:xfrm>
            <a:prstGeom prst="rect">
              <a:avLst/>
            </a:prstGeom>
            <a:noFill/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th-TH" sz="2000" b="1" dirty="0" smtClean="0">
                  <a:latin typeface="TH SarabunPSK" pitchFamily="34" charset="-34"/>
                  <a:cs typeface="TH SarabunPSK" pitchFamily="34" charset="-34"/>
                </a:rPr>
                <a:t>ปัจจัยความสำเร็จ</a:t>
              </a:r>
            </a:p>
            <a:p>
              <a:r>
                <a:rPr lang="th-TH" sz="2000" b="1" dirty="0" smtClean="0">
                  <a:latin typeface="TH SarabunPSK" pitchFamily="34" charset="-34"/>
                  <a:cs typeface="TH SarabunPSK" pitchFamily="34" charset="-34"/>
                </a:rPr>
                <a:t>1</a:t>
              </a:r>
            </a:p>
            <a:p>
              <a:r>
                <a:rPr lang="th-TH" sz="2000" b="1" dirty="0" smtClean="0">
                  <a:latin typeface="TH SarabunPSK" pitchFamily="34" charset="-34"/>
                  <a:cs typeface="TH SarabunPSK" pitchFamily="34" charset="-34"/>
                </a:rPr>
                <a:t>2</a:t>
              </a:r>
            </a:p>
            <a:p>
              <a:r>
                <a:rPr lang="th-TH" sz="2000" b="1" dirty="0">
                  <a:latin typeface="TH SarabunPSK" pitchFamily="34" charset="-34"/>
                  <a:cs typeface="TH SarabunPSK" pitchFamily="34" charset="-34"/>
                </a:rPr>
                <a:t>3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83298" y="5345921"/>
              <a:ext cx="8853198" cy="1323439"/>
            </a:xfrm>
            <a:prstGeom prst="rect">
              <a:avLst/>
            </a:prstGeom>
            <a:noFill/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th-TH" sz="2000" b="1" dirty="0" smtClean="0">
                  <a:latin typeface="TH SarabunPSK" pitchFamily="34" charset="-34"/>
                  <a:cs typeface="TH SarabunPSK" pitchFamily="34" charset="-34"/>
                </a:rPr>
                <a:t>ข้อเสนอแนะ</a:t>
              </a:r>
            </a:p>
            <a:p>
              <a:r>
                <a:rPr lang="th-TH" sz="2000" b="1" dirty="0" smtClean="0">
                  <a:latin typeface="TH SarabunPSK" pitchFamily="34" charset="-34"/>
                  <a:cs typeface="TH SarabunPSK" pitchFamily="34" charset="-34"/>
                </a:rPr>
                <a:t>1</a:t>
              </a:r>
            </a:p>
            <a:p>
              <a:r>
                <a:rPr lang="th-TH" sz="2000" b="1" dirty="0" smtClean="0">
                  <a:latin typeface="TH SarabunPSK" pitchFamily="34" charset="-34"/>
                  <a:cs typeface="TH SarabunPSK" pitchFamily="34" charset="-34"/>
                </a:rPr>
                <a:t>2</a:t>
              </a:r>
            </a:p>
            <a:p>
              <a:r>
                <a:rPr lang="th-TH" sz="2000" b="1" dirty="0">
                  <a:latin typeface="TH SarabunPSK" pitchFamily="34" charset="-34"/>
                  <a:cs typeface="TH SarabunPSK" pitchFamily="34" charset="-34"/>
                </a:rPr>
                <a:t>3</a:t>
              </a:r>
            </a:p>
          </p:txBody>
        </p:sp>
      </p:grpSp>
      <p:graphicFrame>
        <p:nvGraphicFramePr>
          <p:cNvPr id="11" name="แผนภูมิ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44952694"/>
              </p:ext>
            </p:extLst>
          </p:nvPr>
        </p:nvGraphicFramePr>
        <p:xfrm>
          <a:off x="1835696" y="980728"/>
          <a:ext cx="5085571" cy="2808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14907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สี่เหลี่ยมผืนผ้า 4"/>
          <p:cNvSpPr/>
          <p:nvPr/>
        </p:nvSpPr>
        <p:spPr>
          <a:xfrm>
            <a:off x="0" y="0"/>
            <a:ext cx="9144000" cy="764704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 sz="1680" b="1" i="0" u="none" strike="noStrike" kern="1200" baseline="0">
                <a:solidFill>
                  <a:prstClr val="black"/>
                </a:solidFill>
                <a:latin typeface="TH SarabunPSK" pitchFamily="34" charset="-34"/>
                <a:ea typeface="+mn-ea"/>
                <a:cs typeface="TH SarabunPSK" pitchFamily="34" charset="-34"/>
              </a:defRPr>
            </a:pPr>
            <a:r>
              <a:rPr lang="th-TH" sz="2400" dirty="0">
                <a:solidFill>
                  <a:schemeClr val="bg1"/>
                </a:solidFill>
              </a:rPr>
              <a:t>อัตราการคลอดมีชีพในหญิงอายุ 15-19 ปี ต่อประชากรหญิงอายุ 15-19ปี พันคน</a:t>
            </a:r>
          </a:p>
        </p:txBody>
      </p:sp>
      <p:grpSp>
        <p:nvGrpSpPr>
          <p:cNvPr id="9" name="กลุ่ม 8"/>
          <p:cNvGrpSpPr/>
          <p:nvPr/>
        </p:nvGrpSpPr>
        <p:grpSpPr>
          <a:xfrm>
            <a:off x="180560" y="4166498"/>
            <a:ext cx="8853198" cy="2646878"/>
            <a:chOff x="183298" y="4022482"/>
            <a:chExt cx="8853198" cy="2646878"/>
          </a:xfrm>
        </p:grpSpPr>
        <p:sp>
          <p:nvSpPr>
            <p:cNvPr id="6" name="TextBox 5"/>
            <p:cNvSpPr txBox="1"/>
            <p:nvPr/>
          </p:nvSpPr>
          <p:spPr>
            <a:xfrm>
              <a:off x="183298" y="4022482"/>
              <a:ext cx="4421968" cy="1323439"/>
            </a:xfrm>
            <a:prstGeom prst="rect">
              <a:avLst/>
            </a:prstGeom>
            <a:noFill/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th-TH" sz="2000" b="1" dirty="0" smtClean="0">
                  <a:latin typeface="TH SarabunPSK" pitchFamily="34" charset="-34"/>
                  <a:cs typeface="TH SarabunPSK" pitchFamily="34" charset="-34"/>
                </a:rPr>
                <a:t>ปัญหา/อุปสรรค</a:t>
              </a:r>
            </a:p>
            <a:p>
              <a:r>
                <a:rPr lang="th-TH" sz="2000" b="1" dirty="0" smtClean="0">
                  <a:latin typeface="TH SarabunPSK" pitchFamily="34" charset="-34"/>
                  <a:cs typeface="TH SarabunPSK" pitchFamily="34" charset="-34"/>
                </a:rPr>
                <a:t>1</a:t>
              </a:r>
            </a:p>
            <a:p>
              <a:r>
                <a:rPr lang="th-TH" sz="2000" b="1" dirty="0" smtClean="0">
                  <a:latin typeface="TH SarabunPSK" pitchFamily="34" charset="-34"/>
                  <a:cs typeface="TH SarabunPSK" pitchFamily="34" charset="-34"/>
                </a:rPr>
                <a:t>2</a:t>
              </a:r>
            </a:p>
            <a:p>
              <a:r>
                <a:rPr lang="th-TH" sz="2000" b="1" dirty="0">
                  <a:latin typeface="TH SarabunPSK" pitchFamily="34" charset="-34"/>
                  <a:cs typeface="TH SarabunPSK" pitchFamily="34" charset="-34"/>
                </a:rPr>
                <a:t>3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4609052" y="4022482"/>
              <a:ext cx="4427444" cy="1323439"/>
            </a:xfrm>
            <a:prstGeom prst="rect">
              <a:avLst/>
            </a:prstGeom>
            <a:noFill/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th-TH" sz="2000" b="1" dirty="0" smtClean="0">
                  <a:latin typeface="TH SarabunPSK" pitchFamily="34" charset="-34"/>
                  <a:cs typeface="TH SarabunPSK" pitchFamily="34" charset="-34"/>
                </a:rPr>
                <a:t>ปัจจัยความสำเร็จ</a:t>
              </a:r>
            </a:p>
            <a:p>
              <a:r>
                <a:rPr lang="th-TH" sz="2000" b="1" dirty="0" smtClean="0">
                  <a:latin typeface="TH SarabunPSK" pitchFamily="34" charset="-34"/>
                  <a:cs typeface="TH SarabunPSK" pitchFamily="34" charset="-34"/>
                </a:rPr>
                <a:t>1</a:t>
              </a:r>
            </a:p>
            <a:p>
              <a:r>
                <a:rPr lang="th-TH" sz="2000" b="1" dirty="0" smtClean="0">
                  <a:latin typeface="TH SarabunPSK" pitchFamily="34" charset="-34"/>
                  <a:cs typeface="TH SarabunPSK" pitchFamily="34" charset="-34"/>
                </a:rPr>
                <a:t>2</a:t>
              </a:r>
            </a:p>
            <a:p>
              <a:r>
                <a:rPr lang="th-TH" sz="2000" b="1" dirty="0">
                  <a:latin typeface="TH SarabunPSK" pitchFamily="34" charset="-34"/>
                  <a:cs typeface="TH SarabunPSK" pitchFamily="34" charset="-34"/>
                </a:rPr>
                <a:t>3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83298" y="5345921"/>
              <a:ext cx="8853198" cy="1323439"/>
            </a:xfrm>
            <a:prstGeom prst="rect">
              <a:avLst/>
            </a:prstGeom>
            <a:noFill/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th-TH" sz="2000" b="1" dirty="0" smtClean="0">
                  <a:latin typeface="TH SarabunPSK" pitchFamily="34" charset="-34"/>
                  <a:cs typeface="TH SarabunPSK" pitchFamily="34" charset="-34"/>
                </a:rPr>
                <a:t>ข้อเสนอแนะ</a:t>
              </a:r>
            </a:p>
            <a:p>
              <a:r>
                <a:rPr lang="th-TH" sz="2000" b="1" dirty="0" smtClean="0">
                  <a:latin typeface="TH SarabunPSK" pitchFamily="34" charset="-34"/>
                  <a:cs typeface="TH SarabunPSK" pitchFamily="34" charset="-34"/>
                </a:rPr>
                <a:t>1</a:t>
              </a:r>
            </a:p>
            <a:p>
              <a:r>
                <a:rPr lang="th-TH" sz="2000" b="1" dirty="0" smtClean="0">
                  <a:latin typeface="TH SarabunPSK" pitchFamily="34" charset="-34"/>
                  <a:cs typeface="TH SarabunPSK" pitchFamily="34" charset="-34"/>
                </a:rPr>
                <a:t>2</a:t>
              </a:r>
            </a:p>
            <a:p>
              <a:r>
                <a:rPr lang="th-TH" sz="2000" b="1" dirty="0">
                  <a:latin typeface="TH SarabunPSK" pitchFamily="34" charset="-34"/>
                  <a:cs typeface="TH SarabunPSK" pitchFamily="34" charset="-34"/>
                </a:rPr>
                <a:t>3</a:t>
              </a:r>
            </a:p>
          </p:txBody>
        </p:sp>
      </p:grpSp>
      <p:graphicFrame>
        <p:nvGraphicFramePr>
          <p:cNvPr id="10" name="แผนภูมิ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20796028"/>
              </p:ext>
            </p:extLst>
          </p:nvPr>
        </p:nvGraphicFramePr>
        <p:xfrm>
          <a:off x="1043608" y="1052736"/>
          <a:ext cx="6768752" cy="2752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023951" y="3800455"/>
            <a:ext cx="61206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800" dirty="0">
                <a:latin typeface="TH SarabunPSK" pitchFamily="34" charset="-34"/>
                <a:cs typeface="TH SarabunPSK" pitchFamily="34" charset="-34"/>
              </a:rPr>
              <a:t>แหล่งข้อมูล : </a:t>
            </a:r>
            <a:r>
              <a:rPr lang="en-US" sz="1800" dirty="0" err="1">
                <a:latin typeface="TH SarabunPSK" pitchFamily="34" charset="-34"/>
                <a:cs typeface="TH SarabunPSK" pitchFamily="34" charset="-34"/>
              </a:rPr>
              <a:t>DoH</a:t>
            </a:r>
            <a:r>
              <a:rPr lang="en-US" sz="1800" dirty="0">
                <a:latin typeface="TH SarabunPSK" pitchFamily="34" charset="-34"/>
                <a:cs typeface="TH SarabunPSK" pitchFamily="34" charset="-34"/>
              </a:rPr>
              <a:t> Dashboard </a:t>
            </a:r>
            <a:r>
              <a:rPr lang="th-TH" sz="1800" dirty="0">
                <a:latin typeface="TH SarabunPSK" pitchFamily="34" charset="-34"/>
                <a:cs typeface="TH SarabunPSK" pitchFamily="34" charset="-34"/>
              </a:rPr>
              <a:t>วันที่ประมวลผล </a:t>
            </a:r>
            <a:r>
              <a:rPr lang="th-TH" sz="1800" dirty="0" smtClean="0">
                <a:latin typeface="TH SarabunPSK" pitchFamily="34" charset="-34"/>
                <a:cs typeface="TH SarabunPSK" pitchFamily="34" charset="-34"/>
              </a:rPr>
              <a:t>23 </a:t>
            </a:r>
            <a:r>
              <a:rPr lang="th-TH" sz="1800" dirty="0">
                <a:latin typeface="TH SarabunPSK" pitchFamily="34" charset="-34"/>
                <a:cs typeface="TH SarabunPSK" pitchFamily="34" charset="-34"/>
              </a:rPr>
              <a:t>ตุลาคม 2561</a:t>
            </a:r>
          </a:p>
        </p:txBody>
      </p:sp>
    </p:spTree>
    <p:extLst>
      <p:ext uri="{BB962C8B-B14F-4D97-AF65-F5344CB8AC3E}">
        <p14:creationId xmlns:p14="http://schemas.microsoft.com/office/powerpoint/2010/main" val="13140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</TotalTime>
  <Words>1171</Words>
  <Application>Microsoft Office PowerPoint</Application>
  <PresentationFormat>นำเสนอทางหน้าจอ (4:3)</PresentationFormat>
  <Paragraphs>370</Paragraphs>
  <Slides>25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25</vt:i4>
      </vt:variant>
    </vt:vector>
  </HeadingPairs>
  <TitlesOfParts>
    <vt:vector size="26" baseType="lpstr">
      <vt:lpstr>ชุดรูปแบบของ Office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DOH_1XLEJ</dc:creator>
  <cp:lastModifiedBy>DOH_1XLEJ</cp:lastModifiedBy>
  <cp:revision>10</cp:revision>
  <dcterms:created xsi:type="dcterms:W3CDTF">2019-01-04T01:56:52Z</dcterms:created>
  <dcterms:modified xsi:type="dcterms:W3CDTF">2019-01-04T04:15:01Z</dcterms:modified>
</cp:coreProperties>
</file>