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462" r:id="rId3"/>
    <p:sldId id="463" r:id="rId4"/>
    <p:sldId id="464" r:id="rId5"/>
    <p:sldId id="427" r:id="rId6"/>
    <p:sldId id="428" r:id="rId7"/>
    <p:sldId id="450" r:id="rId8"/>
    <p:sldId id="456" r:id="rId9"/>
    <p:sldId id="448" r:id="rId10"/>
    <p:sldId id="430" r:id="rId11"/>
    <p:sldId id="431" r:id="rId12"/>
    <p:sldId id="453" r:id="rId13"/>
    <p:sldId id="454" r:id="rId14"/>
    <p:sldId id="455" r:id="rId15"/>
    <p:sldId id="443" r:id="rId16"/>
    <p:sldId id="444" r:id="rId17"/>
    <p:sldId id="470" r:id="rId18"/>
    <p:sldId id="471" r:id="rId19"/>
    <p:sldId id="472" r:id="rId20"/>
    <p:sldId id="474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>
        <p:scale>
          <a:sx n="81" d="100"/>
          <a:sy n="81" d="100"/>
        </p:scale>
        <p:origin x="-156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E8367-4C22-4CBD-8D7B-42418918BB15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BF58-1430-4A3D-9C4A-E7A4C21C93F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477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5880D98B-5620-4C23-A8D5-F6E2B1FDB52A}" type="slidenum">
              <a:rPr lang="en-GB" sz="1200" smtClean="0"/>
              <a:pPr/>
              <a:t>1</a:t>
            </a:fld>
            <a:endParaRPr lang="en-GB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635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10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0055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11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1129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12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7672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13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782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14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8535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6139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16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776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17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776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18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776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19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77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2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183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3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183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4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1830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1830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6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634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7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687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8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5783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89DBE95C-CF7E-4038-955E-34E224956156}" type="slidenum">
              <a:rPr lang="en-US" sz="1200" smtClean="0"/>
              <a:pPr/>
              <a:t>9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457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AA40-50A3-44FE-AD7D-E1B0256E6DC0}" type="datetimeFigureOut">
              <a:rPr lang="th-TH" smtClean="0"/>
              <a:pPr/>
              <a:t>06/11/60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25902-525E-4755-95C9-14C3F51FB90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wiwatroj@yaho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556792"/>
            <a:ext cx="8568952" cy="3564632"/>
          </a:xfrm>
          <a:solidFill>
            <a:schemeClr val="accent5">
              <a:lumMod val="20000"/>
              <a:lumOff val="80000"/>
            </a:schemeClr>
          </a:solidFill>
          <a:ln w="76200" cmpd="tri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h-TH" sz="54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(ร่าง</a:t>
            </a:r>
            <a:r>
              <a:rPr lang="th-TH" sz="54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kumimoji="1" lang="th-TH" sz="5400" b="1" dirty="0" smtClean="0">
                <a:latin typeface="AngsanaUPC" pitchFamily="18" charset="-34"/>
                <a:ea typeface="SimSun" pitchFamily="2" charset="-122"/>
                <a:cs typeface="AngsanaUPC" pitchFamily="18" charset="-34"/>
              </a:rPr>
              <a:t/>
            </a:r>
            <a:br>
              <a:rPr kumimoji="1" lang="th-TH" sz="5400" b="1" dirty="0" smtClean="0">
                <a:latin typeface="AngsanaUPC" pitchFamily="18" charset="-34"/>
                <a:ea typeface="SimSun" pitchFamily="2" charset="-122"/>
                <a:cs typeface="AngsanaUPC" pitchFamily="18" charset="-34"/>
              </a:rPr>
            </a:br>
            <a:r>
              <a:rPr kumimoji="1" lang="th-TH" sz="5400" b="1" dirty="0" smtClean="0">
                <a:latin typeface="AngsanaUPC" pitchFamily="18" charset="-34"/>
                <a:ea typeface="SimSun" pitchFamily="2" charset="-122"/>
                <a:cs typeface="AngsanaUPC" pitchFamily="18" charset="-34"/>
              </a:rPr>
              <a:t>ยุทธศาสตร์</a:t>
            </a:r>
            <a:r>
              <a:rPr kumimoji="1" lang="th-TH" sz="5400" b="1" dirty="0">
                <a:latin typeface="AngsanaUPC" pitchFamily="18" charset="-34"/>
                <a:ea typeface="SimSun" pitchFamily="2" charset="-122"/>
                <a:cs typeface="AngsanaUPC" pitchFamily="18" charset="-34"/>
              </a:rPr>
              <a:t>ส่งเสริมสุขภาพและป้องกันโรค</a:t>
            </a:r>
            <a:br>
              <a:rPr kumimoji="1" lang="th-TH" sz="5400" b="1" dirty="0">
                <a:latin typeface="AngsanaUPC" pitchFamily="18" charset="-34"/>
                <a:ea typeface="SimSun" pitchFamily="2" charset="-122"/>
                <a:cs typeface="AngsanaUPC" pitchFamily="18" charset="-34"/>
              </a:rPr>
            </a:br>
            <a:r>
              <a:rPr kumimoji="1" lang="th-TH" sz="5400" b="1" dirty="0">
                <a:latin typeface="AngsanaUPC" pitchFamily="18" charset="-34"/>
                <a:ea typeface="SimSun" pitchFamily="2" charset="-122"/>
                <a:cs typeface="AngsanaUPC" pitchFamily="18" charset="-34"/>
              </a:rPr>
              <a:t>สู่ความเป็นเลิศ </a:t>
            </a:r>
            <a:br>
              <a:rPr kumimoji="1" lang="th-TH" sz="5400" b="1" dirty="0">
                <a:latin typeface="AngsanaUPC" pitchFamily="18" charset="-34"/>
                <a:ea typeface="SimSun" pitchFamily="2" charset="-122"/>
                <a:cs typeface="AngsanaUPC" pitchFamily="18" charset="-34"/>
              </a:rPr>
            </a:br>
            <a:r>
              <a:rPr kumimoji="1" lang="th-TH" sz="5400" b="1" dirty="0">
                <a:latin typeface="AngsanaUPC" pitchFamily="18" charset="-34"/>
                <a:ea typeface="SimSun" pitchFamily="2" charset="-122"/>
                <a:cs typeface="AngsanaUPC" pitchFamily="18" charset="-34"/>
              </a:rPr>
              <a:t>(</a:t>
            </a:r>
            <a:r>
              <a:rPr kumimoji="1" lang="en-US" sz="5400" b="1" dirty="0">
                <a:latin typeface="AngsanaUPC" pitchFamily="18" charset="-34"/>
                <a:ea typeface="SimSun" pitchFamily="2" charset="-122"/>
                <a:cs typeface="AngsanaUPC" pitchFamily="18" charset="-34"/>
              </a:rPr>
              <a:t>Promotion and Prevention Excellence)</a:t>
            </a:r>
            <a:endParaRPr kumimoji="1" lang="en-GB" sz="5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SimSun" pitchFamily="2" charset="-122"/>
              <a:cs typeface="AngsanaUPC" pitchFamily="18" charset="-34"/>
            </a:endParaRP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6468533" y="-9144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endParaRPr lang="th-TH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/>
              <a:t>(ร่าง) ยุทธศาสตร์ส่งเสริมสุขภาพและป้องกันโรคสู่ความเป็นเลิศ พ.ศ. 2560-2579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657" y="1810559"/>
            <a:ext cx="880683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63750" indent="-2063750"/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แผนงานที่ </a:t>
            </a:r>
            <a:r>
              <a:rPr lang="en-US" sz="4400" b="1" dirty="0">
                <a:latin typeface="AngsanaUPC" pitchFamily="18" charset="-34"/>
                <a:cs typeface="AngsanaUPC" pitchFamily="18" charset="-34"/>
              </a:rPr>
              <a:t>1</a:t>
            </a: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: พัฒนาคุณภาพชีวิตประชาชนทุกกลุ่มวัย 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  <a:p>
            <a:pPr marL="2063750" indent="-2063750"/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แผนงานที่ </a:t>
            </a:r>
            <a:r>
              <a:rPr lang="en-US" sz="4400" b="1" dirty="0"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: การป้องกันและควบคุมโรคและภัยสุขภาพ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  <a:p>
            <a:pPr marL="2063750" indent="-2063750"/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แผนงานที่ </a:t>
            </a:r>
            <a:r>
              <a:rPr lang="en-US" sz="4400" b="1" dirty="0">
                <a:latin typeface="AngsanaUPC" pitchFamily="18" charset="-34"/>
                <a:cs typeface="AngsanaUPC" pitchFamily="18" charset="-34"/>
              </a:rPr>
              <a:t>3</a:t>
            </a: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: การลดปัจจัยเสี่ยงด้านสุขภาพ เพิ่มปัจจัยคุ้มครองสุขภาพ ด้วยมาตรการทางกฎหมาย หรือมิติทางสังคม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  <a:p>
            <a:pPr marL="2063750" indent="-2063750"/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แผนงานที่ </a:t>
            </a:r>
            <a:r>
              <a:rPr lang="en-US" sz="4400" b="1" dirty="0">
                <a:latin typeface="AngsanaUPC" pitchFamily="18" charset="-34"/>
                <a:cs typeface="AngsanaUPC" pitchFamily="18" charset="-34"/>
              </a:rPr>
              <a:t>4</a:t>
            </a: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: การบริหารจัดการสิ่งแวดล้อมเพื่อสุขภาพ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503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0801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แผนงานที่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1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: พัฒนาคุณภาพชีวิตประชาชนทุกกลุ่มวัย </a:t>
            </a:r>
            <a:endParaRPr lang="en-US" sz="4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657" y="1340768"/>
            <a:ext cx="855718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875" lvl="0" indent="-269875">
              <a:buFont typeface="+mj-lt"/>
              <a:buAutoNum type="arabicPeriod"/>
            </a:pPr>
            <a:r>
              <a:rPr lang="th-TH" b="1" dirty="0">
                <a:latin typeface="AngsanaUPC" pitchFamily="18" charset="-34"/>
                <a:cs typeface="AngsanaUPC" pitchFamily="18" charset="-34"/>
              </a:rPr>
              <a:t>โครงการพัฒนาและสร้างเสริมสุขภาพกลุ่มสตรีและเด็กปฐมวัย เพื่อให้เด็กทุกคนที่อยู่ในประเทศไทยไม่ว่าจะมีสถานะต่างกันอย่างไรได้รับโอกาสในการพัฒนาไปถึงขีดสูงสุดของศักยภาพที่ม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อยู่</a:t>
            </a:r>
          </a:p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ก. </a:t>
            </a:r>
            <a:r>
              <a:rPr lang="th-TH" b="1" dirty="0">
                <a:latin typeface="AngsanaUPC" pitchFamily="18" charset="-34"/>
                <a:cs typeface="AngsanaUPC" pitchFamily="18" charset="-34"/>
              </a:rPr>
              <a:t>หญิงตั้งครรภ์ได้รับการเตรียมพร้อมก่อน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คลอด</a:t>
            </a:r>
          </a:p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ข. </a:t>
            </a:r>
            <a:r>
              <a:rPr lang="th-TH" b="1" dirty="0">
                <a:latin typeface="AngsanaUPC" pitchFamily="18" charset="-34"/>
                <a:cs typeface="AngsanaUPC" pitchFamily="18" charset="-34"/>
              </a:rPr>
              <a:t>ทารกแรกคลอดและเด็กปฐมวัยได้รับการดูแลอย่างเหมาะสม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marL="1160463" lvl="3" indent="-1160463">
              <a:tabLst>
                <a:tab pos="903288" algn="l"/>
              </a:tabLst>
            </a:pP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ค. เด็กไทย</a:t>
            </a:r>
            <a:r>
              <a:rPr lang="th-TH" b="1" dirty="0">
                <a:latin typeface="AngsanaUPC" pitchFamily="18" charset="-34"/>
                <a:cs typeface="AngsanaUPC" pitchFamily="18" charset="-34"/>
              </a:rPr>
              <a:t>มีพัฒนาการด้านสติปัญญา และความฉลาดทางอารมณ์ให้สมวัยของเด็กและในประชาชนทุกกลุ่ม</a:t>
            </a:r>
            <a:endParaRPr lang="en-US" sz="1800" dirty="0">
              <a:latin typeface="AngsanaUPC" pitchFamily="18" charset="-34"/>
              <a:cs typeface="AngsanaUPC" pitchFamily="18" charset="-34"/>
            </a:endParaRPr>
          </a:p>
          <a:p>
            <a:pPr marL="269875" lvl="0" indent="-269875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2. โครงการ</a:t>
            </a:r>
            <a:r>
              <a:rPr lang="th-TH" b="1" dirty="0">
                <a:latin typeface="AngsanaUPC" pitchFamily="18" charset="-34"/>
                <a:cs typeface="AngsanaUPC" pitchFamily="18" charset="-34"/>
              </a:rPr>
              <a:t>พัฒนาและสร้างเสริมสุขภาพกลุ่มวัยเรียนและวัยรุ่น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marL="269875" lvl="0" indent="-269875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3. โครงการ</a:t>
            </a:r>
            <a:r>
              <a:rPr lang="th-TH" b="1" dirty="0">
                <a:latin typeface="AngsanaUPC" pitchFamily="18" charset="-34"/>
                <a:cs typeface="AngsanaUPC" pitchFamily="18" charset="-34"/>
              </a:rPr>
              <a:t>พัฒนาและสร้างเสริมสุขภาพกลุ่มวัยทำงาน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marL="269875" lvl="0" indent="-269875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4. โครงการ</a:t>
            </a:r>
            <a:r>
              <a:rPr lang="th-TH" b="1" dirty="0">
                <a:latin typeface="AngsanaUPC" pitchFamily="18" charset="-34"/>
                <a:cs typeface="AngsanaUPC" pitchFamily="18" charset="-34"/>
              </a:rPr>
              <a:t>พัฒนาและสร้างเสริมสุขภาพกลุ่มวัยผู้สูงอายุ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marL="269875" lvl="0" indent="-269875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b="1" dirty="0">
                <a:latin typeface="AngsanaUPC" pitchFamily="18" charset="-34"/>
                <a:cs typeface="AngsanaUPC" pitchFamily="18" charset="-34"/>
              </a:rPr>
              <a:t>โครงการพัฒนาสุขภาวะ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ครอบครัว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2938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1521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แผนงานที่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: การป้องกันและควบคุมโรคและภัยสุขภาพ</a:t>
            </a:r>
            <a:endParaRPr lang="en-US" sz="4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5" y="1484783"/>
            <a:ext cx="892899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6088" lvl="0" indent="-446088">
              <a:buFont typeface="+mj-lt"/>
              <a:buAutoNum type="arabicPeriod"/>
            </a:pP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โครงการ</a:t>
            </a: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พัฒนาระบบตอบโต้ภาวะฉุกเฉินและภัย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สุขภาพ</a:t>
            </a:r>
          </a:p>
          <a:p>
            <a:pPr marL="446088" indent="-446088">
              <a:buFont typeface="+mj-lt"/>
              <a:buAutoNum type="arabicPeriod"/>
            </a:pP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โครงการ</a:t>
            </a: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ควบคุมโรคติดต่อ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  <a:p>
            <a:pPr marL="446088" indent="-446088">
              <a:buFont typeface="+mj-lt"/>
              <a:buAutoNum type="arabicPeriod"/>
            </a:pP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โครงการ</a:t>
            </a: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ควบคุมโรคไม่ติดต่อและภัย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สุขภาพ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142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7281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แผนงานที่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3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: การลดปัจจัยเสี่ยงด้านสุขภาพ เพิ่มปัจจัยคุ้มครองสุขภาพ ด้วยมาตรการทางกฎหมาย หรือมิติทางสังคม</a:t>
            </a:r>
            <a:endParaRPr lang="en-US" sz="4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657" y="2012642"/>
            <a:ext cx="855718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lvl="0" indent="-539750">
              <a:buFont typeface="+mj-lt"/>
              <a:buAutoNum type="arabicPeriod"/>
            </a:pP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โครงการลดปัจจัยเสี่ยงด้านสุขภาพ การจัดสภาพแวดล้อมที่เอื้อต่อสุขภาพและสร้างปัจจัยคุ้มครองด้านสุขภาพ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  <a:p>
            <a:pPr marL="539750" lvl="0" indent="-539750">
              <a:buFont typeface="+mj-lt"/>
              <a:buAutoNum type="arabicPeriod"/>
            </a:pP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โครงการคุ้มครองผู้บริโภคด้านผลิตภัณฑ์สุขภาพ และบริการสุขภาพ รวมถึงการส่งเสริมความปลอดภัยด้านอาหาร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7780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แผนงาน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ที่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4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: การบริหารจัดการสิ่งแวดล้อมเพื่อสุขภาพ</a:t>
            </a:r>
            <a:endParaRPr lang="en-US" sz="4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657" y="1810559"/>
            <a:ext cx="85571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โครงการบริหารจัดการ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สิ่งแวดล้อม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โครงการ</a:t>
            </a:r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ส่งเสริมสุขภาพและป้องกันโรคในเขตเมือง</a:t>
            </a:r>
            <a:endParaRPr lang="en-US" sz="4400" dirty="0">
              <a:latin typeface="AngsanaUPC" pitchFamily="18" charset="-34"/>
              <a:cs typeface="AngsanaUPC" pitchFamily="18" charset="-34"/>
            </a:endParaRPr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381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8460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b="1" dirty="0">
                <a:latin typeface="AngsanaUPC" pitchFamily="18" charset="-34"/>
                <a:cs typeface="AngsanaUPC" pitchFamily="18" charset="-34"/>
              </a:rPr>
              <a:t>กลไกการขับเคลื่อนงาน การควบคุมกำกับและประเมินผล (1)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505" y="1794296"/>
            <a:ext cx="892899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11213" lvl="0" indent="-365125">
              <a:buFont typeface="+mj-lt"/>
              <a:buAutoNum type="arabicParenR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กำหนดให้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มีคณะกรรมการระดับชาติและระดับอื่นๆ ที่เหมาะสมเพื่อควบคุมการขับเคลื่อนยุทธศาสตร์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811213" lvl="0" indent="-365125">
              <a:buFont typeface="+mj-lt"/>
              <a:buAutoNum type="arabicParenR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ส่งเสริมบทบาทขององค์กรนอกภาคสาธารณสุขในการดำเนินงานส่งเสริมสุขภาพและป้องกันโรค 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(health-in-all policy) </a:t>
            </a:r>
          </a:p>
          <a:p>
            <a:pPr marL="811213" indent="-365125">
              <a:buFont typeface="+mj-lt"/>
              <a:buAutoNum type="arabicParenR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ส่งเสริมการจัดสรรทรัพยากรในการดำเนินงานส่งเสริมสุขภาพและป้องกันโรคโดยเฉพาะอย่างยิ่งทรัพยากรจากท้องถิ่นและภาคเอกชน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811213" lvl="0" indent="-365125">
              <a:buFont typeface="+mj-lt"/>
              <a:buAutoNum type="arabicParenR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696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5" y="1836107"/>
            <a:ext cx="8856984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11213" indent="-365125">
              <a:buFont typeface="+mj-lt"/>
              <a:buAutoNum type="arabicParenR" startAt="4"/>
              <a:tabLst>
                <a:tab pos="811213" algn="l"/>
              </a:tabLst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พัฒนา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และส่งเสริมการใช้มาตรการทาง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กฎหมาย</a:t>
            </a:r>
          </a:p>
          <a:p>
            <a:pPr marL="811213" indent="-365125">
              <a:buFont typeface="+mj-lt"/>
              <a:buAutoNum type="arabicParenR" startAt="4"/>
              <a:tabLst>
                <a:tab pos="811213" algn="l"/>
              </a:tabLst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ส่งเสริม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ให้มีการพัฒนาระบบข้อมูลข่าวสารให้มีความครอบคลุมและมีการนำไปใช้ในการพัฒนานโยบาย ตลอดจนส่งเสริมการใช้นวัตกรรมและเทคโนโลยีการสื่อสารที่ทันสมัย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811213" lvl="0" indent="-365125">
              <a:buFont typeface="+mj-lt"/>
              <a:buAutoNum type="arabicParenR" startAt="4"/>
              <a:tabLst>
                <a:tab pos="811213" algn="l"/>
              </a:tabLst>
            </a:pP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จัดระบบ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พัฒนาบุคลากรให้มีศักยภาพในการดำเนินการและประสานงานส่งเสริมสุขภาพและป้องกันโรค รวมถึงการประเมินศักยภาพบุคลากร</a:t>
            </a:r>
            <a:endParaRPr lang="en-US" sz="3000" b="1" dirty="0">
              <a:latin typeface="AngsanaUPC" pitchFamily="18" charset="-34"/>
              <a:cs typeface="AngsanaUPC" pitchFamily="18" charset="-34"/>
            </a:endParaRPr>
          </a:p>
          <a:p>
            <a:pPr marL="811213" lvl="0" indent="-365125">
              <a:buFont typeface="+mj-lt"/>
              <a:buAutoNum type="arabicParenR" startAt="4"/>
            </a:pP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สนับสนุน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ให้มีการวิจัยและพัฒนานวัตกรรมในการควบคุมป้องกันโรคและส่งเสริมสุขภาพรวมถึงการนำผลการวิจัยไปใช้ประโยชน์ในการกำหนดนโยบาย พัฒนามาตรการและควบคุมกำกับงานส่งเสริมสุขภาพและป้องกันโรค</a:t>
            </a:r>
            <a:endParaRPr lang="en-US" sz="30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8460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b="1" dirty="0">
                <a:latin typeface="AngsanaUPC" pitchFamily="18" charset="-34"/>
                <a:cs typeface="AngsanaUPC" pitchFamily="18" charset="-34"/>
              </a:rPr>
              <a:t>กลไกการขับเคลื่อนงาน การควบคุมกำกับและประเมินผล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(2)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5317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8460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63538" indent="-363538">
              <a:tabLst>
                <a:tab pos="363538" algn="l"/>
              </a:tabLst>
            </a:pPr>
            <a:r>
              <a:rPr lang="th-TH" b="1" dirty="0">
                <a:latin typeface="AngsanaUPC" pitchFamily="18" charset="-34"/>
                <a:cs typeface="AngsanaUPC" pitchFamily="18" charset="-34"/>
              </a:rPr>
              <a:t>การควบคุมกำกับ และประเมินผลการดำเนินงานส่งเสริมสุขภาพและป้องกันโรค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5" y="1836107"/>
            <a:ext cx="885698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3288" lvl="0" indent="-457200">
              <a:buFont typeface="Arial" pitchFamily="34" charset="0"/>
              <a:buChar char="•"/>
              <a:tabLst>
                <a:tab pos="811213" algn="l"/>
              </a:tabLst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นิเทศ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ติดตามความก้าวหน้าของ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งานเพื่อให้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หน่ายงานที่รับการนิเทศได้เห็นว่า งานตามยุทธศาสตร์ที่กำหนดเป็นงานสำคัญ และจำเป็นต้องดำเนินการให้ได้ผล </a:t>
            </a: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marL="903288" indent="-457200">
              <a:buFont typeface="Arial" pitchFamily="34" charset="0"/>
              <a:buChar char="•"/>
              <a:tabLst>
                <a:tab pos="811213" algn="l"/>
              </a:tabLst>
            </a:pPr>
            <a:r>
              <a:rPr lang="th-TH" sz="3200" dirty="0">
                <a:latin typeface="AngsanaUPC" pitchFamily="18" charset="-34"/>
                <a:cs typeface="AngsanaUPC" pitchFamily="18" charset="-34"/>
              </a:rPr>
              <a:t>การมีระบบรายงานที่เหมาะสม เพื่อให้ผู้ปฏิบัติงานในระดับต่างๆ ใช้ระบบรายงานเป็นการติดตามความก้าวหน้าของงาน และนำเสนอผลงานสู่การเก็บรวบรวมและวิเคราะห์ในระดับท้องที่ ระดับจังหวัด ระดับเขต และระดับชาติ </a:t>
            </a:r>
            <a:endParaRPr lang="en-US" sz="32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154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8460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63538" indent="-363538">
              <a:tabLst>
                <a:tab pos="363538" algn="l"/>
              </a:tabLst>
            </a:pPr>
            <a:r>
              <a:rPr lang="th-TH" b="1" dirty="0">
                <a:latin typeface="AngsanaUPC" pitchFamily="18" charset="-34"/>
                <a:cs typeface="AngsanaUPC" pitchFamily="18" charset="-34"/>
              </a:rPr>
              <a:t>ตัวชี้วัดของงานส่งเสริมสุขภาพและป้องกันโรค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5" y="1836107"/>
            <a:ext cx="885698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3288" lvl="0" indent="-457200">
              <a:buFont typeface="Arial" pitchFamily="34" charset="0"/>
              <a:buChar char="•"/>
              <a:tabLst>
                <a:tab pos="811213" algn="l"/>
              </a:tabLst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กำหนดให้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มีตัวชี้วัดที่จำกัด ไม่ให้มีมากจนเกินไป</a:t>
            </a: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marL="903288" lvl="0" indent="-457200">
              <a:buFont typeface="Arial" pitchFamily="34" charset="0"/>
              <a:buChar char="•"/>
              <a:tabLst>
                <a:tab pos="811213" algn="l"/>
              </a:tabLst>
            </a:pPr>
            <a:r>
              <a:rPr lang="th-TH" sz="3200" dirty="0">
                <a:latin typeface="AngsanaUPC" pitchFamily="18" charset="-34"/>
                <a:cs typeface="AngsanaUPC" pitchFamily="18" charset="-34"/>
              </a:rPr>
              <a:t>พิจารณาตัวชี้วัดที่ดำเนินการอยู่แล้วในระบบสุขภาพ และดำเนินการปรับปรุงคัดเลือกโดยผ่านกระบวนการพิจารณาว่า สมควรเปลี่ยนแปลงอย่างไร ตัวชี้วัดใดที่เหมาะสมกับการบ่งชี้ว่า ประเทศชาติสามารถบรรลุเป้าหมาย </a:t>
            </a:r>
            <a:r>
              <a:rPr lang="en-US" sz="3200" dirty="0">
                <a:latin typeface="AngsanaUPC" pitchFamily="18" charset="-34"/>
                <a:cs typeface="AngsanaUPC" pitchFamily="18" charset="-34"/>
              </a:rPr>
              <a:t>Thailand 4.0 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ได้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เพียงใด</a:t>
            </a:r>
          </a:p>
          <a:p>
            <a:pPr marL="903288" lvl="0" indent="-457200">
              <a:buFont typeface="Arial" pitchFamily="34" charset="0"/>
              <a:buChar char="•"/>
              <a:tabLst>
                <a:tab pos="811213" algn="l"/>
              </a:tabLst>
            </a:pPr>
            <a:r>
              <a:rPr lang="th-TH" sz="3200" dirty="0">
                <a:latin typeface="AngsanaUPC" pitchFamily="18" charset="-34"/>
                <a:cs typeface="AngsanaUPC" pitchFamily="18" charset="-34"/>
              </a:rPr>
              <a:t>ควรพิจารณาเพิ่มตัวชี้วัดใหม่ๆ ที่เป็นข้อตกลงในระดับนานาชาติ ซึ่งได้แก่ ตัวชี้วัดของการป้องกันและควบคุมโรคไม่ติดต่อ </a:t>
            </a:r>
            <a:r>
              <a:rPr lang="en-US" sz="3200" dirty="0">
                <a:latin typeface="AngsanaUPC" pitchFamily="18" charset="-34"/>
                <a:cs typeface="AngsanaUPC" pitchFamily="18" charset="-34"/>
              </a:rPr>
              <a:t>(9 global NCD targets)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ตัวชี้วัดด้านสุขภาพ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Sustainable </a:t>
            </a:r>
            <a:r>
              <a:rPr lang="en-US" sz="3200" dirty="0">
                <a:latin typeface="AngsanaUPC" pitchFamily="18" charset="-34"/>
                <a:cs typeface="AngsanaUPC" pitchFamily="18" charset="-34"/>
              </a:rPr>
              <a:t>Development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Goals</a:t>
            </a:r>
            <a:endParaRPr lang="en-US" sz="32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800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8460"/>
            <a:ext cx="9144000" cy="8582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63538" indent="-363538">
              <a:tabLst>
                <a:tab pos="363538" algn="l"/>
              </a:tabLst>
            </a:pPr>
            <a:r>
              <a:rPr lang="th-TH" b="1" dirty="0">
                <a:latin typeface="AngsanaUPC" pitchFamily="18" charset="-34"/>
                <a:cs typeface="AngsanaUPC" pitchFamily="18" charset="-34"/>
              </a:rPr>
              <a:t>ตัวอย่างตัวชี้วัดของงานส่งเสริมสุขภาพและป้องกันโรค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5" y="1268760"/>
            <a:ext cx="885698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อัตราส่วน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การตายมารดาไทยไม่เกิน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 15 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ต่อการเกิดมีชีพแสนคน 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ละของเด็กอายุ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 0-5 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ปี มีพัฒนาการสมวัย 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ละของเด็กวัยเรียน สูงดีสมส่วน 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ละของเด็กกลุ่มอายุ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 0-12 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ปี ฟันดีไม่มีผุ 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(cavity free) </a:t>
            </a: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ละของการตั้งครรภ์ในหญิงอายุ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 15-19 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ปี 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ละของตำบลที่มีระบบส่งเสริมสุขภาพดูแลผู้สูงอายุ ผู้พิการ และผู้ด้อยโอกาสและการดูแลระยะยาวในชุมชน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 (long term care) 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ผ่านเกณฑ์ 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ละของจังหวัดมีศูนย์ปฏิบัติการภาวะฉุกเฉิน และทีมตระหนักรู้สถานการณ์ ที่สามารถปฏิบัติงานได้จริง 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อัตรา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ความสำเร็จการรักษาผู้ป่วยวัณโรครายใหม่และกลับเป็นซ้ำ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ละของผู้ป่วยเบาหวาน ความดันโลหิตสูงที่ขึ้นทะเบียนได้รับการประเมินโอกาสเสี่ยงต่อโรคหัวใจและหลอดเลือด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 (CVD risk)</a:t>
            </a: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อัตรา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การเสียชีวิตจากการจมน้ำของเด็กอายุต่ำกว่า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 15 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ปี 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อัตรา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การเสียชีวิตจากการบาดเจ็บทางถนน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ละของผลิตภัณฑ์อาหารสดและอาหารแปรรูปมีความปลอดภัย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ละของผู้ป่วย</a:t>
            </a:r>
            <a:r>
              <a:rPr lang="th-TH" sz="2000" b="1" dirty="0" err="1">
                <a:latin typeface="AngsanaUPC" pitchFamily="18" charset="-34"/>
                <a:cs typeface="AngsanaUPC" pitchFamily="18" charset="-34"/>
              </a:rPr>
              <a:t>ยาเสพติด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ที่หยุดเสพต่อเนื่อง</a:t>
            </a:r>
            <a:r>
              <a:rPr lang="en-US" sz="2000" b="1" dirty="0">
                <a:latin typeface="AngsanaUPC" pitchFamily="18" charset="-34"/>
                <a:cs typeface="AngsanaUPC" pitchFamily="18" charset="-34"/>
              </a:rPr>
              <a:t> 3 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เดือน หลังจำหน่ายจากการบำบัดรักษาตามเกณฑ์กำหนด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ละของสถานพยาบาลและสถานประกอบการเพื่อสุขภาพได้รับการตรวจสอบมาตรฐานตามเกณฑ์ที่กำหนด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2000" b="1" dirty="0" smtClean="0">
                <a:latin typeface="AngsanaUPC" pitchFamily="18" charset="-34"/>
                <a:cs typeface="AngsanaUPC" pitchFamily="18" charset="-34"/>
              </a:rPr>
              <a:t>ร้อย</a:t>
            </a:r>
            <a:r>
              <a:rPr lang="th-TH" sz="2000" b="1" dirty="0">
                <a:latin typeface="AngsanaUPC" pitchFamily="18" charset="-34"/>
                <a:cs typeface="AngsanaUPC" pitchFamily="18" charset="-34"/>
              </a:rPr>
              <a:t>ละของโรงพยาบาลที่พัฒนาอนามัยสิ่งแวดล้อมได้ตามเกณฑ์ </a:t>
            </a:r>
            <a:endParaRPr lang="en-US" sz="20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755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200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/>
              <a:t>ยุทธศาสตร์ส่งเสริมสุขภาพและป้องกันโรคสู่ความเป็นเลิศ พ.ศ. 2560-2579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6237" y="1052736"/>
            <a:ext cx="880683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หลักการ (1)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ในอ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นาคต 20 ปีข้างหน้า... สภาพแวดล้อมทั้งภายในและภายนอกประเทศ มีแนวโน้มจะมีการเปลี่ยนแปลงอย่าง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รวดเร็วใน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หลากหลายมิติ ซึ่งจะส่งผลต่ออนาคตการ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พัฒนางานสาธารณสุขของประเทศ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ไทยอย่างมาก </a:t>
            </a: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สภาพของสังคมที่เปลี่ยนไป เป็นปัจจัยกำหนดการเปลี่ยนแปลงของปัญหาและความรุนแรงของภัยสุขภาพต่างๆ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เป็นการยากที่หน่วยงานใดหน่วยงานหนึ่ง หรือกระทรวงใดกระทรวงหนึ่งจะรับผิดชอบงานสาธารณสุขได้อย่างได้ผล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วิถีชีวิตของประชาชนโลก จะเป็นไปอย่างไร้พรมแดน มีการติดต่อสื่อสารกันโดยไร้ขีดจำกัด เป็นปัจจัยที่ก่อให้เกิดผลทั้งทางบวกและลบต่อปัญหาสุขภาพและการตอบสนองต่อปัญหาดังกล่าว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476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556792"/>
            <a:ext cx="5184576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971600" y="2133729"/>
            <a:ext cx="7416824" cy="2591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Times New Roman" pitchFamily="18" charset="0"/>
                <a:cs typeface="Times New Roman" pitchFamily="18" charset="0"/>
              </a:rPr>
              <a:t>ขอบคุณครับ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th-TH" sz="1800" dirty="0" smtClean="0">
                <a:latin typeface="Times New Roman" pitchFamily="18" charset="0"/>
                <a:cs typeface="Times New Roman" pitchFamily="18" charset="0"/>
              </a:rPr>
              <a:t>ข้อมูลเพิ่มเติม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wiwatroj@yahoo.com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200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/>
              <a:t>ยุทธศาสตร์ส่งเสริมสุขภาพและป้องกันโรคสู่ความเป็นเลิศ พ.ศ. 2560-2579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6237" y="1052736"/>
            <a:ext cx="880683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หลักการ 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(2)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ความเปลี่ยนแปลงที่รวดเร็วเป็นอุปสรรคสำคัญในการกำหนดแผนยุทธศาสตร์ระยะยาว เพราะสภาพแวดล้อมที่เปลี่ยนแปลงอาจทำให้การตอบสนองด้านสุขภาพตามไม่ทัน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อย่างไรก็ตาม งานส่งเสริมสุขภาพและป้องกันโรค (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P&amp;P)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ก็จะต้องเป็นหลักในการแก้ไขปัญหาสุขภาพของประเทศ เพราะการลดภาวะเจ็บป่วยของประชาชนอย่างได้ผลอยู่ที่ความสำเร็จของงาน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P&amp;P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ซึ่งต้องมีการปฏิรูปงานให้เป็นภาระหน้าที่ของประชาชนทุกคน รวมทั้งส่งเสริมบทบาทขององค์กรชุมชนระดับท้องถิ่น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จะต้องมีการดำเนินนโยบาย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Health in All Policy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ให้ได้ผล โดยให้ทุกหน่วยงาน ทุกองค์กร มีนโยบายที่ห่วงใยสุขภาพของประชาชน</a:t>
            </a:r>
          </a:p>
        </p:txBody>
      </p:sp>
    </p:spTree>
    <p:extLst>
      <p:ext uri="{BB962C8B-B14F-4D97-AF65-F5344CB8AC3E}">
        <p14:creationId xmlns:p14="http://schemas.microsoft.com/office/powerpoint/2010/main" val="131001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200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/>
              <a:t>ยุทธศาสตร์ส่งเสริมสุขภาพและป้องกันโรคสู่ความเป็นเลิศ พ.ศ. 2560-2579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6237" y="908720"/>
            <a:ext cx="8806839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latin typeface="AngsanaUPC" pitchFamily="18" charset="-34"/>
                <a:cs typeface="AngsanaUPC" pitchFamily="18" charset="-34"/>
              </a:rPr>
              <a:t>หลักการ 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(3)</a:t>
            </a:r>
          </a:p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ความสำเร็จของงานขึ้นกับการแสดงบทบาทของหน่วยงาน</a:t>
            </a:r>
            <a:r>
              <a:rPr lang="th-TH" b="1" dirty="0">
                <a:latin typeface="AngsanaUPC" pitchFamily="18" charset="-34"/>
                <a:cs typeface="AngsanaUPC" pitchFamily="18" charset="-34"/>
              </a:rPr>
              <a:t>ส่งเสริมสุขภาพและป้องกัน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โรค</a:t>
            </a:r>
            <a:endParaRPr lang="en-US" b="1" dirty="0">
              <a:latin typeface="AngsanaUPC" pitchFamily="18" charset="-34"/>
              <a:cs typeface="AngsanaUPC" pitchFamily="18" charset="-34"/>
            </a:endParaRPr>
          </a:p>
          <a:p>
            <a:pPr marL="269875" lvl="0" indent="-269875">
              <a:buFont typeface="Arial" pitchFamily="34" charset="0"/>
              <a:buChar char="•"/>
            </a:pP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การกำหนด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นโยบายและดำเนินงานส่งเสริม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สุขภาพและป้องกัน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โรคเป็น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บทบาทของกระทรวง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สาธารณสุข</a:t>
            </a:r>
            <a:endParaRPr lang="en-US" sz="3000" b="1" dirty="0">
              <a:latin typeface="AngsanaUPC" pitchFamily="18" charset="-34"/>
              <a:cs typeface="AngsanaUPC" pitchFamily="18" charset="-34"/>
            </a:endParaRPr>
          </a:p>
          <a:p>
            <a:pPr marL="269875" lvl="0" indent="-269875">
              <a:buFont typeface="Arial" pitchFamily="34" charset="0"/>
              <a:buChar char="•"/>
            </a:pP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การจัดบริการส่งเสริมสุขภาพและป้องกัน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โรคเป็น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บทบาท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th-TH" sz="3000" b="1" dirty="0" err="1" smtClean="0">
                <a:latin typeface="AngsanaUPC" pitchFamily="18" charset="-34"/>
                <a:cs typeface="AngsanaUPC" pitchFamily="18" charset="-34"/>
              </a:rPr>
              <a:t>สปสช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. </a:t>
            </a:r>
          </a:p>
          <a:p>
            <a:pPr marL="269875" lvl="0" indent="-269875">
              <a:buFont typeface="Arial" pitchFamily="34" charset="0"/>
              <a:buChar char="•"/>
            </a:pP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การ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สร้างกระแส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ขับเคลื่อนงาน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สร้างเสริม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สุขภาพดำเนินการโดย </a:t>
            </a:r>
            <a:r>
              <a:rPr lang="th-TH" sz="3000" b="1" dirty="0" err="1" smtClean="0">
                <a:latin typeface="AngsanaUPC" pitchFamily="18" charset="-34"/>
                <a:cs typeface="AngsanaUPC" pitchFamily="18" charset="-34"/>
              </a:rPr>
              <a:t>สสส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.</a:t>
            </a:r>
          </a:p>
          <a:p>
            <a:pPr marL="269875" lvl="0" indent="-269875">
              <a:buFont typeface="Arial" pitchFamily="34" charset="0"/>
              <a:buChar char="•"/>
            </a:pP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การ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เสริมสร้างศักยภาพของชุมชน ดำเนินการโดยองค์กรปกครองส่วนท้องถิ่นและเครือข่ายองค์กรเอกชนสาธารณประโยชน์กลุ่มต่างๆ</a:t>
            </a:r>
            <a:endParaRPr lang="en-US" sz="3000" b="1" dirty="0">
              <a:latin typeface="AngsanaUPC" pitchFamily="18" charset="-34"/>
              <a:cs typeface="AngsanaUPC" pitchFamily="18" charset="-34"/>
            </a:endParaRPr>
          </a:p>
          <a:p>
            <a:pPr marL="269875" lvl="0" indent="-269875">
              <a:buFont typeface="Arial" pitchFamily="34" charset="0"/>
              <a:buChar char="•"/>
            </a:pP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การสร้างความรอบรู้ด้านสุขภาพแก่ประชาชนเป็นบทบาทของภาค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การศึกษา</a:t>
            </a:r>
            <a:endParaRPr lang="en-US" sz="3000" b="1" dirty="0">
              <a:latin typeface="AngsanaUPC" pitchFamily="18" charset="-34"/>
              <a:cs typeface="AngsanaUPC" pitchFamily="18" charset="-34"/>
            </a:endParaRPr>
          </a:p>
          <a:p>
            <a:pPr marL="269875" lvl="0" indent="-269875">
              <a:buFont typeface="Arial" pitchFamily="34" charset="0"/>
              <a:buChar char="•"/>
            </a:pP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การ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พัฒนาคุณภาพชีวิตของประชาชนโดยคณะกรรมการ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คุณภาพชีวิตระดับอำเภอ (</a:t>
            </a:r>
            <a:r>
              <a:rPr lang="th-TH" sz="3000" b="1" dirty="0" err="1">
                <a:latin typeface="AngsanaUPC" pitchFamily="18" charset="-34"/>
                <a:cs typeface="AngsanaUPC" pitchFamily="18" charset="-34"/>
              </a:rPr>
              <a:t>พชอ</a:t>
            </a:r>
            <a:r>
              <a:rPr lang="th-TH" sz="3000" b="1" dirty="0">
                <a:latin typeface="AngsanaUPC" pitchFamily="18" charset="-34"/>
                <a:cs typeface="AngsanaUPC" pitchFamily="18" charset="-34"/>
              </a:rPr>
              <a:t>.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269875" lvl="0" indent="-269875">
              <a:buFont typeface="Arial" pitchFamily="34" charset="0"/>
              <a:buChar char="•"/>
            </a:pP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การสร้างเสริมสุขภาพเป็นบทบาทของประชาชนทุกคน และทุกครอบครัว</a:t>
            </a:r>
            <a:endParaRPr lang="en-US" sz="30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3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b="1" dirty="0"/>
              <a:t>ยุทธศาสตร์ส่งเสริมสุขภาพและป้องกันโรคสู่ความเป็นเลิศ พ.ศ. 2560-2579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657" y="1652602"/>
            <a:ext cx="880683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ก. วิสัยทัศน์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(Vision)</a:t>
            </a:r>
          </a:p>
          <a:p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“ประชาชนมีสุขภาพดี มีอายุคาดเฉลี่ยเมื่อแรกเกิดไม่น้อยกว่า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85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 ปี และอายุคาดเฉลี่ยของการมีสุขภาพดีไม่น้อยกว่า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75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 ปี อยู่ในสภาวะแวดล้อมที่เอื้อต่อการมีสุขภาวะและมีความสุข ภายในปี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2579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 ”</a:t>
            </a:r>
            <a:endParaRPr lang="en-US" sz="4000" b="1" dirty="0">
              <a:latin typeface="AngsanaUPC" pitchFamily="18" charset="-34"/>
              <a:cs typeface="AngsanaUPC" pitchFamily="18" charset="-34"/>
            </a:endParaRPr>
          </a:p>
          <a:p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ข. </a:t>
            </a:r>
            <a:r>
              <a:rPr lang="th-TH" sz="4000" b="1" dirty="0" err="1">
                <a:latin typeface="AngsanaUPC" pitchFamily="18" charset="-34"/>
                <a:cs typeface="AngsanaUPC" pitchFamily="18" charset="-34"/>
              </a:rPr>
              <a:t>พันธ</a:t>
            </a:r>
            <a:r>
              <a:rPr lang="th-TH" sz="4000" b="1" dirty="0">
                <a:latin typeface="AngsanaUPC" pitchFamily="18" charset="-34"/>
                <a:cs typeface="AngsanaUPC" pitchFamily="18" charset="-34"/>
              </a:rPr>
              <a:t>กิจ </a:t>
            </a:r>
            <a:r>
              <a:rPr lang="en-US" sz="4000" b="1" dirty="0">
                <a:latin typeface="AngsanaUPC" pitchFamily="18" charset="-34"/>
                <a:cs typeface="AngsanaUPC" pitchFamily="18" charset="-34"/>
              </a:rPr>
              <a:t>(Mission)</a:t>
            </a:r>
          </a:p>
          <a:p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พัฒนาระบบบริหารจัดการที่เป็นเลิศในการสร้างเสริมสุขภาพและป้องกันโรคแบบมีส่วนร่วมของทุกภาคส่วนในสังคมเพื่อให้เกิดสุขภาวะ</a:t>
            </a:r>
            <a:endParaRPr lang="en-US" sz="36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432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b="1" dirty="0"/>
              <a:t>ยุทธศาสตร์ส่งเสริมสุขภาพและป้องกันโรคสู่ความเป็นเลิศ พ.ศ. 2560-2579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657" y="1724030"/>
            <a:ext cx="855718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ค. เป้าประสงค์ </a:t>
            </a:r>
            <a:r>
              <a:rPr lang="en-US" sz="3600" b="1" dirty="0">
                <a:latin typeface="AngsanaUPC" pitchFamily="18" charset="-34"/>
                <a:cs typeface="AngsanaUPC" pitchFamily="18" charset="-34"/>
              </a:rPr>
              <a:t>(Goals)</a:t>
            </a:r>
          </a:p>
          <a:p>
            <a:pPr marL="363538" lvl="0" indent="-363538">
              <a:buFont typeface="+mj-lt"/>
              <a:buAutoNum type="arabicPeriod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ทุก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ครอบครัวดำรงชีวิตอยู่ในสังคมไทยได้รับการพัฒนาคุณภาพชีวิตเพื่อการมีสุขภาวะผ่านการสร้างเสริมสุขภาพ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363538" lvl="0" indent="-363538">
              <a:buFont typeface="+mj-lt"/>
              <a:buAutoNum type="arabicPeriod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ประชาชนปราศจากโรคและภัยสุขภาพด้วยการจัดบริการในทุกระดับซึ่งเน้นการมีส่วนร่วมของทุกภาคส่วนในสังคม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363538" lvl="0" indent="-363538">
              <a:buFont typeface="+mj-lt"/>
              <a:buAutoNum type="arabicPeriod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ประชาชนได้รับการปกป้องสุขภาพด้วยการลดปัจจัยเสี่ยงและเพิ่มปัจจัยคุ้มครอง ด้วยมาตรการเชิงนโยบาย กฎหมาย สังคมและสวัสดิการ อย่างมีประสิทธิภาพ 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363538" lvl="0" indent="-363538">
              <a:buFont typeface="+mj-lt"/>
              <a:buAutoNum type="arabicPeriod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สภาพแวดล้อมทุกแห่งได้รับการพัฒนาให้เอื้อต่อการมีสุขภาพดีของประชาชนทุกคน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647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4401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b="1" dirty="0"/>
              <a:t>ยุทธศาสตร์ส่งเสริมสุขภาพและป้องกันโรคสู่ความเป็นเลิศ พ.ศ. 2560-2579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657" y="1724030"/>
            <a:ext cx="855718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ค. วัตถุประสงค์ </a:t>
            </a:r>
            <a:r>
              <a:rPr lang="en-US" sz="3600" b="1" dirty="0">
                <a:latin typeface="AngsanaUPC" pitchFamily="18" charset="-34"/>
                <a:cs typeface="AngsanaUPC" pitchFamily="18" charset="-34"/>
              </a:rPr>
              <a:t>(Objectives)</a:t>
            </a:r>
          </a:p>
          <a:p>
            <a:pPr marL="450850" lvl="0" indent="-450850">
              <a:buFont typeface="+mj-lt"/>
              <a:buAutoNum type="arabicPeriod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จัดระบบบริการส่งเสริมสุขภาพและป้องกันโรคตามกลุ่มวัยโดยเน้นความร่วมมือของครอบครัวและชุมชน เพื่อให้มีความรอบรู้เรื่องสุขภาพ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450850" lvl="0" indent="-450850">
              <a:buFont typeface="+mj-lt"/>
              <a:buAutoNum type="arabicPeriod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เพิ่มความเข้มแข็งของการจัดบริการป้องกันโรคและลดปัจจัยเสี่ยงเพิ่มปัจจัยคุ้มครองสุขภาพ โดยเน้นการมีส่วนร่วมของทุกภาคส่วนในสังคม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450850" lvl="0" indent="-450850">
              <a:buFont typeface="+mj-lt"/>
              <a:buAutoNum type="arabicPeriod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มีการขับเคลื่อนและผลักดันมาตรการ ทางกฎหมาย ทางสังคมและสวัสดิการ เพื่อลดปัจจัยเสี่ยงและเพิ่มปัจจัยคุ้มครองสุขภาพให้มีประสิทธิภาพ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pPr marL="450850" lvl="0" indent="-450850">
              <a:buFont typeface="+mj-lt"/>
              <a:buAutoNum type="arabicPeriod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มีการปรับปรุงพัฒนาสภาพแวดล้อมทุกแห่งเพื่อให้เอื้อต่อการมีสุขภาพดีของประชาชนทุกคน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587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1521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ทิศทางของยุทธศาสตร์ </a:t>
            </a:r>
            <a:r>
              <a:rPr lang="en-US" sz="3600" b="1" dirty="0">
                <a:latin typeface="AngsanaUPC" pitchFamily="18" charset="-34"/>
                <a:cs typeface="AngsanaUPC" pitchFamily="18" charset="-34"/>
              </a:rPr>
              <a:t>(Strategic Directions)</a:t>
            </a:r>
            <a:br>
              <a:rPr lang="en-US" sz="3600" b="1" dirty="0">
                <a:latin typeface="AngsanaUPC" pitchFamily="18" charset="-34"/>
                <a:cs typeface="AngsanaUPC" pitchFamily="18" charset="-34"/>
              </a:rPr>
            </a:b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เพื่อความเป็นเลิศ (1)</a:t>
            </a:r>
            <a:endParaRPr lang="en-US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657" y="1340768"/>
            <a:ext cx="866282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indent="-354013">
              <a:buFont typeface="+mj-lt"/>
              <a:buAutoNum type="arabicPeriod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มุ่งเน้น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เรื่องความเป็นธรรม ลดความเลื่อมล้ำในสังคม และปกป้องสิทธิมนุษยชนของประชาชน </a:t>
            </a: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354013" lvl="0" indent="-354013">
              <a:buFont typeface="+mj-lt"/>
              <a:buAutoNum type="arabicPeriod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มุ่ง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สู่ไทยแลนด์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 4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.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0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เพื่อนำไปสู่ครอบครัวมั่นคง ประชาชนมั่งคั่ง และสังคมยั่งยืน สอดคล้องกับเนื้อหาในรัฐธรรมนูญแห่งราชอาณาจักรไทย พ.ศ. 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2560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และกรอบเป้าหมายการพัฒนาที่ยั่งยืน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Sustainable Development Goals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ผ่านการขับเคลื่อนระบบประชารัฐ</a:t>
            </a:r>
          </a:p>
          <a:p>
            <a:pPr marL="354013" lvl="0" indent="-354013">
              <a:buFont typeface="+mj-lt"/>
              <a:buAutoNum type="arabicPeriod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มุ่งเน้นกระบวนการนำยุทธ์ศาสตร์ไปแปลงเป็นโครงการอย่างความสอดคล้องกับบริบทที่เกี่ยวข้อง โดยใช้ข้อมูลที่เป็นหลักฐานเชิงประจักษ์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evidence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based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มุ่งเป้าทั้งระยะสั้นและระยะยาว โดยยึดหลักการตามกฎบัตรออตตาวา และเป็นไปตามแนว 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PIRAB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Partnership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Invest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Regulate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Advocate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Build capacity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ของกฎบัตรกรุงเทพฯ</a:t>
            </a:r>
          </a:p>
        </p:txBody>
      </p:sp>
    </p:spTree>
    <p:extLst>
      <p:ext uri="{BB962C8B-B14F-4D97-AF65-F5344CB8AC3E}">
        <p14:creationId xmlns:p14="http://schemas.microsoft.com/office/powerpoint/2010/main" val="3006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1521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ทิศทางของยุทธศาสตร์ </a:t>
            </a:r>
            <a:r>
              <a:rPr lang="en-US" sz="3600" b="1" dirty="0">
                <a:latin typeface="AngsanaUPC" pitchFamily="18" charset="-34"/>
                <a:cs typeface="AngsanaUPC" pitchFamily="18" charset="-34"/>
              </a:rPr>
              <a:t>(Strategic Directions)</a:t>
            </a:r>
            <a:br>
              <a:rPr lang="en-US" sz="3600" b="1" dirty="0">
                <a:latin typeface="AngsanaUPC" pitchFamily="18" charset="-34"/>
                <a:cs typeface="AngsanaUPC" pitchFamily="18" charset="-34"/>
              </a:rPr>
            </a:b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เพื่อความเป็นเลิศ (2)</a:t>
            </a:r>
            <a:endParaRPr lang="en-US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657" y="1484784"/>
            <a:ext cx="866282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มี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กระบวนการที่สร้างข้อตกลงให้ทุกภาคส่วนเข้ามาร่วมรับผิดชอบต่อสุขภาพของคนในสังคม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Health in All Policy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เพื่อให้เกิดสังคมแห่งความรอบรู้ด้านสุขภาพ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health literacy society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รวมทั้งพัฒนาและส่งเสริมพลังอำนาจของประชาชนในทุกภาคส่วนเพื่อให้เกิดข้อตกลงในการพัฒนาสังคมและสิ่งแวดล้อมเพื่อการมีสุขภาพดี</a:t>
            </a:r>
          </a:p>
          <a:p>
            <a:pPr marL="354013" lvl="0" indent="-354013">
              <a:buFont typeface="+mj-lt"/>
              <a:buAutoNum type="arabicPeriod" startAt="4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มุ่งสร้างนวัตกรรมเพื่อการพัฒนาคุณภาพและประสิทธิภาพบริการ รวมถึงส่งเสริมการเข้าถึงข้อมูลเพื่อให้เกิดความร่วมมือของทุกภาคส่วนในการสร้างเสริมการมีสุขภาพและป้องกันโรค</a:t>
            </a:r>
            <a:endParaRPr lang="en-US" sz="3200" b="1" i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768879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1783</Words>
  <Application>Microsoft Office PowerPoint</Application>
  <PresentationFormat>On-screen Show (4:3)</PresentationFormat>
  <Paragraphs>126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ชุดรูปแบบของ Office</vt:lpstr>
      <vt:lpstr>(ร่าง) ยุทธศาสตร์ส่งเสริมสุขภาพและป้องกันโรค สู่ความเป็นเลิศ  (Promotion and Prevention Excellence)</vt:lpstr>
      <vt:lpstr>ยุทธศาสตร์ส่งเสริมสุขภาพและป้องกันโรคสู่ความเป็นเลิศ พ.ศ. 2560-2579</vt:lpstr>
      <vt:lpstr>ยุทธศาสตร์ส่งเสริมสุขภาพและป้องกันโรคสู่ความเป็นเลิศ พ.ศ. 2560-2579</vt:lpstr>
      <vt:lpstr>ยุทธศาสตร์ส่งเสริมสุขภาพและป้องกันโรคสู่ความเป็นเลิศ พ.ศ. 2560-2579</vt:lpstr>
      <vt:lpstr>ยุทธศาสตร์ส่งเสริมสุขภาพและป้องกันโรคสู่ความเป็นเลิศ พ.ศ. 2560-2579</vt:lpstr>
      <vt:lpstr>ยุทธศาสตร์ส่งเสริมสุขภาพและป้องกันโรคสู่ความเป็นเลิศ พ.ศ. 2560-2579</vt:lpstr>
      <vt:lpstr>ยุทธศาสตร์ส่งเสริมสุขภาพและป้องกันโรคสู่ความเป็นเลิศ พ.ศ. 2560-2579</vt:lpstr>
      <vt:lpstr>ทิศทางของยุทธศาสตร์ (Strategic Directions) เพื่อความเป็นเลิศ (1)</vt:lpstr>
      <vt:lpstr>ทิศทางของยุทธศาสตร์ (Strategic Directions) เพื่อความเป็นเลิศ (2)</vt:lpstr>
      <vt:lpstr>(ร่าง) ยุทธศาสตร์ส่งเสริมสุขภาพและป้องกันโรคสู่ความเป็นเลิศ พ.ศ. 2560-2579</vt:lpstr>
      <vt:lpstr>แผนงานที่ 1: พัฒนาคุณภาพชีวิตประชาชนทุกกลุ่มวัย </vt:lpstr>
      <vt:lpstr>แผนงานที่ 2: การป้องกันและควบคุมโรคและภัยสุขภาพ</vt:lpstr>
      <vt:lpstr>แผนงานที่ 3: การลดปัจจัยเสี่ยงด้านสุขภาพ เพิ่มปัจจัยคุ้มครองสุขภาพ ด้วยมาตรการทางกฎหมาย หรือมิติทางสังคม</vt:lpstr>
      <vt:lpstr>แผนงานที่ 4: การบริหารจัดการสิ่งแวดล้อมเพื่อสุขภาพ</vt:lpstr>
      <vt:lpstr>กลไกการขับเคลื่อนงาน การควบคุมกำกับและประเมินผล (1)</vt:lpstr>
      <vt:lpstr>กลไกการขับเคลื่อนงาน การควบคุมกำกับและประเมินผล (2)</vt:lpstr>
      <vt:lpstr>การควบคุมกำกับ และประเมินผลการดำเนินงานส่งเสริมสุขภาพและป้องกันโรค</vt:lpstr>
      <vt:lpstr>ตัวชี้วัดของงานส่งเสริมสุขภาพและป้องกันโรค</vt:lpstr>
      <vt:lpstr>ตัวอย่างตัวชี้วัดของงานส่งเสริมสุขภาพและป้องกันโรค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HealthPolicy_Dir</dc:creator>
  <cp:lastModifiedBy>KopZa</cp:lastModifiedBy>
  <cp:revision>231</cp:revision>
  <dcterms:created xsi:type="dcterms:W3CDTF">2013-03-07T04:53:20Z</dcterms:created>
  <dcterms:modified xsi:type="dcterms:W3CDTF">2017-11-06T17:15:20Z</dcterms:modified>
</cp:coreProperties>
</file>