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5" r:id="rId2"/>
    <p:sldId id="316" r:id="rId3"/>
    <p:sldId id="303" r:id="rId4"/>
    <p:sldId id="313" r:id="rId5"/>
    <p:sldId id="304" r:id="rId6"/>
    <p:sldId id="305" r:id="rId7"/>
    <p:sldId id="306" r:id="rId8"/>
    <p:sldId id="307" r:id="rId9"/>
    <p:sldId id="308" r:id="rId10"/>
    <p:sldId id="309" r:id="rId11"/>
    <p:sldId id="318" r:id="rId12"/>
    <p:sldId id="324" r:id="rId13"/>
    <p:sldId id="320" r:id="rId14"/>
    <p:sldId id="321" r:id="rId15"/>
    <p:sldId id="322" r:id="rId16"/>
    <p:sldId id="323" r:id="rId17"/>
    <p:sldId id="325" r:id="rId18"/>
    <p:sldId id="314" r:id="rId19"/>
    <p:sldId id="317" r:id="rId20"/>
  </p:sldIdLst>
  <p:sldSz cx="12192000" cy="6858000"/>
  <p:notesSz cx="6735763" cy="98663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3FD"/>
    <a:srgbClr val="FFD1F0"/>
    <a:srgbClr val="FF66CC"/>
    <a:srgbClr val="FDC7E6"/>
    <a:srgbClr val="FFD9FF"/>
    <a:srgbClr val="D0B3FB"/>
    <a:srgbClr val="CCCCFF"/>
    <a:srgbClr val="FF6600"/>
    <a:srgbClr val="D1A3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68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82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58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4.3.250\f\HIA6(&#3585;&#3621;&#3640;&#3656;&#3617;&#3610;&#3619;&#3636;&#3627;&#3634;&#3619;&#3618;&#3640;&#3607;&#3608;&#3624;&#3634;&#3626;&#3605;&#3619;&#3660;)\17.&#3649;&#3612;&#3609;&#3611;&#3637;%2060\12.&#3612;&#3621;&#3585;&#3634;&#3619;&#3604;&#3635;&#3648;&#3609;&#3636;&#3609;&#3591;&#3634;&#3609;\1.%20&#3592;&#3633;&#3591;&#3627;&#3623;&#3633;&#3604;&#3592;&#3633;&#3604;&#3585;&#3634;&#3619;&#3611;&#3633;&#3592;&#3592;&#3633;&#3618;&#3648;&#3626;&#3637;&#3656;&#3618;&#3591;&#3631;\4.&#3619;&#3629;&#3610;%2012%20&#3648;&#3604;&#3639;&#3629;&#3609;-&#3624;&#3629;.&#3611;&#3619;&#3632;&#3648;&#3617;&#3636;&#3609;&#3592;&#3633;&#3591;&#3627;&#3623;&#3633;&#3604;\&#3626;&#3619;&#3640;&#3611;&#3612;&#3621;&#3585;&#3634;&#3619;&#3604;&#3635;&#3648;&#3609;&#3636;&#3609;&#3591;&#3634;&#3609;&#3592;&#3633;&#3591;&#3627;&#3623;&#3633;&#3604;&#3592;&#3633;&#3604;&#3585;&#3634;&#3619;&#3611;&#3633;&#3592;&#3592;&#3633;&#3618;&#3648;&#3626;&#3637;&#3656;&#3618;&#3591;&#3631;%20&#3619;&#3629;&#3610;%2012%20&#3648;&#3604;&#3639;&#3629;&#3609;%20&#3603;%2025%20&#3585;.&#3618;.%206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4.3.250\f\HIA6(&#3585;&#3621;&#3640;&#3656;&#3617;&#3610;&#3619;&#3636;&#3627;&#3634;&#3619;&#3618;&#3640;&#3607;&#3608;&#3624;&#3634;&#3626;&#3605;&#3619;&#3660;)\17.&#3649;&#3612;&#3609;&#3611;&#3637;%2060\12.&#3612;&#3621;&#3585;&#3634;&#3619;&#3604;&#3635;&#3648;&#3609;&#3636;&#3609;&#3591;&#3634;&#3609;\1.%20&#3592;&#3633;&#3591;&#3627;&#3623;&#3633;&#3604;&#3592;&#3633;&#3604;&#3585;&#3634;&#3619;&#3611;&#3633;&#3592;&#3592;&#3633;&#3618;&#3648;&#3626;&#3637;&#3656;&#3618;&#3591;&#3631;\4.&#3619;&#3629;&#3610;%2012%20&#3648;&#3604;&#3639;&#3629;&#3609;-&#3624;&#3629;.&#3611;&#3619;&#3632;&#3648;&#3617;&#3636;&#3609;&#3592;&#3633;&#3591;&#3627;&#3623;&#3633;&#3604;\&#3626;&#3619;&#3640;&#3611;&#3612;&#3621;&#3585;&#3634;&#3619;&#3604;&#3635;&#3648;&#3609;&#3636;&#3609;&#3591;&#3634;&#3609;&#3592;&#3633;&#3591;&#3627;&#3623;&#3633;&#3604;&#3592;&#3633;&#3604;&#3585;&#3634;&#3619;&#3611;&#3633;&#3592;&#3592;&#3633;&#3618;&#3648;&#3626;&#3637;&#3656;&#3618;&#3591;&#3631;%20&#3619;&#3629;&#3610;%2012%20&#3648;&#3604;&#3639;&#3629;&#3609;%20&#3603;%2025%20&#3585;.&#3618;.%206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th-TH" sz="1100" b="1" i="0" baseline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ร้อยละของจังหวัดที่มีระบบจัดการปัจจัยเสี่ยงฯ</a:t>
            </a:r>
          </a:p>
          <a:p>
            <a:pPr>
              <a:defRPr sz="11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th-TH" sz="1100" b="1" i="0" baseline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จากสิ่งแวดล้อมและสุขภาพอย่างบูรณาการ</a:t>
            </a:r>
          </a:p>
          <a:p>
            <a:pPr>
              <a:defRPr sz="11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th-TH" sz="1100" b="1" i="0" baseline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มีประสิทธิภาพและยั่งยืน</a:t>
            </a:r>
            <a:endParaRPr lang="th-TH" sz="11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th-TH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22621019308581E-2"/>
          <c:y val="0.26065311865723789"/>
          <c:w val="0.91444310654584871"/>
          <c:h val="0.72206428987940974"/>
        </c:manualLayout>
      </c:layout>
      <c:pie3DChart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rgbClr val="C0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8A-4887-A991-1D5486D6B879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8A-4887-A991-1D5486D6B879}"/>
              </c:ext>
            </c:extLst>
          </c:dPt>
          <c:dLbls>
            <c:dLbl>
              <c:idx val="0"/>
              <c:layout>
                <c:manualLayout>
                  <c:x val="-0.12412887584936289"/>
                  <c:y val="4.01723575768462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defRPr>
                    </a:pPr>
                    <a:r>
                      <a:rPr lang="th-TH" sz="105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ไม่ผ่านเกณฑ์
39.47% (30 จ.)</a:t>
                    </a:r>
                    <a:endParaRPr lang="th-TH" sz="105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th-TH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1490322845148386"/>
                      <c:h val="0.244108779624505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08A-4887-A991-1D5486D6B879}"/>
                </c:ext>
              </c:extLst>
            </c:dLbl>
            <c:dLbl>
              <c:idx val="1"/>
              <c:layout>
                <c:manualLayout>
                  <c:x val="0.17365515883250132"/>
                  <c:y val="-0.172012367928857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defRPr>
                    </a:pPr>
                    <a:r>
                      <a:rPr lang="th-TH" sz="1050" baseline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rPr>
                      <a:t>ผ่านเกณฑ์พื้นฐาน
60.53% (46 จ.)</a:t>
                    </a:r>
                    <a:endParaRPr lang="th-TH" sz="105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th-TH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304886722960463"/>
                      <c:h val="0.246650477278495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08A-4887-A991-1D5486D6B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th-TH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'2.สรุปผลการดำเนินงานรอบ12 เดือน'!$AM$7:$AM$8</c:f>
              <c:numCache>
                <c:formatCode>0.00</c:formatCode>
                <c:ptCount val="2"/>
                <c:pt idx="0">
                  <c:v>39.473684210526315</c:v>
                </c:pt>
                <c:pt idx="1">
                  <c:v>60.526315789473685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08A-4887-A991-1D5486D6B87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100">
                <a:latin typeface="TH SarabunPSK" pitchFamily="34" charset="-34"/>
                <a:cs typeface="TH SarabunPSK" pitchFamily="34" charset="-34"/>
              </a:defRPr>
            </a:pPr>
            <a:r>
              <a:rPr lang="th-TH" sz="1100">
                <a:latin typeface="TH SarabunPSK" pitchFamily="34" charset="-34"/>
                <a:cs typeface="TH SarabunPSK" pitchFamily="34" charset="-34"/>
              </a:rPr>
              <a:t>จำนวนจังหวัดที่มีระบบการจัดการปัจจัยเสี่ยงจากสิ่งแวดล้อมและสุขภาพอย่างบูรณาการมีประสิทธิภาพและยังยืน</a:t>
            </a:r>
            <a:r>
              <a:rPr lang="th-TH" sz="1100" baseline="0">
                <a:latin typeface="TH SarabunPSK" pitchFamily="34" charset="-34"/>
                <a:cs typeface="TH SarabunPSK" pitchFamily="34" charset="-34"/>
              </a:rPr>
              <a:t> จำแนกรายเขต</a:t>
            </a:r>
            <a:endParaRPr lang="th-TH" sz="1100">
              <a:latin typeface="TH SarabunPSK" pitchFamily="34" charset="-34"/>
              <a:cs typeface="TH SarabunPSK" pitchFamily="34" charset="-34"/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'2.สรุปผลการดำเนินงานรอบ12 เดือน'!$AN$7</c:f>
              <c:strCache>
                <c:ptCount val="1"/>
                <c:pt idx="0">
                  <c:v>ไม่ผ่านเกณฑ์</c:v>
                </c:pt>
              </c:strCache>
            </c:strRef>
          </c:tx>
          <c:spPr>
            <a:solidFill>
              <a:srgbClr val="C00000"/>
            </a:soli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01-41C7-91E5-17FAFB58A11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01-41C7-91E5-17FAFB58A11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01-41C7-91E5-17FAFB58A1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th-TH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'2.สรุปผลการดำเนินงานรอบ12 เดือน'!$AO$6:$BA$6</c:f>
              <c:strCache>
                <c:ptCount val="13"/>
                <c:pt idx="0">
                  <c:v>ศอ.1</c:v>
                </c:pt>
                <c:pt idx="1">
                  <c:v>ศอ.2</c:v>
                </c:pt>
                <c:pt idx="2">
                  <c:v>ศอ.3</c:v>
                </c:pt>
                <c:pt idx="3">
                  <c:v>ศอ.4</c:v>
                </c:pt>
                <c:pt idx="4">
                  <c:v>ศอ.5</c:v>
                </c:pt>
                <c:pt idx="5">
                  <c:v>ศอ.6</c:v>
                </c:pt>
                <c:pt idx="6">
                  <c:v>ศอ.7</c:v>
                </c:pt>
                <c:pt idx="7">
                  <c:v>ศอ.8</c:v>
                </c:pt>
                <c:pt idx="8">
                  <c:v>ศอ.9</c:v>
                </c:pt>
                <c:pt idx="9">
                  <c:v>ศอ.10</c:v>
                </c:pt>
                <c:pt idx="10">
                  <c:v>ศอ.11</c:v>
                </c:pt>
                <c:pt idx="11">
                  <c:v>ศอ.12</c:v>
                </c:pt>
                <c:pt idx="12">
                  <c:v>ศอ.13</c:v>
                </c:pt>
              </c:strCache>
            </c:strRef>
          </c:cat>
          <c:val>
            <c:numRef>
              <c:f>'2.สรุปผลการดำเนินงานรอบ12 เดือน'!$AO$7:$BA$7</c:f>
              <c:numCache>
                <c:formatCode>0</c:formatCode>
                <c:ptCount val="13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3</c:v>
                </c:pt>
                <c:pt idx="7">
                  <c:v>6</c:v>
                </c:pt>
                <c:pt idx="8">
                  <c:v>0</c:v>
                </c:pt>
                <c:pt idx="9">
                  <c:v>5</c:v>
                </c:pt>
                <c:pt idx="10">
                  <c:v>6</c:v>
                </c:pt>
                <c:pt idx="11">
                  <c:v>2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01-41C7-91E5-17FAFB58A112}"/>
            </c:ext>
          </c:extLst>
        </c:ser>
        <c:ser>
          <c:idx val="1"/>
          <c:order val="1"/>
          <c:tx>
            <c:strRef>
              <c:f>'2.สรุปผลการดำเนินงานรอบ12 เดือน'!$AN$8</c:f>
              <c:strCache>
                <c:ptCount val="1"/>
                <c:pt idx="0">
                  <c:v>ผ่านเกณฑ์ระดับพื้นฐาน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rgbClr val="92D050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01-41C7-91E5-17FAFB58A11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01-41C7-91E5-17FAFB58A112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01-41C7-91E5-17FAFB58A1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th-TH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'2.สรุปผลการดำเนินงานรอบ12 เดือน'!$AO$6:$BA$6</c:f>
              <c:strCache>
                <c:ptCount val="13"/>
                <c:pt idx="0">
                  <c:v>ศอ.1</c:v>
                </c:pt>
                <c:pt idx="1">
                  <c:v>ศอ.2</c:v>
                </c:pt>
                <c:pt idx="2">
                  <c:v>ศอ.3</c:v>
                </c:pt>
                <c:pt idx="3">
                  <c:v>ศอ.4</c:v>
                </c:pt>
                <c:pt idx="4">
                  <c:v>ศอ.5</c:v>
                </c:pt>
                <c:pt idx="5">
                  <c:v>ศอ.6</c:v>
                </c:pt>
                <c:pt idx="6">
                  <c:v>ศอ.7</c:v>
                </c:pt>
                <c:pt idx="7">
                  <c:v>ศอ.8</c:v>
                </c:pt>
                <c:pt idx="8">
                  <c:v>ศอ.9</c:v>
                </c:pt>
                <c:pt idx="9">
                  <c:v>ศอ.10</c:v>
                </c:pt>
                <c:pt idx="10">
                  <c:v>ศอ.11</c:v>
                </c:pt>
                <c:pt idx="11">
                  <c:v>ศอ.12</c:v>
                </c:pt>
                <c:pt idx="12">
                  <c:v>ศอ.13</c:v>
                </c:pt>
              </c:strCache>
            </c:strRef>
          </c:cat>
          <c:val>
            <c:numRef>
              <c:f>'2.สรุปผลการดำเนินงานรอบ12 เดือน'!$AO$8:$BA$8</c:f>
              <c:numCache>
                <c:formatCode>0</c:formatCode>
                <c:ptCount val="13"/>
                <c:pt idx="0">
                  <c:v>7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8</c:v>
                </c:pt>
                <c:pt idx="5">
                  <c:v>8</c:v>
                </c:pt>
                <c:pt idx="6">
                  <c:v>1</c:v>
                </c:pt>
                <c:pt idx="7">
                  <c:v>1</c:v>
                </c:pt>
                <c:pt idx="8">
                  <c:v>4</c:v>
                </c:pt>
                <c:pt idx="9">
                  <c:v>0</c:v>
                </c:pt>
                <c:pt idx="10">
                  <c:v>1</c:v>
                </c:pt>
                <c:pt idx="11">
                  <c:v>5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501-41C7-91E5-17FAFB58A11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31595648"/>
        <c:axId val="131592960"/>
      </c:barChart>
      <c:catAx>
        <c:axId val="1315956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1592960"/>
        <c:crosses val="autoZero"/>
        <c:auto val="1"/>
        <c:lblAlgn val="ctr"/>
        <c:lblOffset val="100"/>
        <c:noMultiLvlLbl val="0"/>
      </c:catAx>
      <c:valAx>
        <c:axId val="131592960"/>
        <c:scaling>
          <c:orientation val="minMax"/>
          <c:max val="10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900"/>
            </a:pPr>
            <a:endParaRPr lang="th-TH"/>
          </a:p>
        </c:txPr>
        <c:crossAx val="131595648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</c:dTable>
    </c:plotArea>
    <c:legend>
      <c:legendPos val="b"/>
      <c:overlay val="0"/>
    </c:legend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bg1">
          <a:lumMod val="85000"/>
        </a:schemeClr>
      </a:solidFill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AF32D7-FA34-4115-8627-94177508FAE0}" type="doc">
      <dgm:prSet loTypeId="urn:microsoft.com/office/officeart/2005/8/layout/venn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78DE5F-C4DA-4201-9037-B5E9AC1BA127}">
      <dgm:prSet phldrT="[Text]" custT="1"/>
      <dgm:spPr>
        <a:solidFill>
          <a:srgbClr val="00B9FA">
            <a:alpha val="50000"/>
          </a:srgbClr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th-TH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 มีการพัฒนาระบบฐานข้อมูล สถานการณ์ และการเฝ้าระวังด้านสิ่งแวดล้อมและสุขภาพ</a:t>
          </a:r>
          <a:endParaRPr lang="en-US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875AF2F-DB6B-4DA9-A624-9CDAEEB17E9F}" type="parTrans" cxnId="{F8DF7CBA-C848-4D84-B915-91F35B7DFBF1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37AD6DD-4CD4-4BFE-BC80-4A9D81FA8FE6}" type="sibTrans" cxnId="{F8DF7CBA-C848-4D84-B915-91F35B7DFBF1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3D838D3-13A7-41F8-8CD8-3859036E98E7}">
      <dgm:prSet phldrT="[Text]" custT="1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r>
            <a: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 มีกลไกการจัดการปัจจัยเสี่ยงจากมลพิษสิ่งแวดล้อมอย่างบูรณาการ โดยขับเคลื่อนการดำเนินงานผ่านกลไกคณะกรรม การสาธารณสุขจังหวัด (คสจ.)</a:t>
          </a:r>
          <a:endParaRPr lang="en-US" sz="1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12FE219-9DA8-4DAD-8BCD-70761DAC1554}" type="parTrans" cxnId="{3394F7E8-7C63-48B6-9B5C-5642063FB0FD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C2C2968-6BE3-40E8-856B-9706B9B413FB}" type="sibTrans" cxnId="{3394F7E8-7C63-48B6-9B5C-5642063FB0FD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6BF8173-1DED-4FFC-ABFE-8213FD495E50}">
      <dgm:prSet phldrT="[Text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 มีระบบและกลไกสนับสนุนการจัดการมูลฝอยติดเชื้อของรพ. รพศ./รพท./รพช สังกัดกระทรวงสาธารณสุขให้ถูกต้องตามกฎหมาย</a:t>
          </a:r>
          <a:endParaRPr lang="en-US" sz="1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756CCD9-FD89-4E9D-860F-CB38267616B8}" type="parTrans" cxnId="{4AE10222-0905-4BF9-B388-5DD14F12AA5F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6C2C4B7-01EF-48FE-B389-FCE9DCA97DDD}" type="sibTrans" cxnId="{4AE10222-0905-4BF9-B388-5DD14F12AA5F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BD7AC7-C8FB-445A-8AB9-BCB3A7872D00}">
      <dgm:prSet/>
      <dgm:spPr>
        <a:solidFill>
          <a:srgbClr val="FF66CC">
            <a:alpha val="49804"/>
          </a:srgbClr>
        </a:solidFill>
      </dgm:spPr>
      <dgm:t>
        <a:bodyPr/>
        <a:lstStyle/>
        <a:p>
          <a:r>
            <a: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4. มีการส่งเสริมให้ท้องถิ่นมีการจัดบริการอนามัยสิ่งแวดล้อมที่ได้มาตรฐาน (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EHA</a:t>
          </a:r>
          <a:r>
            <a: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5F2075D-4FAE-4007-9C3A-3B7ED89D0393}" type="parTrans" cxnId="{DB9870DE-2EB6-4FFD-9218-F37C832565F8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7B5ED9F-2411-4475-AFA8-DC014A605322}" type="sibTrans" cxnId="{DB9870DE-2EB6-4FFD-9218-F37C832565F8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76D01C7-131E-4A8E-A0B3-E6BFD36852E2}">
      <dgm:prSet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5. มีการดำเนินงานเพื่อส่งเสริม สนับสนุนให้เกิดตำบลที่มีชุมชนเข้มแข็งด้านอนามัยสิ่งแวดล้อม (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Active Communities</a:t>
          </a:r>
          <a:r>
            <a: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D244BFE-AB84-400D-83AE-5C72F9BF6B4B}" type="parTrans" cxnId="{2E70AFCA-EA83-4A33-B9A5-6057F8B93308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39944D2-41E5-4A3F-93A9-C0FF4CC69AB9}" type="sibTrans" cxnId="{2E70AFCA-EA83-4A33-B9A5-6057F8B93308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02F1C9E-033E-4827-B997-788468DFC2D1}">
      <dgm:prSet/>
      <dgm:spPr>
        <a:solidFill>
          <a:schemeClr val="accent2">
            <a:alpha val="50000"/>
          </a:schemeClr>
        </a:solidFill>
      </dgm:spPr>
      <dgm:t>
        <a:bodyPr/>
        <a:lstStyle/>
        <a:p>
          <a:r>
            <a: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6. มีการจัดระบบ     เฝ้าระวังสุขภาพจากการประกอบอาชีพและมลพิษสิ่งแวดล้อม</a:t>
          </a:r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143DE3F-F0AA-40C9-B4E9-453E54A2D1CF}" type="parTrans" cxnId="{CF55040E-B1E8-4D57-BC32-5FC5655E4D26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BC33834-3F63-43B8-BB0F-7088D5A6085F}" type="sibTrans" cxnId="{CF55040E-B1E8-4D57-BC32-5FC5655E4D26}">
      <dgm:prSet/>
      <dgm:spPr/>
      <dgm:t>
        <a:bodyPr/>
        <a:lstStyle/>
        <a:p>
          <a:endParaRPr lang="en-US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95D2FE2-686D-460D-ABE5-E252CB5D3AEE}" type="pres">
      <dgm:prSet presAssocID="{21AF32D7-FA34-4115-8627-94177508FAE0}" presName="Name0" presStyleCnt="0">
        <dgm:presLayoutVars>
          <dgm:dir/>
          <dgm:resizeHandles val="exact"/>
        </dgm:presLayoutVars>
      </dgm:prSet>
      <dgm:spPr/>
    </dgm:pt>
    <dgm:pt modelId="{B7CE7353-EA63-43C1-8BA5-81A01E03693F}" type="pres">
      <dgm:prSet presAssocID="{1978DE5F-C4DA-4201-9037-B5E9AC1BA127}" presName="Name5" presStyleLbl="vennNode1" presStyleIdx="0" presStyleCnt="6">
        <dgm:presLayoutVars>
          <dgm:bulletEnabled val="1"/>
        </dgm:presLayoutVars>
      </dgm:prSet>
      <dgm:spPr/>
    </dgm:pt>
    <dgm:pt modelId="{9908E331-449D-4C65-B322-5DAA96F1BA1D}" type="pres">
      <dgm:prSet presAssocID="{437AD6DD-4CD4-4BFE-BC80-4A9D81FA8FE6}" presName="space" presStyleCnt="0"/>
      <dgm:spPr/>
    </dgm:pt>
    <dgm:pt modelId="{C5A843EB-309C-45B0-84E8-EB34D080738F}" type="pres">
      <dgm:prSet presAssocID="{33D838D3-13A7-41F8-8CD8-3859036E98E7}" presName="Name5" presStyleLbl="vennNode1" presStyleIdx="1" presStyleCnt="6">
        <dgm:presLayoutVars>
          <dgm:bulletEnabled val="1"/>
        </dgm:presLayoutVars>
      </dgm:prSet>
      <dgm:spPr/>
    </dgm:pt>
    <dgm:pt modelId="{6CC9CEF3-B014-468A-8D1C-36BF4E0B6ED9}" type="pres">
      <dgm:prSet presAssocID="{AC2C2968-6BE3-40E8-856B-9706B9B413FB}" presName="space" presStyleCnt="0"/>
      <dgm:spPr/>
    </dgm:pt>
    <dgm:pt modelId="{4AA861EB-3149-4874-A28E-FF689E7934DB}" type="pres">
      <dgm:prSet presAssocID="{C6BF8173-1DED-4FFC-ABFE-8213FD495E50}" presName="Name5" presStyleLbl="vennNode1" presStyleIdx="2" presStyleCnt="6">
        <dgm:presLayoutVars>
          <dgm:bulletEnabled val="1"/>
        </dgm:presLayoutVars>
      </dgm:prSet>
      <dgm:spPr/>
    </dgm:pt>
    <dgm:pt modelId="{A148A446-D319-46E2-9CC6-BDB166FB0366}" type="pres">
      <dgm:prSet presAssocID="{06C2C4B7-01EF-48FE-B389-FCE9DCA97DDD}" presName="space" presStyleCnt="0"/>
      <dgm:spPr/>
    </dgm:pt>
    <dgm:pt modelId="{EC552390-23D2-4587-A5FD-A59270F8B14B}" type="pres">
      <dgm:prSet presAssocID="{A5BD7AC7-C8FB-445A-8AB9-BCB3A7872D00}" presName="Name5" presStyleLbl="vennNode1" presStyleIdx="3" presStyleCnt="6">
        <dgm:presLayoutVars>
          <dgm:bulletEnabled val="1"/>
        </dgm:presLayoutVars>
      </dgm:prSet>
      <dgm:spPr/>
    </dgm:pt>
    <dgm:pt modelId="{6D33FF81-01C9-4072-8B4A-A00EFADA290F}" type="pres">
      <dgm:prSet presAssocID="{47B5ED9F-2411-4475-AFA8-DC014A605322}" presName="space" presStyleCnt="0"/>
      <dgm:spPr/>
    </dgm:pt>
    <dgm:pt modelId="{26D83CC7-9EC8-49DF-AD7B-4388177C4E06}" type="pres">
      <dgm:prSet presAssocID="{876D01C7-131E-4A8E-A0B3-E6BFD36852E2}" presName="Name5" presStyleLbl="vennNode1" presStyleIdx="4" presStyleCnt="6">
        <dgm:presLayoutVars>
          <dgm:bulletEnabled val="1"/>
        </dgm:presLayoutVars>
      </dgm:prSet>
      <dgm:spPr/>
    </dgm:pt>
    <dgm:pt modelId="{3FEE1B20-EC7D-4D6D-BB18-DA79CAA31D93}" type="pres">
      <dgm:prSet presAssocID="{139944D2-41E5-4A3F-93A9-C0FF4CC69AB9}" presName="space" presStyleCnt="0"/>
      <dgm:spPr/>
    </dgm:pt>
    <dgm:pt modelId="{AE319309-D1B1-434C-B983-8D432B711219}" type="pres">
      <dgm:prSet presAssocID="{C02F1C9E-033E-4827-B997-788468DFC2D1}" presName="Name5" presStyleLbl="vennNode1" presStyleIdx="5" presStyleCnt="6">
        <dgm:presLayoutVars>
          <dgm:bulletEnabled val="1"/>
        </dgm:presLayoutVars>
      </dgm:prSet>
      <dgm:spPr/>
    </dgm:pt>
  </dgm:ptLst>
  <dgm:cxnLst>
    <dgm:cxn modelId="{CF55040E-B1E8-4D57-BC32-5FC5655E4D26}" srcId="{21AF32D7-FA34-4115-8627-94177508FAE0}" destId="{C02F1C9E-033E-4827-B997-788468DFC2D1}" srcOrd="5" destOrd="0" parTransId="{7143DE3F-F0AA-40C9-B4E9-453E54A2D1CF}" sibTransId="{BBC33834-3F63-43B8-BB0F-7088D5A6085F}"/>
    <dgm:cxn modelId="{3D1BE221-A90B-4A45-82C3-5E36E095A763}" type="presOf" srcId="{876D01C7-131E-4A8E-A0B3-E6BFD36852E2}" destId="{26D83CC7-9EC8-49DF-AD7B-4388177C4E06}" srcOrd="0" destOrd="0" presId="urn:microsoft.com/office/officeart/2005/8/layout/venn3"/>
    <dgm:cxn modelId="{4AE10222-0905-4BF9-B388-5DD14F12AA5F}" srcId="{21AF32D7-FA34-4115-8627-94177508FAE0}" destId="{C6BF8173-1DED-4FFC-ABFE-8213FD495E50}" srcOrd="2" destOrd="0" parTransId="{5756CCD9-FD89-4E9D-860F-CB38267616B8}" sibTransId="{06C2C4B7-01EF-48FE-B389-FCE9DCA97DDD}"/>
    <dgm:cxn modelId="{D9221C47-6828-4C70-8DFE-0CCC6EB42E8D}" type="presOf" srcId="{33D838D3-13A7-41F8-8CD8-3859036E98E7}" destId="{C5A843EB-309C-45B0-84E8-EB34D080738F}" srcOrd="0" destOrd="0" presId="urn:microsoft.com/office/officeart/2005/8/layout/venn3"/>
    <dgm:cxn modelId="{B7C24048-12B2-4408-AB00-A1D2A9FEB4F0}" type="presOf" srcId="{1978DE5F-C4DA-4201-9037-B5E9AC1BA127}" destId="{B7CE7353-EA63-43C1-8BA5-81A01E03693F}" srcOrd="0" destOrd="0" presId="urn:microsoft.com/office/officeart/2005/8/layout/venn3"/>
    <dgm:cxn modelId="{F8DF7CBA-C848-4D84-B915-91F35B7DFBF1}" srcId="{21AF32D7-FA34-4115-8627-94177508FAE0}" destId="{1978DE5F-C4DA-4201-9037-B5E9AC1BA127}" srcOrd="0" destOrd="0" parTransId="{E875AF2F-DB6B-4DA9-A624-9CDAEEB17E9F}" sibTransId="{437AD6DD-4CD4-4BFE-BC80-4A9D81FA8FE6}"/>
    <dgm:cxn modelId="{2E70AFCA-EA83-4A33-B9A5-6057F8B93308}" srcId="{21AF32D7-FA34-4115-8627-94177508FAE0}" destId="{876D01C7-131E-4A8E-A0B3-E6BFD36852E2}" srcOrd="4" destOrd="0" parTransId="{ED244BFE-AB84-400D-83AE-5C72F9BF6B4B}" sibTransId="{139944D2-41E5-4A3F-93A9-C0FF4CC69AB9}"/>
    <dgm:cxn modelId="{DB9870DE-2EB6-4FFD-9218-F37C832565F8}" srcId="{21AF32D7-FA34-4115-8627-94177508FAE0}" destId="{A5BD7AC7-C8FB-445A-8AB9-BCB3A7872D00}" srcOrd="3" destOrd="0" parTransId="{B5F2075D-4FAE-4007-9C3A-3B7ED89D0393}" sibTransId="{47B5ED9F-2411-4475-AFA8-DC014A605322}"/>
    <dgm:cxn modelId="{3394F7E8-7C63-48B6-9B5C-5642063FB0FD}" srcId="{21AF32D7-FA34-4115-8627-94177508FAE0}" destId="{33D838D3-13A7-41F8-8CD8-3859036E98E7}" srcOrd="1" destOrd="0" parTransId="{A12FE219-9DA8-4DAD-8BCD-70761DAC1554}" sibTransId="{AC2C2968-6BE3-40E8-856B-9706B9B413FB}"/>
    <dgm:cxn modelId="{CC8391EC-A752-4AFA-9B5A-D8DBE58BEA6B}" type="presOf" srcId="{21AF32D7-FA34-4115-8627-94177508FAE0}" destId="{895D2FE2-686D-460D-ABE5-E252CB5D3AEE}" srcOrd="0" destOrd="0" presId="urn:microsoft.com/office/officeart/2005/8/layout/venn3"/>
    <dgm:cxn modelId="{07D0F3EF-5FD1-42A0-BEA4-184131FB1605}" type="presOf" srcId="{C6BF8173-1DED-4FFC-ABFE-8213FD495E50}" destId="{4AA861EB-3149-4874-A28E-FF689E7934DB}" srcOrd="0" destOrd="0" presId="urn:microsoft.com/office/officeart/2005/8/layout/venn3"/>
    <dgm:cxn modelId="{09F34BF0-1B4E-4AC7-AD3F-0F9BAF75934A}" type="presOf" srcId="{C02F1C9E-033E-4827-B997-788468DFC2D1}" destId="{AE319309-D1B1-434C-B983-8D432B711219}" srcOrd="0" destOrd="0" presId="urn:microsoft.com/office/officeart/2005/8/layout/venn3"/>
    <dgm:cxn modelId="{09797FFD-1378-4622-9F0C-D2BFBA2275ED}" type="presOf" srcId="{A5BD7AC7-C8FB-445A-8AB9-BCB3A7872D00}" destId="{EC552390-23D2-4587-A5FD-A59270F8B14B}" srcOrd="0" destOrd="0" presId="urn:microsoft.com/office/officeart/2005/8/layout/venn3"/>
    <dgm:cxn modelId="{8CB4B5B2-ADD4-4A80-8CF4-EDDDDF0FE291}" type="presParOf" srcId="{895D2FE2-686D-460D-ABE5-E252CB5D3AEE}" destId="{B7CE7353-EA63-43C1-8BA5-81A01E03693F}" srcOrd="0" destOrd="0" presId="urn:microsoft.com/office/officeart/2005/8/layout/venn3"/>
    <dgm:cxn modelId="{AB5C5D94-BB4F-4155-96B1-B15D6D9DD30D}" type="presParOf" srcId="{895D2FE2-686D-460D-ABE5-E252CB5D3AEE}" destId="{9908E331-449D-4C65-B322-5DAA96F1BA1D}" srcOrd="1" destOrd="0" presId="urn:microsoft.com/office/officeart/2005/8/layout/venn3"/>
    <dgm:cxn modelId="{75FD48AA-AF88-40EE-8E68-BE3A2CBDEE6F}" type="presParOf" srcId="{895D2FE2-686D-460D-ABE5-E252CB5D3AEE}" destId="{C5A843EB-309C-45B0-84E8-EB34D080738F}" srcOrd="2" destOrd="0" presId="urn:microsoft.com/office/officeart/2005/8/layout/venn3"/>
    <dgm:cxn modelId="{8A109F28-8938-4F3E-9208-2FAF72E1E06A}" type="presParOf" srcId="{895D2FE2-686D-460D-ABE5-E252CB5D3AEE}" destId="{6CC9CEF3-B014-468A-8D1C-36BF4E0B6ED9}" srcOrd="3" destOrd="0" presId="urn:microsoft.com/office/officeart/2005/8/layout/venn3"/>
    <dgm:cxn modelId="{5561378B-9FE7-4770-B321-210BD577D4AC}" type="presParOf" srcId="{895D2FE2-686D-460D-ABE5-E252CB5D3AEE}" destId="{4AA861EB-3149-4874-A28E-FF689E7934DB}" srcOrd="4" destOrd="0" presId="urn:microsoft.com/office/officeart/2005/8/layout/venn3"/>
    <dgm:cxn modelId="{9F994083-35A9-485D-B196-C5F29C1512A6}" type="presParOf" srcId="{895D2FE2-686D-460D-ABE5-E252CB5D3AEE}" destId="{A148A446-D319-46E2-9CC6-BDB166FB0366}" srcOrd="5" destOrd="0" presId="urn:microsoft.com/office/officeart/2005/8/layout/venn3"/>
    <dgm:cxn modelId="{4F3BE115-7D78-43C8-A85A-1DE18AD8A5F0}" type="presParOf" srcId="{895D2FE2-686D-460D-ABE5-E252CB5D3AEE}" destId="{EC552390-23D2-4587-A5FD-A59270F8B14B}" srcOrd="6" destOrd="0" presId="urn:microsoft.com/office/officeart/2005/8/layout/venn3"/>
    <dgm:cxn modelId="{BB6126EF-3C9A-4B51-88B1-A829A8851269}" type="presParOf" srcId="{895D2FE2-686D-460D-ABE5-E252CB5D3AEE}" destId="{6D33FF81-01C9-4072-8B4A-A00EFADA290F}" srcOrd="7" destOrd="0" presId="urn:microsoft.com/office/officeart/2005/8/layout/venn3"/>
    <dgm:cxn modelId="{CC05EC45-E0A6-4568-BA10-35C57CEE0788}" type="presParOf" srcId="{895D2FE2-686D-460D-ABE5-E252CB5D3AEE}" destId="{26D83CC7-9EC8-49DF-AD7B-4388177C4E06}" srcOrd="8" destOrd="0" presId="urn:microsoft.com/office/officeart/2005/8/layout/venn3"/>
    <dgm:cxn modelId="{00F3B958-D027-4854-BCEA-C0EAE3906163}" type="presParOf" srcId="{895D2FE2-686D-460D-ABE5-E252CB5D3AEE}" destId="{3FEE1B20-EC7D-4D6D-BB18-DA79CAA31D93}" srcOrd="9" destOrd="0" presId="urn:microsoft.com/office/officeart/2005/8/layout/venn3"/>
    <dgm:cxn modelId="{A91661A7-6C2A-4053-A243-022D00B5E6C6}" type="presParOf" srcId="{895D2FE2-686D-460D-ABE5-E252CB5D3AEE}" destId="{AE319309-D1B1-434C-B983-8D432B711219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B468CA-1EED-4F39-8368-68B6EBD5843F}" type="doc">
      <dgm:prSet loTypeId="urn:microsoft.com/office/officeart/2005/8/layout/hProcess7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D5017FB-48CF-4501-BB6E-8F36E97DDC0F}">
      <dgm:prSet phldrT="[Text]" custT="1"/>
      <dgm:spPr/>
      <dgm:t>
        <a:bodyPr vert="vert"/>
        <a:lstStyle/>
        <a:p>
          <a:endParaRPr lang="en-US" sz="20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4E7C96D-094B-4FB7-82DC-158AE9014D2E}" type="parTrans" cxnId="{FFCC36C8-B4BA-446E-AE8F-6E9F8504AEE4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3CFFD45-E59A-4B6C-8147-EB5B3D76EA7A}" type="sibTrans" cxnId="{FFCC36C8-B4BA-446E-AE8F-6E9F8504AEE4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85BF647-75F8-4AF0-84D9-D5DA3E440F1D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endParaRPr lang="en-US" sz="16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A3CE446-AD16-4324-8E18-F569F7F98285}" type="parTrans" cxnId="{E76DE778-4566-40D4-ABA1-897BC06B3A73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775D223-EEC5-47A0-8227-EF3049648EDA}" type="sibTrans" cxnId="{E76DE778-4566-40D4-ABA1-897BC06B3A73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9E360D4-DA60-4812-A0E7-807479FB43A4}">
      <dgm:prSet phldrT="[Text]" custT="1"/>
      <dgm:spPr/>
      <dgm:t>
        <a:bodyPr vert="vert"/>
        <a:lstStyle/>
        <a:p>
          <a:endParaRPr lang="en-US" sz="2000" b="1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372BC48-043E-4D82-9CAE-029B108F3AC0}" type="parTrans" cxnId="{8FC955FC-3477-46B9-B108-2CBD6BDA581B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0902D84-69E1-4BC9-A95E-849C2D4BA822}" type="sibTrans" cxnId="{8FC955FC-3477-46B9-B108-2CBD6BDA581B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09E4314-BFA4-4800-801B-6D3F9EF99CEA}">
      <dgm:prSet phldrT="[Text]" custT="1"/>
      <dgm:spPr/>
      <dgm:t>
        <a:bodyPr/>
        <a:lstStyle/>
        <a:p>
          <a:endParaRPr lang="en-US" sz="16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96A0C42-FF6A-4280-B8E1-353F22F1685E}" type="parTrans" cxnId="{0141C8C6-257D-41E2-A32C-AAD8E8AAA790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F88054F-A681-43D5-A858-B57BD53F6380}" type="sibTrans" cxnId="{0141C8C6-257D-41E2-A32C-AAD8E8AAA790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544E703-0D74-49D1-8694-C6D90F08DFD4}">
      <dgm:prSet/>
      <dgm:spPr/>
      <dgm:t>
        <a:bodyPr/>
        <a:lstStyle/>
        <a:p>
          <a:endParaRPr lang="en-US"/>
        </a:p>
      </dgm:t>
    </dgm:pt>
    <dgm:pt modelId="{5C1EF438-727F-4B70-AB93-B9EDF8FDE39B}" type="parTrans" cxnId="{48C56F76-626E-4ED8-A322-24DD277A5255}">
      <dgm:prSet/>
      <dgm:spPr/>
      <dgm:t>
        <a:bodyPr/>
        <a:lstStyle/>
        <a:p>
          <a:endParaRPr lang="en-US"/>
        </a:p>
      </dgm:t>
    </dgm:pt>
    <dgm:pt modelId="{C4AA761D-5FFA-41DF-9048-CA27A058E6CC}" type="sibTrans" cxnId="{48C56F76-626E-4ED8-A322-24DD277A5255}">
      <dgm:prSet/>
      <dgm:spPr/>
      <dgm:t>
        <a:bodyPr/>
        <a:lstStyle/>
        <a:p>
          <a:endParaRPr lang="en-US"/>
        </a:p>
      </dgm:t>
    </dgm:pt>
    <dgm:pt modelId="{A866F01E-E065-42A4-80C0-93F3FCDB1DC4}" type="pres">
      <dgm:prSet presAssocID="{8AB468CA-1EED-4F39-8368-68B6EBD5843F}" presName="Name0" presStyleCnt="0">
        <dgm:presLayoutVars>
          <dgm:dir/>
          <dgm:animLvl val="lvl"/>
          <dgm:resizeHandles val="exact"/>
        </dgm:presLayoutVars>
      </dgm:prSet>
      <dgm:spPr/>
    </dgm:pt>
    <dgm:pt modelId="{65497DA4-2A2A-4A4D-90A0-2976B8E1D2E6}" type="pres">
      <dgm:prSet presAssocID="{8D5017FB-48CF-4501-BB6E-8F36E97DDC0F}" presName="compositeNode" presStyleCnt="0">
        <dgm:presLayoutVars>
          <dgm:bulletEnabled val="1"/>
        </dgm:presLayoutVars>
      </dgm:prSet>
      <dgm:spPr/>
    </dgm:pt>
    <dgm:pt modelId="{2207C855-D422-49A4-B3E4-1E2FF5AE4495}" type="pres">
      <dgm:prSet presAssocID="{8D5017FB-48CF-4501-BB6E-8F36E97DDC0F}" presName="bgRect" presStyleLbl="node1" presStyleIdx="0" presStyleCnt="4"/>
      <dgm:spPr/>
    </dgm:pt>
    <dgm:pt modelId="{6D4B92B0-915B-487F-BB66-BF85B0AEBF1D}" type="pres">
      <dgm:prSet presAssocID="{8D5017FB-48CF-4501-BB6E-8F36E97DDC0F}" presName="parentNode" presStyleLbl="node1" presStyleIdx="0" presStyleCnt="4">
        <dgm:presLayoutVars>
          <dgm:chMax val="0"/>
          <dgm:bulletEnabled val="1"/>
        </dgm:presLayoutVars>
      </dgm:prSet>
      <dgm:spPr/>
    </dgm:pt>
    <dgm:pt modelId="{FDB86BE6-0926-4253-83E7-BEDB9D27FA4C}" type="pres">
      <dgm:prSet presAssocID="{8D5017FB-48CF-4501-BB6E-8F36E97DDC0F}" presName="childNode" presStyleLbl="node1" presStyleIdx="0" presStyleCnt="4">
        <dgm:presLayoutVars>
          <dgm:bulletEnabled val="1"/>
        </dgm:presLayoutVars>
      </dgm:prSet>
      <dgm:spPr/>
    </dgm:pt>
    <dgm:pt modelId="{E393681B-D40C-4E50-B5E0-B0D47E88EE4C}" type="pres">
      <dgm:prSet presAssocID="{23CFFD45-E59A-4B6C-8147-EB5B3D76EA7A}" presName="hSp" presStyleCnt="0"/>
      <dgm:spPr/>
    </dgm:pt>
    <dgm:pt modelId="{B6EA6BEA-BB76-447F-97AF-D39E577FA26F}" type="pres">
      <dgm:prSet presAssocID="{23CFFD45-E59A-4B6C-8147-EB5B3D76EA7A}" presName="vProcSp" presStyleCnt="0"/>
      <dgm:spPr/>
    </dgm:pt>
    <dgm:pt modelId="{07DEBA77-3940-4F79-90CB-39F6C0D32F22}" type="pres">
      <dgm:prSet presAssocID="{23CFFD45-E59A-4B6C-8147-EB5B3D76EA7A}" presName="vSp1" presStyleCnt="0"/>
      <dgm:spPr/>
    </dgm:pt>
    <dgm:pt modelId="{0010E17B-097B-47AB-86C2-4C83F81B40E5}" type="pres">
      <dgm:prSet presAssocID="{23CFFD45-E59A-4B6C-8147-EB5B3D76EA7A}" presName="simulatedConn" presStyleLbl="solidFgAcc1" presStyleIdx="0" presStyleCnt="3"/>
      <dgm:spPr/>
    </dgm:pt>
    <dgm:pt modelId="{7AC3B422-C824-4173-B335-6546BD650AB7}" type="pres">
      <dgm:prSet presAssocID="{23CFFD45-E59A-4B6C-8147-EB5B3D76EA7A}" presName="vSp2" presStyleCnt="0"/>
      <dgm:spPr/>
    </dgm:pt>
    <dgm:pt modelId="{C03A193D-BF0E-4C67-8298-CB31C133C9C3}" type="pres">
      <dgm:prSet presAssocID="{23CFFD45-E59A-4B6C-8147-EB5B3D76EA7A}" presName="sibTrans" presStyleCnt="0"/>
      <dgm:spPr/>
    </dgm:pt>
    <dgm:pt modelId="{722C2163-9908-464B-8F2A-A4D09E40FF3C}" type="pres">
      <dgm:prSet presAssocID="{69E360D4-DA60-4812-A0E7-807479FB43A4}" presName="compositeNode" presStyleCnt="0">
        <dgm:presLayoutVars>
          <dgm:bulletEnabled val="1"/>
        </dgm:presLayoutVars>
      </dgm:prSet>
      <dgm:spPr/>
    </dgm:pt>
    <dgm:pt modelId="{EF2BC3C6-C798-4B20-AE91-D59B28D5B00E}" type="pres">
      <dgm:prSet presAssocID="{69E360D4-DA60-4812-A0E7-807479FB43A4}" presName="bgRect" presStyleLbl="node1" presStyleIdx="1" presStyleCnt="4"/>
      <dgm:spPr/>
    </dgm:pt>
    <dgm:pt modelId="{69AE6375-DBC2-4254-8B1D-BCF490FB924B}" type="pres">
      <dgm:prSet presAssocID="{69E360D4-DA60-4812-A0E7-807479FB43A4}" presName="parentNode" presStyleLbl="node1" presStyleIdx="1" presStyleCnt="4">
        <dgm:presLayoutVars>
          <dgm:chMax val="0"/>
          <dgm:bulletEnabled val="1"/>
        </dgm:presLayoutVars>
      </dgm:prSet>
      <dgm:spPr/>
    </dgm:pt>
    <dgm:pt modelId="{07E919C1-4292-4871-8CBA-C3890C3C44EA}" type="pres">
      <dgm:prSet presAssocID="{30902D84-69E1-4BC9-A95E-849C2D4BA822}" presName="hSp" presStyleCnt="0"/>
      <dgm:spPr/>
    </dgm:pt>
    <dgm:pt modelId="{E6DCAD92-98FB-4492-A0CA-49DAF7569E60}" type="pres">
      <dgm:prSet presAssocID="{30902D84-69E1-4BC9-A95E-849C2D4BA822}" presName="vProcSp" presStyleCnt="0"/>
      <dgm:spPr/>
    </dgm:pt>
    <dgm:pt modelId="{A60E57D2-DD6F-4033-89E7-78A805970445}" type="pres">
      <dgm:prSet presAssocID="{30902D84-69E1-4BC9-A95E-849C2D4BA822}" presName="vSp1" presStyleCnt="0"/>
      <dgm:spPr/>
    </dgm:pt>
    <dgm:pt modelId="{2D68E107-1C1C-4F40-AD06-5DC44FC4E7DC}" type="pres">
      <dgm:prSet presAssocID="{30902D84-69E1-4BC9-A95E-849C2D4BA822}" presName="simulatedConn" presStyleLbl="solidFgAcc1" presStyleIdx="1" presStyleCnt="3"/>
      <dgm:spPr/>
    </dgm:pt>
    <dgm:pt modelId="{F7167596-2C0C-4629-BC77-E0983D651208}" type="pres">
      <dgm:prSet presAssocID="{30902D84-69E1-4BC9-A95E-849C2D4BA822}" presName="vSp2" presStyleCnt="0"/>
      <dgm:spPr/>
    </dgm:pt>
    <dgm:pt modelId="{372995B6-50A5-44AD-96E3-A0E1F92A52D4}" type="pres">
      <dgm:prSet presAssocID="{30902D84-69E1-4BC9-A95E-849C2D4BA822}" presName="sibTrans" presStyleCnt="0"/>
      <dgm:spPr/>
    </dgm:pt>
    <dgm:pt modelId="{5801A0E8-35D9-419E-8FE9-79FC1E9987F6}" type="pres">
      <dgm:prSet presAssocID="{709E4314-BFA4-4800-801B-6D3F9EF99CEA}" presName="compositeNode" presStyleCnt="0">
        <dgm:presLayoutVars>
          <dgm:bulletEnabled val="1"/>
        </dgm:presLayoutVars>
      </dgm:prSet>
      <dgm:spPr/>
    </dgm:pt>
    <dgm:pt modelId="{DC73374B-AD81-4F54-B423-B5FA0D48F403}" type="pres">
      <dgm:prSet presAssocID="{709E4314-BFA4-4800-801B-6D3F9EF99CEA}" presName="bgRect" presStyleLbl="node1" presStyleIdx="2" presStyleCnt="4"/>
      <dgm:spPr/>
    </dgm:pt>
    <dgm:pt modelId="{4EDBB659-34DE-472C-92E7-C9011104F4B1}" type="pres">
      <dgm:prSet presAssocID="{709E4314-BFA4-4800-801B-6D3F9EF99CEA}" presName="parentNode" presStyleLbl="node1" presStyleIdx="2" presStyleCnt="4">
        <dgm:presLayoutVars>
          <dgm:chMax val="0"/>
          <dgm:bulletEnabled val="1"/>
        </dgm:presLayoutVars>
      </dgm:prSet>
      <dgm:spPr/>
    </dgm:pt>
    <dgm:pt modelId="{4D7E1EB6-0A22-4683-888A-3951D436CF28}" type="pres">
      <dgm:prSet presAssocID="{CF88054F-A681-43D5-A858-B57BD53F6380}" presName="hSp" presStyleCnt="0"/>
      <dgm:spPr/>
    </dgm:pt>
    <dgm:pt modelId="{A0E741F6-2016-4F92-9DEF-715B2819576B}" type="pres">
      <dgm:prSet presAssocID="{CF88054F-A681-43D5-A858-B57BD53F6380}" presName="vProcSp" presStyleCnt="0"/>
      <dgm:spPr/>
    </dgm:pt>
    <dgm:pt modelId="{912C217B-A179-4283-8432-7A9BFBC5AD07}" type="pres">
      <dgm:prSet presAssocID="{CF88054F-A681-43D5-A858-B57BD53F6380}" presName="vSp1" presStyleCnt="0"/>
      <dgm:spPr/>
    </dgm:pt>
    <dgm:pt modelId="{7880A20A-1682-4BDA-A3CC-E441CAE2E3AB}" type="pres">
      <dgm:prSet presAssocID="{CF88054F-A681-43D5-A858-B57BD53F6380}" presName="simulatedConn" presStyleLbl="solidFgAcc1" presStyleIdx="2" presStyleCnt="3"/>
      <dgm:spPr/>
    </dgm:pt>
    <dgm:pt modelId="{4DF78AED-EFDE-45BF-BF55-333DBF87768B}" type="pres">
      <dgm:prSet presAssocID="{CF88054F-A681-43D5-A858-B57BD53F6380}" presName="vSp2" presStyleCnt="0"/>
      <dgm:spPr/>
    </dgm:pt>
    <dgm:pt modelId="{A1094E2D-4564-42D8-8ADD-5B6E0EEE735D}" type="pres">
      <dgm:prSet presAssocID="{CF88054F-A681-43D5-A858-B57BD53F6380}" presName="sibTrans" presStyleCnt="0"/>
      <dgm:spPr/>
    </dgm:pt>
    <dgm:pt modelId="{7B1FE363-60F4-4099-974F-073C7CBC8802}" type="pres">
      <dgm:prSet presAssocID="{1544E703-0D74-49D1-8694-C6D90F08DFD4}" presName="compositeNode" presStyleCnt="0">
        <dgm:presLayoutVars>
          <dgm:bulletEnabled val="1"/>
        </dgm:presLayoutVars>
      </dgm:prSet>
      <dgm:spPr/>
    </dgm:pt>
    <dgm:pt modelId="{3A1EC209-8441-4D86-BA72-9E2EA8FF5E3E}" type="pres">
      <dgm:prSet presAssocID="{1544E703-0D74-49D1-8694-C6D90F08DFD4}" presName="bgRect" presStyleLbl="node1" presStyleIdx="3" presStyleCnt="4"/>
      <dgm:spPr/>
    </dgm:pt>
    <dgm:pt modelId="{CFE8B3E9-9C7C-4313-A01E-304611B54626}" type="pres">
      <dgm:prSet presAssocID="{1544E703-0D74-49D1-8694-C6D90F08DFD4}" presName="parentNode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2AF1625-AC9D-4386-9CC6-28A579CCB8C8}" type="presOf" srcId="{709E4314-BFA4-4800-801B-6D3F9EF99CEA}" destId="{4EDBB659-34DE-472C-92E7-C9011104F4B1}" srcOrd="1" destOrd="0" presId="urn:microsoft.com/office/officeart/2005/8/layout/hProcess7"/>
    <dgm:cxn modelId="{ECFC055B-CDB9-4E30-8B7B-8F9301201E27}" type="presOf" srcId="{69E360D4-DA60-4812-A0E7-807479FB43A4}" destId="{69AE6375-DBC2-4254-8B1D-BCF490FB924B}" srcOrd="1" destOrd="0" presId="urn:microsoft.com/office/officeart/2005/8/layout/hProcess7"/>
    <dgm:cxn modelId="{72590245-59D8-4EF0-9719-D73681C6562D}" type="presOf" srcId="{8D5017FB-48CF-4501-BB6E-8F36E97DDC0F}" destId="{2207C855-D422-49A4-B3E4-1E2FF5AE4495}" srcOrd="0" destOrd="0" presId="urn:microsoft.com/office/officeart/2005/8/layout/hProcess7"/>
    <dgm:cxn modelId="{C0FB8C6B-29E6-422B-8178-41037CE12553}" type="presOf" srcId="{709E4314-BFA4-4800-801B-6D3F9EF99CEA}" destId="{DC73374B-AD81-4F54-B423-B5FA0D48F403}" srcOrd="0" destOrd="0" presId="urn:microsoft.com/office/officeart/2005/8/layout/hProcess7"/>
    <dgm:cxn modelId="{AE509A50-61AF-43A0-97D5-5D9DB685C6B5}" type="presOf" srcId="{285BF647-75F8-4AF0-84D9-D5DA3E440F1D}" destId="{FDB86BE6-0926-4253-83E7-BEDB9D27FA4C}" srcOrd="0" destOrd="0" presId="urn:microsoft.com/office/officeart/2005/8/layout/hProcess7"/>
    <dgm:cxn modelId="{48C56F76-626E-4ED8-A322-24DD277A5255}" srcId="{8AB468CA-1EED-4F39-8368-68B6EBD5843F}" destId="{1544E703-0D74-49D1-8694-C6D90F08DFD4}" srcOrd="3" destOrd="0" parTransId="{5C1EF438-727F-4B70-AB93-B9EDF8FDE39B}" sibTransId="{C4AA761D-5FFA-41DF-9048-CA27A058E6CC}"/>
    <dgm:cxn modelId="{E76DE778-4566-40D4-ABA1-897BC06B3A73}" srcId="{8D5017FB-48CF-4501-BB6E-8F36E97DDC0F}" destId="{285BF647-75F8-4AF0-84D9-D5DA3E440F1D}" srcOrd="0" destOrd="0" parTransId="{5A3CE446-AD16-4324-8E18-F569F7F98285}" sibTransId="{B775D223-EEC5-47A0-8227-EF3049648EDA}"/>
    <dgm:cxn modelId="{8427197D-293F-41FA-B102-EDA406EFDF8D}" type="presOf" srcId="{69E360D4-DA60-4812-A0E7-807479FB43A4}" destId="{EF2BC3C6-C798-4B20-AE91-D59B28D5B00E}" srcOrd="0" destOrd="0" presId="urn:microsoft.com/office/officeart/2005/8/layout/hProcess7"/>
    <dgm:cxn modelId="{FA0DB7B5-271A-4BC6-ACD5-B4EFF096BBD9}" type="presOf" srcId="{8D5017FB-48CF-4501-BB6E-8F36E97DDC0F}" destId="{6D4B92B0-915B-487F-BB66-BF85B0AEBF1D}" srcOrd="1" destOrd="0" presId="urn:microsoft.com/office/officeart/2005/8/layout/hProcess7"/>
    <dgm:cxn modelId="{F8B0D1C0-31A4-4808-BFDF-87698ACF4E8E}" type="presOf" srcId="{1544E703-0D74-49D1-8694-C6D90F08DFD4}" destId="{CFE8B3E9-9C7C-4313-A01E-304611B54626}" srcOrd="1" destOrd="0" presId="urn:microsoft.com/office/officeart/2005/8/layout/hProcess7"/>
    <dgm:cxn modelId="{0141C8C6-257D-41E2-A32C-AAD8E8AAA790}" srcId="{8AB468CA-1EED-4F39-8368-68B6EBD5843F}" destId="{709E4314-BFA4-4800-801B-6D3F9EF99CEA}" srcOrd="2" destOrd="0" parTransId="{196A0C42-FF6A-4280-B8E1-353F22F1685E}" sibTransId="{CF88054F-A681-43D5-A858-B57BD53F6380}"/>
    <dgm:cxn modelId="{FFCC36C8-B4BA-446E-AE8F-6E9F8504AEE4}" srcId="{8AB468CA-1EED-4F39-8368-68B6EBD5843F}" destId="{8D5017FB-48CF-4501-BB6E-8F36E97DDC0F}" srcOrd="0" destOrd="0" parTransId="{94E7C96D-094B-4FB7-82DC-158AE9014D2E}" sibTransId="{23CFFD45-E59A-4B6C-8147-EB5B3D76EA7A}"/>
    <dgm:cxn modelId="{BDA8DCEB-3A3B-40DE-A384-BB22C5B62DCF}" type="presOf" srcId="{8AB468CA-1EED-4F39-8368-68B6EBD5843F}" destId="{A866F01E-E065-42A4-80C0-93F3FCDB1DC4}" srcOrd="0" destOrd="0" presId="urn:microsoft.com/office/officeart/2005/8/layout/hProcess7"/>
    <dgm:cxn modelId="{8FC955FC-3477-46B9-B108-2CBD6BDA581B}" srcId="{8AB468CA-1EED-4F39-8368-68B6EBD5843F}" destId="{69E360D4-DA60-4812-A0E7-807479FB43A4}" srcOrd="1" destOrd="0" parTransId="{B372BC48-043E-4D82-9CAE-029B108F3AC0}" sibTransId="{30902D84-69E1-4BC9-A95E-849C2D4BA822}"/>
    <dgm:cxn modelId="{30C42EFF-0639-47F9-9BD4-672C287E58C4}" type="presOf" srcId="{1544E703-0D74-49D1-8694-C6D90F08DFD4}" destId="{3A1EC209-8441-4D86-BA72-9E2EA8FF5E3E}" srcOrd="0" destOrd="0" presId="urn:microsoft.com/office/officeart/2005/8/layout/hProcess7"/>
    <dgm:cxn modelId="{93AEFFC6-F1A7-473F-B527-248811EB1C04}" type="presParOf" srcId="{A866F01E-E065-42A4-80C0-93F3FCDB1DC4}" destId="{65497DA4-2A2A-4A4D-90A0-2976B8E1D2E6}" srcOrd="0" destOrd="0" presId="urn:microsoft.com/office/officeart/2005/8/layout/hProcess7"/>
    <dgm:cxn modelId="{6566291C-70DC-4A46-ABCB-893C270F45C7}" type="presParOf" srcId="{65497DA4-2A2A-4A4D-90A0-2976B8E1D2E6}" destId="{2207C855-D422-49A4-B3E4-1E2FF5AE4495}" srcOrd="0" destOrd="0" presId="urn:microsoft.com/office/officeart/2005/8/layout/hProcess7"/>
    <dgm:cxn modelId="{E7554DDC-4D47-4188-A1AE-CCCAE0FE54A0}" type="presParOf" srcId="{65497DA4-2A2A-4A4D-90A0-2976B8E1D2E6}" destId="{6D4B92B0-915B-487F-BB66-BF85B0AEBF1D}" srcOrd="1" destOrd="0" presId="urn:microsoft.com/office/officeart/2005/8/layout/hProcess7"/>
    <dgm:cxn modelId="{86C87234-479C-45C5-AB0F-A2E2C80010A6}" type="presParOf" srcId="{65497DA4-2A2A-4A4D-90A0-2976B8E1D2E6}" destId="{FDB86BE6-0926-4253-83E7-BEDB9D27FA4C}" srcOrd="2" destOrd="0" presId="urn:microsoft.com/office/officeart/2005/8/layout/hProcess7"/>
    <dgm:cxn modelId="{862F065B-74FB-4EED-BB45-C33E84998C76}" type="presParOf" srcId="{A866F01E-E065-42A4-80C0-93F3FCDB1DC4}" destId="{E393681B-D40C-4E50-B5E0-B0D47E88EE4C}" srcOrd="1" destOrd="0" presId="urn:microsoft.com/office/officeart/2005/8/layout/hProcess7"/>
    <dgm:cxn modelId="{6738C886-5A3B-42F5-868E-57BFE4936798}" type="presParOf" srcId="{A866F01E-E065-42A4-80C0-93F3FCDB1DC4}" destId="{B6EA6BEA-BB76-447F-97AF-D39E577FA26F}" srcOrd="2" destOrd="0" presId="urn:microsoft.com/office/officeart/2005/8/layout/hProcess7"/>
    <dgm:cxn modelId="{6AE935CD-F515-4292-8E12-BC4B948FF61D}" type="presParOf" srcId="{B6EA6BEA-BB76-447F-97AF-D39E577FA26F}" destId="{07DEBA77-3940-4F79-90CB-39F6C0D32F22}" srcOrd="0" destOrd="0" presId="urn:microsoft.com/office/officeart/2005/8/layout/hProcess7"/>
    <dgm:cxn modelId="{91DA10D6-1B28-4011-A4BD-B9DD13D77404}" type="presParOf" srcId="{B6EA6BEA-BB76-447F-97AF-D39E577FA26F}" destId="{0010E17B-097B-47AB-86C2-4C83F81B40E5}" srcOrd="1" destOrd="0" presId="urn:microsoft.com/office/officeart/2005/8/layout/hProcess7"/>
    <dgm:cxn modelId="{21060EE6-9D46-44AC-A282-8B34D58399D0}" type="presParOf" srcId="{B6EA6BEA-BB76-447F-97AF-D39E577FA26F}" destId="{7AC3B422-C824-4173-B335-6546BD650AB7}" srcOrd="2" destOrd="0" presId="urn:microsoft.com/office/officeart/2005/8/layout/hProcess7"/>
    <dgm:cxn modelId="{1FD5D9B7-6AAE-4DED-A791-D568077B01DE}" type="presParOf" srcId="{A866F01E-E065-42A4-80C0-93F3FCDB1DC4}" destId="{C03A193D-BF0E-4C67-8298-CB31C133C9C3}" srcOrd="3" destOrd="0" presId="urn:microsoft.com/office/officeart/2005/8/layout/hProcess7"/>
    <dgm:cxn modelId="{B044E0F6-40A2-41A6-A603-41910E77A4EB}" type="presParOf" srcId="{A866F01E-E065-42A4-80C0-93F3FCDB1DC4}" destId="{722C2163-9908-464B-8F2A-A4D09E40FF3C}" srcOrd="4" destOrd="0" presId="urn:microsoft.com/office/officeart/2005/8/layout/hProcess7"/>
    <dgm:cxn modelId="{5E955BFA-6AB4-48EF-AC0F-6EACA9118A04}" type="presParOf" srcId="{722C2163-9908-464B-8F2A-A4D09E40FF3C}" destId="{EF2BC3C6-C798-4B20-AE91-D59B28D5B00E}" srcOrd="0" destOrd="0" presId="urn:microsoft.com/office/officeart/2005/8/layout/hProcess7"/>
    <dgm:cxn modelId="{6E4BE129-A702-484D-94BC-421C0612443A}" type="presParOf" srcId="{722C2163-9908-464B-8F2A-A4D09E40FF3C}" destId="{69AE6375-DBC2-4254-8B1D-BCF490FB924B}" srcOrd="1" destOrd="0" presId="urn:microsoft.com/office/officeart/2005/8/layout/hProcess7"/>
    <dgm:cxn modelId="{64EA4191-4CA6-414D-9559-A0720E7C1BDF}" type="presParOf" srcId="{A866F01E-E065-42A4-80C0-93F3FCDB1DC4}" destId="{07E919C1-4292-4871-8CBA-C3890C3C44EA}" srcOrd="5" destOrd="0" presId="urn:microsoft.com/office/officeart/2005/8/layout/hProcess7"/>
    <dgm:cxn modelId="{2C98079F-434F-4CB7-BE37-15D61E44DF9E}" type="presParOf" srcId="{A866F01E-E065-42A4-80C0-93F3FCDB1DC4}" destId="{E6DCAD92-98FB-4492-A0CA-49DAF7569E60}" srcOrd="6" destOrd="0" presId="urn:microsoft.com/office/officeart/2005/8/layout/hProcess7"/>
    <dgm:cxn modelId="{45BDE09F-957A-43BD-A287-E90725761EC0}" type="presParOf" srcId="{E6DCAD92-98FB-4492-A0CA-49DAF7569E60}" destId="{A60E57D2-DD6F-4033-89E7-78A805970445}" srcOrd="0" destOrd="0" presId="urn:microsoft.com/office/officeart/2005/8/layout/hProcess7"/>
    <dgm:cxn modelId="{527FEE20-09DB-4355-AC56-B36D6898FEA8}" type="presParOf" srcId="{E6DCAD92-98FB-4492-A0CA-49DAF7569E60}" destId="{2D68E107-1C1C-4F40-AD06-5DC44FC4E7DC}" srcOrd="1" destOrd="0" presId="urn:microsoft.com/office/officeart/2005/8/layout/hProcess7"/>
    <dgm:cxn modelId="{13B6D60F-A867-4256-A037-D09D260F8D56}" type="presParOf" srcId="{E6DCAD92-98FB-4492-A0CA-49DAF7569E60}" destId="{F7167596-2C0C-4629-BC77-E0983D651208}" srcOrd="2" destOrd="0" presId="urn:microsoft.com/office/officeart/2005/8/layout/hProcess7"/>
    <dgm:cxn modelId="{A285D5F6-A23A-4913-9ED3-8FC3F25257D2}" type="presParOf" srcId="{A866F01E-E065-42A4-80C0-93F3FCDB1DC4}" destId="{372995B6-50A5-44AD-96E3-A0E1F92A52D4}" srcOrd="7" destOrd="0" presId="urn:microsoft.com/office/officeart/2005/8/layout/hProcess7"/>
    <dgm:cxn modelId="{CEB0BC10-B90F-45E1-9400-C0BA7541B769}" type="presParOf" srcId="{A866F01E-E065-42A4-80C0-93F3FCDB1DC4}" destId="{5801A0E8-35D9-419E-8FE9-79FC1E9987F6}" srcOrd="8" destOrd="0" presId="urn:microsoft.com/office/officeart/2005/8/layout/hProcess7"/>
    <dgm:cxn modelId="{8D96208E-EC3C-4AE5-83B4-8D325EBDB476}" type="presParOf" srcId="{5801A0E8-35D9-419E-8FE9-79FC1E9987F6}" destId="{DC73374B-AD81-4F54-B423-B5FA0D48F403}" srcOrd="0" destOrd="0" presId="urn:microsoft.com/office/officeart/2005/8/layout/hProcess7"/>
    <dgm:cxn modelId="{20DF11FE-3A87-489A-94A6-254BCABD3C6F}" type="presParOf" srcId="{5801A0E8-35D9-419E-8FE9-79FC1E9987F6}" destId="{4EDBB659-34DE-472C-92E7-C9011104F4B1}" srcOrd="1" destOrd="0" presId="urn:microsoft.com/office/officeart/2005/8/layout/hProcess7"/>
    <dgm:cxn modelId="{49F3A603-320A-47A0-B61B-8186BF636BDA}" type="presParOf" srcId="{A866F01E-E065-42A4-80C0-93F3FCDB1DC4}" destId="{4D7E1EB6-0A22-4683-888A-3951D436CF28}" srcOrd="9" destOrd="0" presId="urn:microsoft.com/office/officeart/2005/8/layout/hProcess7"/>
    <dgm:cxn modelId="{D3EE41C2-1D3F-4311-A265-B49CAE2CA040}" type="presParOf" srcId="{A866F01E-E065-42A4-80C0-93F3FCDB1DC4}" destId="{A0E741F6-2016-4F92-9DEF-715B2819576B}" srcOrd="10" destOrd="0" presId="urn:microsoft.com/office/officeart/2005/8/layout/hProcess7"/>
    <dgm:cxn modelId="{2C2C9175-5610-4B78-92E6-69EB02C8B1EC}" type="presParOf" srcId="{A0E741F6-2016-4F92-9DEF-715B2819576B}" destId="{912C217B-A179-4283-8432-7A9BFBC5AD07}" srcOrd="0" destOrd="0" presId="urn:microsoft.com/office/officeart/2005/8/layout/hProcess7"/>
    <dgm:cxn modelId="{C34FBA3B-F967-4226-81BE-AFD58A7E6B87}" type="presParOf" srcId="{A0E741F6-2016-4F92-9DEF-715B2819576B}" destId="{7880A20A-1682-4BDA-A3CC-E441CAE2E3AB}" srcOrd="1" destOrd="0" presId="urn:microsoft.com/office/officeart/2005/8/layout/hProcess7"/>
    <dgm:cxn modelId="{B51F3BE1-13A9-4B1E-B54E-D1DFDEDAEF55}" type="presParOf" srcId="{A0E741F6-2016-4F92-9DEF-715B2819576B}" destId="{4DF78AED-EFDE-45BF-BF55-333DBF87768B}" srcOrd="2" destOrd="0" presId="urn:microsoft.com/office/officeart/2005/8/layout/hProcess7"/>
    <dgm:cxn modelId="{04F68040-E6E7-40A7-83B4-0DB9806CB819}" type="presParOf" srcId="{A866F01E-E065-42A4-80C0-93F3FCDB1DC4}" destId="{A1094E2D-4564-42D8-8ADD-5B6E0EEE735D}" srcOrd="11" destOrd="0" presId="urn:microsoft.com/office/officeart/2005/8/layout/hProcess7"/>
    <dgm:cxn modelId="{D679A2B7-A0F4-4076-A33D-801500D612CD}" type="presParOf" srcId="{A866F01E-E065-42A4-80C0-93F3FCDB1DC4}" destId="{7B1FE363-60F4-4099-974F-073C7CBC8802}" srcOrd="12" destOrd="0" presId="urn:microsoft.com/office/officeart/2005/8/layout/hProcess7"/>
    <dgm:cxn modelId="{B5B8CC1A-45EB-42B5-99EC-C45DB8405DA7}" type="presParOf" srcId="{7B1FE363-60F4-4099-974F-073C7CBC8802}" destId="{3A1EC209-8441-4D86-BA72-9E2EA8FF5E3E}" srcOrd="0" destOrd="0" presId="urn:microsoft.com/office/officeart/2005/8/layout/hProcess7"/>
    <dgm:cxn modelId="{2A06E691-3923-47D9-9E33-5A22F79035FD}" type="presParOf" srcId="{7B1FE363-60F4-4099-974F-073C7CBC8802}" destId="{CFE8B3E9-9C7C-4313-A01E-304611B54626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EDFDAD-549E-43C4-A601-A2006C90807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D93BED9-3A8C-46E9-A1CF-167AC93C0B31}">
      <dgm:prSet phldrT="[Text]" custT="1"/>
      <dgm:spPr/>
      <dgm:t>
        <a:bodyPr/>
        <a:lstStyle/>
        <a:p>
          <a:r>
            <a:rPr lang="th-TH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การพัฒนาระบบฐานข้อมูล (การบันทึกข้อมูลในระบบ </a:t>
          </a:r>
          <a:r>
            <a:rPr 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NEHIS) </a:t>
          </a:r>
          <a:r>
            <a:rPr lang="th-TH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การมีสถานการณ์และการเฝ้าระวังด้าน อวล.และการเฝ้าระวังสุขภาพจากการประกอบอาชีพและมลพิษสิ่งแวดล้อม </a:t>
          </a:r>
          <a:endParaRPr lang="en-US" sz="24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2353ED9-C218-4DB7-9147-7C8329C63DC6}" type="parTrans" cxnId="{6E5E6052-9448-426B-B1D7-DC8E87B4DE71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554749C-5AEC-47E9-B818-8589D1A7AD21}" type="sibTrans" cxnId="{6E5E6052-9448-426B-B1D7-DC8E87B4DE71}">
      <dgm:prSet/>
      <dgm:spPr>
        <a:ln>
          <a:solidFill>
            <a:srgbClr val="FF6600"/>
          </a:solidFill>
        </a:ln>
      </dgm:spPr>
      <dgm:t>
        <a:bodyPr/>
        <a:lstStyle/>
        <a:p>
          <a:endParaRPr lang="en-US" sz="200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192ADF6-1C9A-4F53-AEF2-E3BC47C72F4F}">
      <dgm:prSet phldrT="[Text]" custT="1"/>
      <dgm:spPr>
        <a:solidFill>
          <a:srgbClr val="92D050"/>
        </a:solidFill>
      </dgm:spPr>
      <dgm:t>
        <a:bodyPr/>
        <a:lstStyle/>
        <a:p>
          <a:r>
            <a:rPr lang="th-TH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การสนับสนุนการดำเนินงาน อวล.และการเฝ้าระวังสุขภาพจากการประกอบอาชีพ ผ่านกลไกคณะกรรมการสาธารณสุขจังหวัด (คสจ.) </a:t>
          </a:r>
          <a:endParaRPr lang="en-US" sz="24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2483452-F0C5-426D-9A22-4A9EF0F38D07}" type="parTrans" cxnId="{27610036-E311-43CE-9CE9-0604461C9B9D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32084C0-9458-43EA-A8BC-FE433BCB58CD}" type="sibTrans" cxnId="{27610036-E311-43CE-9CE9-0604461C9B9D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AF5A889-A555-4ACF-8909-3480AA2AB553}">
      <dgm:prSet phldrT="[Text]" custT="1"/>
      <dgm:spPr>
        <a:solidFill>
          <a:srgbClr val="D1A3FF"/>
        </a:solidFill>
      </dgm:spPr>
      <dgm:t>
        <a:bodyPr/>
        <a:lstStyle/>
        <a:p>
          <a:r>
            <a:rPr lang="th-TH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การส่งเสริมให้ อปท. จัดบริการ อวล.ที่ได้มาตรฐาน (</a:t>
          </a:r>
          <a:r>
            <a:rPr 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EHA) </a:t>
          </a:r>
          <a:r>
            <a:rPr lang="th-TH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และ ตำบลที่มีชุมชนเข้มแข็งด้าน อวล. (</a:t>
          </a:r>
          <a:r>
            <a:rPr 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Active Communities)</a:t>
          </a:r>
          <a:r>
            <a:rPr lang="th-TH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และ รพ.ในสังกัด กสธ. สามารถจัดการมูลฝอยติดเชื้อได้ถูกต้องตามกฎหมาย</a:t>
          </a:r>
          <a:endParaRPr lang="en-US" sz="24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B27032F-6D44-4289-B922-FFC6BE6EF929}" type="parTrans" cxnId="{B0231DF6-5E95-4A27-8D4F-0F216A1B29DC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2FE8580-1CC0-4956-9810-4820041025EA}" type="sibTrans" cxnId="{B0231DF6-5E95-4A27-8D4F-0F216A1B29DC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2C22BEC-4A8D-47E8-934A-597649270894}" type="pres">
      <dgm:prSet presAssocID="{62EDFDAD-549E-43C4-A601-A2006C908075}" presName="Name0" presStyleCnt="0">
        <dgm:presLayoutVars>
          <dgm:chMax val="7"/>
          <dgm:chPref val="7"/>
          <dgm:dir/>
        </dgm:presLayoutVars>
      </dgm:prSet>
      <dgm:spPr/>
    </dgm:pt>
    <dgm:pt modelId="{D006FBCE-A485-44D0-A7DA-61413C151055}" type="pres">
      <dgm:prSet presAssocID="{62EDFDAD-549E-43C4-A601-A2006C908075}" presName="Name1" presStyleCnt="0"/>
      <dgm:spPr/>
    </dgm:pt>
    <dgm:pt modelId="{C2AA45FC-1CA3-4B01-AA48-11A84B877175}" type="pres">
      <dgm:prSet presAssocID="{62EDFDAD-549E-43C4-A601-A2006C908075}" presName="cycle" presStyleCnt="0"/>
      <dgm:spPr/>
    </dgm:pt>
    <dgm:pt modelId="{50700283-0386-43C8-AE64-D5D8C5562C29}" type="pres">
      <dgm:prSet presAssocID="{62EDFDAD-549E-43C4-A601-A2006C908075}" presName="srcNode" presStyleLbl="node1" presStyleIdx="0" presStyleCnt="3"/>
      <dgm:spPr/>
    </dgm:pt>
    <dgm:pt modelId="{746CFEFF-6F9A-4F27-8F60-790413EA5F21}" type="pres">
      <dgm:prSet presAssocID="{62EDFDAD-549E-43C4-A601-A2006C908075}" presName="conn" presStyleLbl="parChTrans1D2" presStyleIdx="0" presStyleCnt="1"/>
      <dgm:spPr/>
    </dgm:pt>
    <dgm:pt modelId="{BA08CE10-EA20-406E-84E2-DABD2DEFB638}" type="pres">
      <dgm:prSet presAssocID="{62EDFDAD-549E-43C4-A601-A2006C908075}" presName="extraNode" presStyleLbl="node1" presStyleIdx="0" presStyleCnt="3"/>
      <dgm:spPr/>
    </dgm:pt>
    <dgm:pt modelId="{5DB8800F-9BF4-4443-8EE9-BC54B7606CFC}" type="pres">
      <dgm:prSet presAssocID="{62EDFDAD-549E-43C4-A601-A2006C908075}" presName="dstNode" presStyleLbl="node1" presStyleIdx="0" presStyleCnt="3"/>
      <dgm:spPr/>
    </dgm:pt>
    <dgm:pt modelId="{E35AE60C-87B5-4DCB-9275-5E24CFC950AB}" type="pres">
      <dgm:prSet presAssocID="{3D93BED9-3A8C-46E9-A1CF-167AC93C0B31}" presName="text_1" presStyleLbl="node1" presStyleIdx="0" presStyleCnt="3" custScaleY="108238">
        <dgm:presLayoutVars>
          <dgm:bulletEnabled val="1"/>
        </dgm:presLayoutVars>
      </dgm:prSet>
      <dgm:spPr/>
    </dgm:pt>
    <dgm:pt modelId="{BF0EB644-1C53-40EE-97A7-8BE04F441F42}" type="pres">
      <dgm:prSet presAssocID="{3D93BED9-3A8C-46E9-A1CF-167AC93C0B31}" presName="accent_1" presStyleCnt="0"/>
      <dgm:spPr/>
    </dgm:pt>
    <dgm:pt modelId="{F7032FAD-D76E-40CA-A64D-973DBC0B66F9}" type="pres">
      <dgm:prSet presAssocID="{3D93BED9-3A8C-46E9-A1CF-167AC93C0B31}" presName="accentRepeatNode" presStyleLbl="solidFgAcc1" presStyleIdx="0" presStyleCnt="3"/>
      <dgm:spPr/>
    </dgm:pt>
    <dgm:pt modelId="{D52D2122-0870-4D09-9560-F30E3CBE809E}" type="pres">
      <dgm:prSet presAssocID="{2192ADF6-1C9A-4F53-AEF2-E3BC47C72F4F}" presName="text_2" presStyleLbl="node1" presStyleIdx="1" presStyleCnt="3">
        <dgm:presLayoutVars>
          <dgm:bulletEnabled val="1"/>
        </dgm:presLayoutVars>
      </dgm:prSet>
      <dgm:spPr/>
    </dgm:pt>
    <dgm:pt modelId="{F9E6F355-BBD1-4D30-A39E-34C1FDE9003C}" type="pres">
      <dgm:prSet presAssocID="{2192ADF6-1C9A-4F53-AEF2-E3BC47C72F4F}" presName="accent_2" presStyleCnt="0"/>
      <dgm:spPr/>
    </dgm:pt>
    <dgm:pt modelId="{CD060AAD-B863-499F-96E4-9D4D65CE04C2}" type="pres">
      <dgm:prSet presAssocID="{2192ADF6-1C9A-4F53-AEF2-E3BC47C72F4F}" presName="accentRepeatNode" presStyleLbl="solidFgAcc1" presStyleIdx="1" presStyleCnt="3"/>
      <dgm:spPr>
        <a:ln>
          <a:solidFill>
            <a:srgbClr val="92D050"/>
          </a:solidFill>
        </a:ln>
      </dgm:spPr>
    </dgm:pt>
    <dgm:pt modelId="{BD1EE8FC-3166-4BE3-A7DE-4DF13ABBD417}" type="pres">
      <dgm:prSet presAssocID="{0AF5A889-A555-4ACF-8909-3480AA2AB553}" presName="text_3" presStyleLbl="node1" presStyleIdx="2" presStyleCnt="3" custScaleY="109231">
        <dgm:presLayoutVars>
          <dgm:bulletEnabled val="1"/>
        </dgm:presLayoutVars>
      </dgm:prSet>
      <dgm:spPr/>
    </dgm:pt>
    <dgm:pt modelId="{9F6B25B3-2ECF-4462-8924-F53AC68F0444}" type="pres">
      <dgm:prSet presAssocID="{0AF5A889-A555-4ACF-8909-3480AA2AB553}" presName="accent_3" presStyleCnt="0"/>
      <dgm:spPr/>
    </dgm:pt>
    <dgm:pt modelId="{5F6D2A9B-2A5E-448B-806C-4C27E24F6004}" type="pres">
      <dgm:prSet presAssocID="{0AF5A889-A555-4ACF-8909-3480AA2AB553}" presName="accentRepeatNode" presStyleLbl="solidFgAcc1" presStyleIdx="2" presStyleCnt="3"/>
      <dgm:spPr>
        <a:ln>
          <a:solidFill>
            <a:srgbClr val="D1A3FF"/>
          </a:solidFill>
        </a:ln>
      </dgm:spPr>
    </dgm:pt>
  </dgm:ptLst>
  <dgm:cxnLst>
    <dgm:cxn modelId="{88B5A531-7AD1-40B5-889E-A32625140AB3}" type="presOf" srcId="{0554749C-5AEC-47E9-B818-8589D1A7AD21}" destId="{746CFEFF-6F9A-4F27-8F60-790413EA5F21}" srcOrd="0" destOrd="0" presId="urn:microsoft.com/office/officeart/2008/layout/VerticalCurvedList"/>
    <dgm:cxn modelId="{27610036-E311-43CE-9CE9-0604461C9B9D}" srcId="{62EDFDAD-549E-43C4-A601-A2006C908075}" destId="{2192ADF6-1C9A-4F53-AEF2-E3BC47C72F4F}" srcOrd="1" destOrd="0" parTransId="{72483452-F0C5-426D-9A22-4A9EF0F38D07}" sibTransId="{032084C0-9458-43EA-A8BC-FE433BCB58CD}"/>
    <dgm:cxn modelId="{F6BB6336-C23C-49BA-BC77-C30B1852671A}" type="presOf" srcId="{2192ADF6-1C9A-4F53-AEF2-E3BC47C72F4F}" destId="{D52D2122-0870-4D09-9560-F30E3CBE809E}" srcOrd="0" destOrd="0" presId="urn:microsoft.com/office/officeart/2008/layout/VerticalCurvedList"/>
    <dgm:cxn modelId="{6E5E6052-9448-426B-B1D7-DC8E87B4DE71}" srcId="{62EDFDAD-549E-43C4-A601-A2006C908075}" destId="{3D93BED9-3A8C-46E9-A1CF-167AC93C0B31}" srcOrd="0" destOrd="0" parTransId="{42353ED9-C218-4DB7-9147-7C8329C63DC6}" sibTransId="{0554749C-5AEC-47E9-B818-8589D1A7AD21}"/>
    <dgm:cxn modelId="{47194E56-43A1-439A-8FB2-4D41607AD752}" type="presOf" srcId="{3D93BED9-3A8C-46E9-A1CF-167AC93C0B31}" destId="{E35AE60C-87B5-4DCB-9275-5E24CFC950AB}" srcOrd="0" destOrd="0" presId="urn:microsoft.com/office/officeart/2008/layout/VerticalCurvedList"/>
    <dgm:cxn modelId="{218C5FD8-D688-4D78-B307-3A4632CA3417}" type="presOf" srcId="{62EDFDAD-549E-43C4-A601-A2006C908075}" destId="{82C22BEC-4A8D-47E8-934A-597649270894}" srcOrd="0" destOrd="0" presId="urn:microsoft.com/office/officeart/2008/layout/VerticalCurvedList"/>
    <dgm:cxn modelId="{1A0A49E5-BE8A-4FCB-A681-BA71C02ECB8D}" type="presOf" srcId="{0AF5A889-A555-4ACF-8909-3480AA2AB553}" destId="{BD1EE8FC-3166-4BE3-A7DE-4DF13ABBD417}" srcOrd="0" destOrd="0" presId="urn:microsoft.com/office/officeart/2008/layout/VerticalCurvedList"/>
    <dgm:cxn modelId="{B0231DF6-5E95-4A27-8D4F-0F216A1B29DC}" srcId="{62EDFDAD-549E-43C4-A601-A2006C908075}" destId="{0AF5A889-A555-4ACF-8909-3480AA2AB553}" srcOrd="2" destOrd="0" parTransId="{8B27032F-6D44-4289-B922-FFC6BE6EF929}" sibTransId="{B2FE8580-1CC0-4956-9810-4820041025EA}"/>
    <dgm:cxn modelId="{E32BD081-1C90-4C59-B629-20CEA9A0C0F5}" type="presParOf" srcId="{82C22BEC-4A8D-47E8-934A-597649270894}" destId="{D006FBCE-A485-44D0-A7DA-61413C151055}" srcOrd="0" destOrd="0" presId="urn:microsoft.com/office/officeart/2008/layout/VerticalCurvedList"/>
    <dgm:cxn modelId="{2D060725-0226-4A3F-9D7D-6CD522E32CBB}" type="presParOf" srcId="{D006FBCE-A485-44D0-A7DA-61413C151055}" destId="{C2AA45FC-1CA3-4B01-AA48-11A84B877175}" srcOrd="0" destOrd="0" presId="urn:microsoft.com/office/officeart/2008/layout/VerticalCurvedList"/>
    <dgm:cxn modelId="{B394F9EC-F5C4-4F66-A756-8F9738938D24}" type="presParOf" srcId="{C2AA45FC-1CA3-4B01-AA48-11A84B877175}" destId="{50700283-0386-43C8-AE64-D5D8C5562C29}" srcOrd="0" destOrd="0" presId="urn:microsoft.com/office/officeart/2008/layout/VerticalCurvedList"/>
    <dgm:cxn modelId="{1FE8B9E1-4A72-4DC7-BB0B-9D4543D7865B}" type="presParOf" srcId="{C2AA45FC-1CA3-4B01-AA48-11A84B877175}" destId="{746CFEFF-6F9A-4F27-8F60-790413EA5F21}" srcOrd="1" destOrd="0" presId="urn:microsoft.com/office/officeart/2008/layout/VerticalCurvedList"/>
    <dgm:cxn modelId="{AB2638F6-C671-416C-AB6C-A2557A026362}" type="presParOf" srcId="{C2AA45FC-1CA3-4B01-AA48-11A84B877175}" destId="{BA08CE10-EA20-406E-84E2-DABD2DEFB638}" srcOrd="2" destOrd="0" presId="urn:microsoft.com/office/officeart/2008/layout/VerticalCurvedList"/>
    <dgm:cxn modelId="{B355B727-1817-45DD-8F1A-1EE86F0B889A}" type="presParOf" srcId="{C2AA45FC-1CA3-4B01-AA48-11A84B877175}" destId="{5DB8800F-9BF4-4443-8EE9-BC54B7606CFC}" srcOrd="3" destOrd="0" presId="urn:microsoft.com/office/officeart/2008/layout/VerticalCurvedList"/>
    <dgm:cxn modelId="{2AC71807-176A-4CE5-BEC1-BCECAA0B165A}" type="presParOf" srcId="{D006FBCE-A485-44D0-A7DA-61413C151055}" destId="{E35AE60C-87B5-4DCB-9275-5E24CFC950AB}" srcOrd="1" destOrd="0" presId="urn:microsoft.com/office/officeart/2008/layout/VerticalCurvedList"/>
    <dgm:cxn modelId="{585FC8D7-6EE3-442D-9DB3-03004777413D}" type="presParOf" srcId="{D006FBCE-A485-44D0-A7DA-61413C151055}" destId="{BF0EB644-1C53-40EE-97A7-8BE04F441F42}" srcOrd="2" destOrd="0" presId="urn:microsoft.com/office/officeart/2008/layout/VerticalCurvedList"/>
    <dgm:cxn modelId="{BEFFC2E3-4C4D-40EC-828F-EDCDE11C3936}" type="presParOf" srcId="{BF0EB644-1C53-40EE-97A7-8BE04F441F42}" destId="{F7032FAD-D76E-40CA-A64D-973DBC0B66F9}" srcOrd="0" destOrd="0" presId="urn:microsoft.com/office/officeart/2008/layout/VerticalCurvedList"/>
    <dgm:cxn modelId="{364A99B7-A21F-4444-B032-A8BCA6B0477A}" type="presParOf" srcId="{D006FBCE-A485-44D0-A7DA-61413C151055}" destId="{D52D2122-0870-4D09-9560-F30E3CBE809E}" srcOrd="3" destOrd="0" presId="urn:microsoft.com/office/officeart/2008/layout/VerticalCurvedList"/>
    <dgm:cxn modelId="{E008417A-A3A2-4B8E-B39D-4A6934E16955}" type="presParOf" srcId="{D006FBCE-A485-44D0-A7DA-61413C151055}" destId="{F9E6F355-BBD1-4D30-A39E-34C1FDE9003C}" srcOrd="4" destOrd="0" presId="urn:microsoft.com/office/officeart/2008/layout/VerticalCurvedList"/>
    <dgm:cxn modelId="{F517CCDE-9524-4E9E-9731-485FA06CA278}" type="presParOf" srcId="{F9E6F355-BBD1-4D30-A39E-34C1FDE9003C}" destId="{CD060AAD-B863-499F-96E4-9D4D65CE04C2}" srcOrd="0" destOrd="0" presId="urn:microsoft.com/office/officeart/2008/layout/VerticalCurvedList"/>
    <dgm:cxn modelId="{E07E5A92-F5CC-44C3-9A75-E328B57BECEF}" type="presParOf" srcId="{D006FBCE-A485-44D0-A7DA-61413C151055}" destId="{BD1EE8FC-3166-4BE3-A7DE-4DF13ABBD417}" srcOrd="5" destOrd="0" presId="urn:microsoft.com/office/officeart/2008/layout/VerticalCurvedList"/>
    <dgm:cxn modelId="{705F56E6-0602-4509-90A5-A7F8FC1E70C1}" type="presParOf" srcId="{D006FBCE-A485-44D0-A7DA-61413C151055}" destId="{9F6B25B3-2ECF-4462-8924-F53AC68F0444}" srcOrd="6" destOrd="0" presId="urn:microsoft.com/office/officeart/2008/layout/VerticalCurvedList"/>
    <dgm:cxn modelId="{BF21A9E1-D172-44B9-BDA2-96A56B684E30}" type="presParOf" srcId="{9F6B25B3-2ECF-4462-8924-F53AC68F0444}" destId="{5F6D2A9B-2A5E-448B-806C-4C27E24F600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CE7353-EA63-43C1-8BA5-81A01E03693F}">
      <dsp:nvSpPr>
        <dsp:cNvPr id="0" name=""/>
        <dsp:cNvSpPr/>
      </dsp:nvSpPr>
      <dsp:spPr>
        <a:xfrm>
          <a:off x="1368" y="459675"/>
          <a:ext cx="2241555" cy="2241555"/>
        </a:xfrm>
        <a:prstGeom prst="ellipse">
          <a:avLst/>
        </a:prstGeom>
        <a:solidFill>
          <a:srgbClr val="00B9FA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360" tIns="20320" rIns="12336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th-TH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 มีการพัฒนาระบบฐานข้อมูล สถานการณ์ และการเฝ้าระวังด้านสิ่งแวดล้อมและสุขภาพ</a:t>
          </a:r>
          <a:endParaRPr lang="en-US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29636" y="787943"/>
        <a:ext cx="1585019" cy="1585019"/>
      </dsp:txXfrm>
    </dsp:sp>
    <dsp:sp modelId="{C5A843EB-309C-45B0-84E8-EB34D080738F}">
      <dsp:nvSpPr>
        <dsp:cNvPr id="0" name=""/>
        <dsp:cNvSpPr/>
      </dsp:nvSpPr>
      <dsp:spPr>
        <a:xfrm>
          <a:off x="1794612" y="459675"/>
          <a:ext cx="2241555" cy="2241555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360" tIns="17780" rIns="12336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 มีกลไกการจัดการปัจจัยเสี่ยงจากมลพิษสิ่งแวดล้อมอย่างบูรณาการ โดยขับเคลื่อนการดำเนินงานผ่านกลไกคณะกรรม การสาธารณสุขจังหวัด (คสจ.)</a:t>
          </a:r>
          <a:endParaRPr lang="en-US" sz="1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22880" y="787943"/>
        <a:ext cx="1585019" cy="1585019"/>
      </dsp:txXfrm>
    </dsp:sp>
    <dsp:sp modelId="{4AA861EB-3149-4874-A28E-FF689E7934DB}">
      <dsp:nvSpPr>
        <dsp:cNvPr id="0" name=""/>
        <dsp:cNvSpPr/>
      </dsp:nvSpPr>
      <dsp:spPr>
        <a:xfrm>
          <a:off x="3587856" y="459675"/>
          <a:ext cx="2241555" cy="2241555"/>
        </a:xfrm>
        <a:prstGeom prst="ellipse">
          <a:avLst/>
        </a:prstGeom>
        <a:solidFill>
          <a:srgbClr val="FFC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360" tIns="17780" rIns="12336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 มีระบบและกลไกสนับสนุนการจัดการมูลฝอยติดเชื้อของรพ. รพศ./รพท./รพช สังกัดกระทรวงสาธารณสุขให้ถูกต้องตามกฎหมาย</a:t>
          </a:r>
          <a:endParaRPr lang="en-US" sz="1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916124" y="787943"/>
        <a:ext cx="1585019" cy="1585019"/>
      </dsp:txXfrm>
    </dsp:sp>
    <dsp:sp modelId="{EC552390-23D2-4587-A5FD-A59270F8B14B}">
      <dsp:nvSpPr>
        <dsp:cNvPr id="0" name=""/>
        <dsp:cNvSpPr/>
      </dsp:nvSpPr>
      <dsp:spPr>
        <a:xfrm>
          <a:off x="5381100" y="459675"/>
          <a:ext cx="2241555" cy="2241555"/>
        </a:xfrm>
        <a:prstGeom prst="ellipse">
          <a:avLst/>
        </a:prstGeom>
        <a:solidFill>
          <a:srgbClr val="FF66CC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360" tIns="17780" rIns="12336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4. มีการส่งเสริมให้ท้องถิ่นมีการจัดบริการอนามัยสิ่งแวดล้อมที่ได้มาตรฐาน (</a:t>
          </a: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EHA</a:t>
          </a:r>
          <a:r>
            <a:rPr lang="th-TH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en-US" sz="1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709368" y="787943"/>
        <a:ext cx="1585019" cy="1585019"/>
      </dsp:txXfrm>
    </dsp:sp>
    <dsp:sp modelId="{26D83CC7-9EC8-49DF-AD7B-4388177C4E06}">
      <dsp:nvSpPr>
        <dsp:cNvPr id="0" name=""/>
        <dsp:cNvSpPr/>
      </dsp:nvSpPr>
      <dsp:spPr>
        <a:xfrm>
          <a:off x="7174345" y="459675"/>
          <a:ext cx="2241555" cy="2241555"/>
        </a:xfrm>
        <a:prstGeom prst="ellipse">
          <a:avLst/>
        </a:prstGeom>
        <a:solidFill>
          <a:schemeClr val="accent6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360" tIns="17780" rIns="12336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5. มีการดำเนินงานเพื่อส่งเสริม สนับสนุนให้เกิดตำบลที่มีชุมชนเข้มแข็งด้านอนามัยสิ่งแวดล้อม (</a:t>
          </a:r>
          <a:r>
            <a:rPr lang="en-US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Active Communities</a:t>
          </a:r>
          <a:r>
            <a:rPr lang="th-TH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</a:t>
          </a:r>
          <a:endParaRPr lang="en-US" sz="1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502613" y="787943"/>
        <a:ext cx="1585019" cy="1585019"/>
      </dsp:txXfrm>
    </dsp:sp>
    <dsp:sp modelId="{AE319309-D1B1-434C-B983-8D432B711219}">
      <dsp:nvSpPr>
        <dsp:cNvPr id="0" name=""/>
        <dsp:cNvSpPr/>
      </dsp:nvSpPr>
      <dsp:spPr>
        <a:xfrm>
          <a:off x="8967589" y="459675"/>
          <a:ext cx="2241555" cy="2241555"/>
        </a:xfrm>
        <a:prstGeom prst="ellipse">
          <a:avLst/>
        </a:prstGeom>
        <a:solidFill>
          <a:schemeClr val="accent2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3360" tIns="17780" rIns="12336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6. มีการจัดระบบ     เฝ้าระวังสุขภาพจากการประกอบอาชีพและมลพิษสิ่งแวดล้อม</a:t>
          </a:r>
          <a:endParaRPr lang="en-US" sz="1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295857" y="787943"/>
        <a:ext cx="1585019" cy="1585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7C855-D422-49A4-B3E4-1E2FF5AE4495}">
      <dsp:nvSpPr>
        <dsp:cNvPr id="0" name=""/>
        <dsp:cNvSpPr/>
      </dsp:nvSpPr>
      <dsp:spPr>
        <a:xfrm>
          <a:off x="4667" y="0"/>
          <a:ext cx="2807827" cy="2152329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6200000">
        <a:off x="-597004" y="601672"/>
        <a:ext cx="1764909" cy="561565"/>
      </dsp:txXfrm>
    </dsp:sp>
    <dsp:sp modelId="{FDB86BE6-0926-4253-83E7-BEDB9D27FA4C}">
      <dsp:nvSpPr>
        <dsp:cNvPr id="0" name=""/>
        <dsp:cNvSpPr/>
      </dsp:nvSpPr>
      <dsp:spPr>
        <a:xfrm>
          <a:off x="566233" y="0"/>
          <a:ext cx="2091831" cy="215232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US" sz="16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66233" y="0"/>
        <a:ext cx="2091831" cy="2152329"/>
      </dsp:txXfrm>
    </dsp:sp>
    <dsp:sp modelId="{EF2BC3C6-C798-4B20-AE91-D59B28D5B00E}">
      <dsp:nvSpPr>
        <dsp:cNvPr id="0" name=""/>
        <dsp:cNvSpPr/>
      </dsp:nvSpPr>
      <dsp:spPr>
        <a:xfrm>
          <a:off x="2910768" y="0"/>
          <a:ext cx="2807827" cy="2152329"/>
        </a:xfrm>
        <a:prstGeom prst="roundRect">
          <a:avLst>
            <a:gd name="adj" fmla="val 500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0" tIns="68580" rIns="88900" bIns="0" numCol="1" spcCol="1270" anchor="t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6200000">
        <a:off x="2309096" y="601672"/>
        <a:ext cx="1764909" cy="561565"/>
      </dsp:txXfrm>
    </dsp:sp>
    <dsp:sp modelId="{0010E17B-097B-47AB-86C2-4C83F81B40E5}">
      <dsp:nvSpPr>
        <dsp:cNvPr id="0" name=""/>
        <dsp:cNvSpPr/>
      </dsp:nvSpPr>
      <dsp:spPr>
        <a:xfrm rot="5400000">
          <a:off x="2766603" y="1635129"/>
          <a:ext cx="316408" cy="42117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3374B-AD81-4F54-B423-B5FA0D48F403}">
      <dsp:nvSpPr>
        <dsp:cNvPr id="0" name=""/>
        <dsp:cNvSpPr/>
      </dsp:nvSpPr>
      <dsp:spPr>
        <a:xfrm>
          <a:off x="5816869" y="0"/>
          <a:ext cx="2807827" cy="2152329"/>
        </a:xfrm>
        <a:prstGeom prst="roundRect">
          <a:avLst>
            <a:gd name="adj" fmla="val 500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 rot="16200000">
        <a:off x="5215197" y="601672"/>
        <a:ext cx="1764909" cy="561565"/>
      </dsp:txXfrm>
    </dsp:sp>
    <dsp:sp modelId="{2D68E107-1C1C-4F40-AD06-5DC44FC4E7DC}">
      <dsp:nvSpPr>
        <dsp:cNvPr id="0" name=""/>
        <dsp:cNvSpPr/>
      </dsp:nvSpPr>
      <dsp:spPr>
        <a:xfrm rot="5400000">
          <a:off x="5672704" y="1635129"/>
          <a:ext cx="316408" cy="42117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1EC209-8441-4D86-BA72-9E2EA8FF5E3E}">
      <dsp:nvSpPr>
        <dsp:cNvPr id="0" name=""/>
        <dsp:cNvSpPr/>
      </dsp:nvSpPr>
      <dsp:spPr>
        <a:xfrm>
          <a:off x="8722970" y="0"/>
          <a:ext cx="2807827" cy="2152329"/>
        </a:xfrm>
        <a:prstGeom prst="roundRect">
          <a:avLst>
            <a:gd name="adj" fmla="val 5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9728" rIns="142240" bIns="0" numCol="1" spcCol="1270" anchor="t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 rot="16200000">
        <a:off x="8121298" y="601672"/>
        <a:ext cx="1764909" cy="561565"/>
      </dsp:txXfrm>
    </dsp:sp>
    <dsp:sp modelId="{7880A20A-1682-4BDA-A3CC-E441CAE2E3AB}">
      <dsp:nvSpPr>
        <dsp:cNvPr id="0" name=""/>
        <dsp:cNvSpPr/>
      </dsp:nvSpPr>
      <dsp:spPr>
        <a:xfrm rot="5400000">
          <a:off x="8578805" y="1635129"/>
          <a:ext cx="316408" cy="421174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6CFEFF-6F9A-4F27-8F60-790413EA5F21}">
      <dsp:nvSpPr>
        <dsp:cNvPr id="0" name=""/>
        <dsp:cNvSpPr/>
      </dsp:nvSpPr>
      <dsp:spPr>
        <a:xfrm>
          <a:off x="-6085694" y="-931397"/>
          <a:ext cx="7246503" cy="7246503"/>
        </a:xfrm>
        <a:prstGeom prst="blockArc">
          <a:avLst>
            <a:gd name="adj1" fmla="val 18900000"/>
            <a:gd name="adj2" fmla="val 2700000"/>
            <a:gd name="adj3" fmla="val 298"/>
          </a:avLst>
        </a:prstGeom>
        <a:noFill/>
        <a:ln w="12700" cap="flat" cmpd="sng" algn="ctr">
          <a:solidFill>
            <a:srgbClr val="FF66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AE60C-87B5-4DCB-9275-5E24CFC950AB}">
      <dsp:nvSpPr>
        <dsp:cNvPr id="0" name=""/>
        <dsp:cNvSpPr/>
      </dsp:nvSpPr>
      <dsp:spPr>
        <a:xfrm>
          <a:off x="747258" y="494019"/>
          <a:ext cx="9903499" cy="116544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466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การพัฒนาระบบฐานข้อมูล (การบันทึกข้อมูลในระบบ </a:t>
          </a:r>
          <a:r>
            <a:rPr lang="en-US" sz="24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NEHIS) </a:t>
          </a:r>
          <a:r>
            <a:rPr lang="th-TH" sz="24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การมีสถานการณ์และการเฝ้าระวังด้าน อวล.และการเฝ้าระวังสุขภาพจากการประกอบอาชีพและมลพิษสิ่งแวดล้อม </a:t>
          </a:r>
          <a:endParaRPr lang="en-US" sz="24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47258" y="494019"/>
        <a:ext cx="9903499" cy="1165443"/>
      </dsp:txXfrm>
    </dsp:sp>
    <dsp:sp modelId="{F7032FAD-D76E-40CA-A64D-973DBC0B66F9}">
      <dsp:nvSpPr>
        <dsp:cNvPr id="0" name=""/>
        <dsp:cNvSpPr/>
      </dsp:nvSpPr>
      <dsp:spPr>
        <a:xfrm>
          <a:off x="74295" y="403778"/>
          <a:ext cx="1345927" cy="13459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2D2122-0870-4D09-9560-F30E3CBE809E}">
      <dsp:nvSpPr>
        <dsp:cNvPr id="0" name=""/>
        <dsp:cNvSpPr/>
      </dsp:nvSpPr>
      <dsp:spPr>
        <a:xfrm>
          <a:off x="1138654" y="2153483"/>
          <a:ext cx="9512103" cy="1076741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466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การสนับสนุนการดำเนินงาน อวล.และการเฝ้าระวังสุขภาพจากการประกอบอาชีพ ผ่านกลไกคณะกรรมการสาธารณสุขจังหวัด (คสจ.) </a:t>
          </a:r>
          <a:endParaRPr lang="en-US" sz="24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138654" y="2153483"/>
        <a:ext cx="9512103" cy="1076741"/>
      </dsp:txXfrm>
    </dsp:sp>
    <dsp:sp modelId="{CD060AAD-B863-499F-96E4-9D4D65CE04C2}">
      <dsp:nvSpPr>
        <dsp:cNvPr id="0" name=""/>
        <dsp:cNvSpPr/>
      </dsp:nvSpPr>
      <dsp:spPr>
        <a:xfrm>
          <a:off x="465690" y="2018890"/>
          <a:ext cx="1345927" cy="13459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1EE8FC-3166-4BE3-A7DE-4DF13ABBD417}">
      <dsp:nvSpPr>
        <dsp:cNvPr id="0" name=""/>
        <dsp:cNvSpPr/>
      </dsp:nvSpPr>
      <dsp:spPr>
        <a:xfrm>
          <a:off x="747258" y="3718898"/>
          <a:ext cx="9903499" cy="1176135"/>
        </a:xfrm>
        <a:prstGeom prst="rect">
          <a:avLst/>
        </a:prstGeom>
        <a:solidFill>
          <a:srgbClr val="D1A3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4664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4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การส่งเสริมให้ อปท. จัดบริการ อวล.ที่ได้มาตรฐาน (</a:t>
          </a:r>
          <a:r>
            <a:rPr lang="en-US" sz="24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EHA) </a:t>
          </a:r>
          <a:r>
            <a:rPr lang="th-TH" sz="24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และ ตำบลที่มีชุมชนเข้มแข็งด้าน อวล. (</a:t>
          </a:r>
          <a:r>
            <a:rPr lang="en-US" sz="24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Active Communities)</a:t>
          </a:r>
          <a:r>
            <a:rPr lang="th-TH" sz="2400" kern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และ รพ.ในสังกัด กสธ. สามารถจัดการมูลฝอยติดเชื้อได้ถูกต้องตามกฎหมาย</a:t>
          </a:r>
          <a:endParaRPr lang="en-US" sz="240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47258" y="3718898"/>
        <a:ext cx="9903499" cy="1176135"/>
      </dsp:txXfrm>
    </dsp:sp>
    <dsp:sp modelId="{5F6D2A9B-2A5E-448B-806C-4C27E24F6004}">
      <dsp:nvSpPr>
        <dsp:cNvPr id="0" name=""/>
        <dsp:cNvSpPr/>
      </dsp:nvSpPr>
      <dsp:spPr>
        <a:xfrm>
          <a:off x="74295" y="3634002"/>
          <a:ext cx="1345927" cy="13459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D1A3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DE4016-1B9C-4F6C-9D4E-BF035C03CD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468" cy="493941"/>
          </a:xfrm>
          <a:prstGeom prst="rect">
            <a:avLst/>
          </a:prstGeom>
        </p:spPr>
        <p:txBody>
          <a:bodyPr vert="horz" lIns="89371" tIns="44686" rIns="89371" bIns="4468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9399D-D51D-40D1-8007-360922DCE3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743" y="0"/>
            <a:ext cx="2918468" cy="493941"/>
          </a:xfrm>
          <a:prstGeom prst="rect">
            <a:avLst/>
          </a:prstGeom>
        </p:spPr>
        <p:txBody>
          <a:bodyPr vert="horz" lIns="89371" tIns="44686" rIns="89371" bIns="44686" rtlCol="0"/>
          <a:lstStyle>
            <a:lvl1pPr algn="r">
              <a:defRPr sz="1200"/>
            </a:lvl1pPr>
          </a:lstStyle>
          <a:p>
            <a:fld id="{571EFB3B-C24F-4D27-B8FC-0A27C2F73633}" type="datetimeFigureOut">
              <a:rPr lang="th-TH" smtClean="0"/>
              <a:t>14/12/60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1AF947-554B-43C9-B29A-0C7C859623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2372"/>
            <a:ext cx="2918468" cy="493941"/>
          </a:xfrm>
          <a:prstGeom prst="rect">
            <a:avLst/>
          </a:prstGeom>
        </p:spPr>
        <p:txBody>
          <a:bodyPr vert="horz" lIns="89371" tIns="44686" rIns="89371" bIns="4468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A4598D-D928-4A52-AA0C-05ED18DDDB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743" y="9372372"/>
            <a:ext cx="2918468" cy="493941"/>
          </a:xfrm>
          <a:prstGeom prst="rect">
            <a:avLst/>
          </a:prstGeom>
        </p:spPr>
        <p:txBody>
          <a:bodyPr vert="horz" lIns="89371" tIns="44686" rIns="89371" bIns="44686" rtlCol="0" anchor="b"/>
          <a:lstStyle>
            <a:lvl1pPr algn="r">
              <a:defRPr sz="1200"/>
            </a:lvl1pPr>
          </a:lstStyle>
          <a:p>
            <a:fld id="{E7FF16D1-2721-468C-9BCC-DAAC39B7389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80202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0" cy="495029"/>
          </a:xfrm>
          <a:prstGeom prst="rect">
            <a:avLst/>
          </a:prstGeom>
        </p:spPr>
        <p:txBody>
          <a:bodyPr vert="horz" lIns="90632" tIns="45316" rIns="90632" bIns="4531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0" cy="495029"/>
          </a:xfrm>
          <a:prstGeom prst="rect">
            <a:avLst/>
          </a:prstGeom>
        </p:spPr>
        <p:txBody>
          <a:bodyPr vert="horz" lIns="90632" tIns="45316" rIns="90632" bIns="45316" rtlCol="0"/>
          <a:lstStyle>
            <a:lvl1pPr algn="r">
              <a:defRPr sz="1200"/>
            </a:lvl1pPr>
          </a:lstStyle>
          <a:p>
            <a:fld id="{E785D8D8-C049-4E66-963B-D270329AD7D7}" type="datetimeFigureOut">
              <a:rPr lang="th-TH" smtClean="0"/>
              <a:t>14/12/60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1231900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2" tIns="45316" rIns="90632" bIns="45316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6"/>
            <a:ext cx="5388610" cy="3884860"/>
          </a:xfrm>
          <a:prstGeom prst="rect">
            <a:avLst/>
          </a:prstGeom>
        </p:spPr>
        <p:txBody>
          <a:bodyPr vert="horz" lIns="90632" tIns="45316" rIns="90632" bIns="4531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1285"/>
            <a:ext cx="2918830" cy="495028"/>
          </a:xfrm>
          <a:prstGeom prst="rect">
            <a:avLst/>
          </a:prstGeom>
        </p:spPr>
        <p:txBody>
          <a:bodyPr vert="horz" lIns="90632" tIns="45316" rIns="90632" bIns="4531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5028"/>
          </a:xfrm>
          <a:prstGeom prst="rect">
            <a:avLst/>
          </a:prstGeom>
        </p:spPr>
        <p:txBody>
          <a:bodyPr vert="horz" lIns="90632" tIns="45316" rIns="90632" bIns="45316" rtlCol="0" anchor="b"/>
          <a:lstStyle>
            <a:lvl1pPr algn="r">
              <a:defRPr sz="1200"/>
            </a:lvl1pPr>
          </a:lstStyle>
          <a:p>
            <a:fld id="{C770E523-7B7C-4E16-8822-BEC4FDE2A6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26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B9933-A348-40D6-AFB4-6AFCE2F10A2B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3036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0E523-7B7C-4E16-8822-BEC4FDE2A69A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570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0E523-7B7C-4E16-8822-BEC4FDE2A69A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5194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0E523-7B7C-4E16-8822-BEC4FDE2A69A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5614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DD874-7F25-4722-B63F-AE9F5A16EDD9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2459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DD874-7F25-4722-B63F-AE9F5A16EDD9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9382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DD874-7F25-4722-B63F-AE9F5A16EDD9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5416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DD874-7F25-4722-B63F-AE9F5A16EDD9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7624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DD874-7F25-4722-B63F-AE9F5A16EDD9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5713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DD874-7F25-4722-B63F-AE9F5A16EDD9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6808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70E523-7B7C-4E16-8822-BEC4FDE2A69A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856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A23E4-B14A-4C4F-AB71-8F4263098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8597D0-80A7-487D-BA95-F37475DE5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358C0-864C-40C2-9722-1935303FF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E336-91A0-4359-A98B-5A22CFDD3D96}" type="datetimeFigureOut">
              <a:rPr lang="th-TH" smtClean="0"/>
              <a:t>14/12/60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6D272-B33D-468F-B582-A38461586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43B36-07B3-4BDF-BA3D-D408970A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0D3D-54D6-42A9-9310-6A6017C2AE5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58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6FF5F-6D51-4B3D-95DB-BE93D7F52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72EEF4-0800-49A7-8DAF-2B12E6B3D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13653-E222-4B23-AD49-C492A4812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E336-91A0-4359-A98B-5A22CFDD3D96}" type="datetimeFigureOut">
              <a:rPr lang="th-TH" smtClean="0"/>
              <a:t>14/12/60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0A0A7-5A84-4B11-9BAA-DEBF13F40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F12E4-358A-4B52-8642-B27E8CA4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0D3D-54D6-42A9-9310-6A6017C2AE5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283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CD1DE4-5762-4F4F-BDA3-E206FC727B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78FFA7-357A-4A7A-B240-9604672FB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DEFF4-91D0-455F-8BD5-2338C16B9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E336-91A0-4359-A98B-5A22CFDD3D96}" type="datetimeFigureOut">
              <a:rPr lang="th-TH" smtClean="0"/>
              <a:t>14/12/60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B9D76-37C3-4770-A477-7626BD1DB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218E-0C2F-4CAE-81B0-19DDF779E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0D3D-54D6-42A9-9310-6A6017C2AE5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030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93D7-253F-46AE-88AA-084C5FC48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B6E6D-5599-444B-8B4A-E359A1AED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1B29A-00D7-4E03-8B5B-A9784666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E336-91A0-4359-A98B-5A22CFDD3D96}" type="datetimeFigureOut">
              <a:rPr lang="th-TH" smtClean="0"/>
              <a:t>14/12/60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F1B1B-98E6-4014-949D-84200B707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5DEB1-F812-4D33-907E-BE3B34A33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0D3D-54D6-42A9-9310-6A6017C2AE5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80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0C301-43E4-4D47-847E-55440F234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53F67B-C2D5-46B9-884B-5269EA7BD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76A10-E0A5-40E9-9E14-0EBDCE526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E336-91A0-4359-A98B-5A22CFDD3D96}" type="datetimeFigureOut">
              <a:rPr lang="th-TH" smtClean="0"/>
              <a:t>14/12/60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8E0D8-42A4-4FE5-B5D6-5E1C8DF9B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178FC-4A1A-4AAE-8F66-54E13270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0D3D-54D6-42A9-9310-6A6017C2AE5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7888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DFDEB-FA9B-4FD9-877D-F12B869EB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E79A-ACC9-4119-BD53-D5157EB3EE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BC7703-CAEE-431A-974D-D60344122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5D9B9-6F78-46EC-964C-B1BAD1EFA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E336-91A0-4359-A98B-5A22CFDD3D96}" type="datetimeFigureOut">
              <a:rPr lang="th-TH" smtClean="0"/>
              <a:t>14/12/60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723BD-0D43-49E4-A1A6-A6154DD1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7F9AB-275F-406E-A8DC-4EEA1377E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0D3D-54D6-42A9-9310-6A6017C2AE5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637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80834-8E16-47F2-B88B-CA674E31F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68692-B061-43D4-87CA-EA21CBE5C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65EE2-C0A0-45E7-86F8-FD6B68BF1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95F844-BE83-4055-B58E-D141B3CE6B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F2FCE6-6679-4A08-8BC8-F35403D11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DE2D95-D010-4ECE-A9AD-95C946626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E336-91A0-4359-A98B-5A22CFDD3D96}" type="datetimeFigureOut">
              <a:rPr lang="th-TH" smtClean="0"/>
              <a:t>14/12/60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F37F98-D631-4602-A2C1-3199A3F6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C494AD-8028-4599-AB02-BA771A01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0D3D-54D6-42A9-9310-6A6017C2AE5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368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791F8-3133-4DBE-92D9-C2C67234E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3965F0-26F0-42CF-A77E-80F451EE2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E336-91A0-4359-A98B-5A22CFDD3D96}" type="datetimeFigureOut">
              <a:rPr lang="th-TH" smtClean="0"/>
              <a:t>14/12/60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0F5AC0-D203-4D27-B290-FA016B370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50AD6E-499B-4BDB-BABE-3843B025B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0D3D-54D6-42A9-9310-6A6017C2AE5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373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079772-0833-47C6-9046-07A4B2FE2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E336-91A0-4359-A98B-5A22CFDD3D96}" type="datetimeFigureOut">
              <a:rPr lang="th-TH" smtClean="0"/>
              <a:t>14/12/60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CA993B-B4FE-4C79-AB50-9647861A5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0770C-B8BB-4CE8-8E7E-BFF28566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0D3D-54D6-42A9-9310-6A6017C2AE5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985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02EF2-5B62-41FF-8EC4-650A553D5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A6B7D-8BD4-401A-B60A-3C9DBACC2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1F2B-0E5C-4C3B-A629-A3531137E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6E8A7-3612-4707-B341-67CF9BF4B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E336-91A0-4359-A98B-5A22CFDD3D96}" type="datetimeFigureOut">
              <a:rPr lang="th-TH" smtClean="0"/>
              <a:t>14/12/60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A3F2BC-5255-4A46-BD48-E9177406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08ABD8-6B85-4E4F-96FE-61DEDD597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0D3D-54D6-42A9-9310-6A6017C2AE5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763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7D021-93D2-406B-BF82-70DFD4029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8F5FA-C869-4E2F-8478-87C3044EF5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B4A21-AF23-4515-8246-832585820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0184F-8ED8-47F1-A3CF-3F9C42BB0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5E336-91A0-4359-A98B-5A22CFDD3D96}" type="datetimeFigureOut">
              <a:rPr lang="th-TH" smtClean="0"/>
              <a:t>14/12/60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34DDEB-1415-4400-947A-BEBA9B9BE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D8C1A4-6600-4BF5-A532-8AF627271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70D3D-54D6-42A9-9310-6A6017C2AE5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708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950909-8113-4FB7-8DD6-DA26810C7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DC1A4-16C7-4C04-814B-66679F734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55645-50AE-45F3-92DC-411DF940AD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5E336-91A0-4359-A98B-5A22CFDD3D96}" type="datetimeFigureOut">
              <a:rPr lang="th-TH" smtClean="0"/>
              <a:t>14/12/60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92C43-210B-46F1-82CD-C531AB00F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ACD44-A902-418A-8DCB-1F7A6A332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70D3D-54D6-42A9-9310-6A6017C2AE5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198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24.%20Inspection%20Guideline%20&#3592;&#3633;&#3591;&#3627;&#3623;&#3633;&#3604;&#3592;&#3633;&#3604;&#3585;&#3634;&#3619;&#3611;&#3633;&#3592;&#3592;&#3633;&#3618;&#3648;&#3626;&#3637;&#3656;&#3618;&#3591;%20(24%20&#3614;&#3618;.%2060)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24.%20Template%20&#3592;&#3633;&#3591;&#3627;&#3623;&#3633;&#3604;&#3592;&#3633;&#3604;&#3585;&#3634;&#3619;&#3611;&#3633;&#3592;&#3592;&#3633;&#3618;&#3648;&#3626;&#3637;&#3656;&#3618;&#3591;%20&#3611;&#3637;%2061%20(20%20&#3614;&#3618;.%2060)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9141E1C-4551-4F26-A506-DD6C92F7F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104B02C-976D-4917-8AFE-92AA83B0438D}"/>
              </a:ext>
            </a:extLst>
          </p:cNvPr>
          <p:cNvSpPr/>
          <p:nvPr/>
        </p:nvSpPr>
        <p:spPr>
          <a:xfrm>
            <a:off x="2916480" y="734200"/>
            <a:ext cx="886578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h-TH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 24 </a:t>
            </a:r>
          </a:p>
          <a:p>
            <a:pPr algn="r"/>
            <a:endParaRPr lang="th-TH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ร้อยละของจังหวัดที่มีระบบจัดการปัจจัยเสี่ยง</a:t>
            </a:r>
          </a:p>
          <a:p>
            <a:pPr algn="r"/>
            <a:r>
              <a:rPr 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จากสิ่งแวดล้อมและสุขภาพอย่างบูรณาการ</a:t>
            </a:r>
          </a:p>
          <a:p>
            <a:pPr algn="r"/>
            <a:r>
              <a:rPr lang="th-TH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มีประสิทธิภาพและยั่งยืน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71D7A6-89CD-47E6-88BB-9BB2A65FBEC4}"/>
              </a:ext>
            </a:extLst>
          </p:cNvPr>
          <p:cNvSpPr txBox="1"/>
          <p:nvPr/>
        </p:nvSpPr>
        <p:spPr>
          <a:xfrm>
            <a:off x="6356860" y="5888102"/>
            <a:ext cx="5383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โดย...กองประเมินผลกระทบต่อสุขภาพ กรมอนามัย</a:t>
            </a:r>
          </a:p>
          <a:p>
            <a:pPr algn="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ธันวาคม 2560</a:t>
            </a:r>
          </a:p>
        </p:txBody>
      </p:sp>
      <p:pic>
        <p:nvPicPr>
          <p:cNvPr id="10" name="รูปภาพ 3">
            <a:extLst>
              <a:ext uri="{FF2B5EF4-FFF2-40B4-BE49-F238E27FC236}">
                <a16:creationId xmlns:a16="http://schemas.microsoft.com/office/drawing/2014/main" id="{3146A8F6-38F9-4269-90E7-A685950934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33" y="303851"/>
            <a:ext cx="1171111" cy="139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73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1E20091-ED18-46B5-9D5A-F3C1D6E035C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924F959-81F8-4DE7-B3B7-F3E79A0436B1}"/>
              </a:ext>
            </a:extLst>
          </p:cNvPr>
          <p:cNvGrpSpPr/>
          <p:nvPr/>
        </p:nvGrpSpPr>
        <p:grpSpPr>
          <a:xfrm>
            <a:off x="268832" y="471347"/>
            <a:ext cx="4607591" cy="5631850"/>
            <a:chOff x="-649" y="135821"/>
            <a:chExt cx="9200046" cy="699600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0B9C64F-89F9-455D-AC85-91E5C1849FA0}"/>
                </a:ext>
              </a:extLst>
            </p:cNvPr>
            <p:cNvSpPr txBox="1"/>
            <p:nvPr/>
          </p:nvSpPr>
          <p:spPr>
            <a:xfrm>
              <a:off x="-649" y="135821"/>
              <a:ext cx="5999226" cy="649955"/>
            </a:xfrm>
            <a:prstGeom prst="roundRect">
              <a:avLst>
                <a:gd name="adj" fmla="val 0"/>
              </a:avLst>
            </a:prstGeom>
            <a:solidFill>
              <a:srgbClr val="3333CC"/>
            </a:solidFill>
            <a:ln w="28575">
              <a:noFill/>
              <a:prstDash val="sys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th-TH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วิธีการประเมินผล</a:t>
              </a:r>
              <a:endParaRPr lang="th-TH" sz="1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CC63789-8627-4AB8-A331-B95BB8882185}"/>
                </a:ext>
              </a:extLst>
            </p:cNvPr>
            <p:cNvSpPr/>
            <p:nvPr/>
          </p:nvSpPr>
          <p:spPr>
            <a:xfrm>
              <a:off x="597325" y="1343504"/>
              <a:ext cx="8575325" cy="1326427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6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การประเมินตนเองของ สสจ.</a:t>
              </a:r>
            </a:p>
            <a:p>
              <a:pPr algn="ctr"/>
              <a:r>
                <a:rPr lang="th-TH" sz="1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(ตามแบบฟอร์มการประเมินผลการดำเนินงานตามตัวชี้วัดที่กำหนด)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7307468-6974-47B0-917B-647D0BB0E143}"/>
                </a:ext>
              </a:extLst>
            </p:cNvPr>
            <p:cNvSpPr/>
            <p:nvPr/>
          </p:nvSpPr>
          <p:spPr>
            <a:xfrm>
              <a:off x="709682" y="3268683"/>
              <a:ext cx="8474224" cy="16468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sz="16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ศอ. และ สคร. ทำการทวนสอบ/วิเคราะห์/ประเมินผลการดำเนินงานของ สสจ.                 </a:t>
              </a:r>
              <a:r>
                <a:rPr lang="th-TH" sz="16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(ตามแบบฟอร์มการประเมินผลการดำเนินงาน   ตามตัวชี้วัดที่กำหนด)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82F25BC-9A98-4778-99B0-975E03A8E813}"/>
                </a:ext>
              </a:extLst>
            </p:cNvPr>
            <p:cNvSpPr/>
            <p:nvPr/>
          </p:nvSpPr>
          <p:spPr>
            <a:xfrm>
              <a:off x="830236" y="5556332"/>
              <a:ext cx="8369161" cy="15754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th-TH" sz="15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ส่วนกลางสุ่มประเมินเชิงคุณภาพ และจัดทำสรุปผลการดำเนินงาน                                        </a:t>
              </a:r>
              <a:r>
                <a:rPr lang="th-TH" sz="15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ตามตัวชี้วัดภาพรวมของประเทศ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0EF2EA1-4612-4037-BF2A-B505021DB2E9}"/>
                </a:ext>
              </a:extLst>
            </p:cNvPr>
            <p:cNvSpPr/>
            <p:nvPr/>
          </p:nvSpPr>
          <p:spPr>
            <a:xfrm>
              <a:off x="169084" y="1156898"/>
              <a:ext cx="935591" cy="545909"/>
            </a:xfrm>
            <a:prstGeom prst="roundRect">
              <a:avLst/>
            </a:prstGeom>
            <a:solidFill>
              <a:srgbClr val="FF61FF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E96792C9-3F1E-4A56-9528-9C0438A74A32}"/>
                </a:ext>
              </a:extLst>
            </p:cNvPr>
            <p:cNvSpPr/>
            <p:nvPr/>
          </p:nvSpPr>
          <p:spPr>
            <a:xfrm>
              <a:off x="144963" y="3101243"/>
              <a:ext cx="935591" cy="545909"/>
            </a:xfrm>
            <a:prstGeom prst="roundRect">
              <a:avLst/>
            </a:prstGeom>
            <a:solidFill>
              <a:schemeClr val="accent6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765A4DD-6507-419F-A5DE-CE5F165D2E26}"/>
                </a:ext>
              </a:extLst>
            </p:cNvPr>
            <p:cNvSpPr/>
            <p:nvPr/>
          </p:nvSpPr>
          <p:spPr>
            <a:xfrm>
              <a:off x="144963" y="5387400"/>
              <a:ext cx="935591" cy="545909"/>
            </a:xfrm>
            <a:prstGeom prst="roundRect">
              <a:avLst/>
            </a:prstGeom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BECA274-F8E1-4A96-8ECA-4A362D37A46C}"/>
              </a:ext>
            </a:extLst>
          </p:cNvPr>
          <p:cNvGrpSpPr/>
          <p:nvPr/>
        </p:nvGrpSpPr>
        <p:grpSpPr>
          <a:xfrm>
            <a:off x="5206228" y="471347"/>
            <a:ext cx="6796063" cy="6226092"/>
            <a:chOff x="-651" y="95676"/>
            <a:chExt cx="12849529" cy="868957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B0C7911-8D74-4C2D-BD78-2766F9325F96}"/>
                </a:ext>
              </a:extLst>
            </p:cNvPr>
            <p:cNvSpPr/>
            <p:nvPr/>
          </p:nvSpPr>
          <p:spPr>
            <a:xfrm>
              <a:off x="-651" y="855671"/>
              <a:ext cx="12849529" cy="79295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แนวทางการเฝ้าระวังสิ่งแวดล้อมและสุขภาพ</a:t>
              </a:r>
              <a:endPara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คู่มือ/แนวทางการปฏิบัติงานสำหรับฝ่ายเลขานุการ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คสจ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</a:t>
              </a:r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Animation</a:t>
              </a:r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ให้ความรู้ด้านกฎหมายสาธารณสุขและบทบาทหน้าที่ของ คสจ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</a:t>
              </a:r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คู่มือปฏิบัติงานสำหรับจนท.สธ.เรื่องการพัฒนาคุณภาพระบบบริการอวล.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</a:t>
              </a:r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คู่มือมาตรฐานการปฏิบัติงานระบบบริการอนามัยสิ่งแวดล้อม อปท.</a:t>
              </a:r>
              <a:endPara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6</a:t>
              </a:r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ระบบสารสนเทศด้าน อวล.ของประเทศไทย (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NEHIS</a:t>
              </a:r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)  </a:t>
              </a:r>
              <a:endPara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</a:t>
              </a:r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แนวทางการพัฒนาชุมชนเข้มแข็งในการจัดการอวล. ชุมชน</a:t>
              </a:r>
              <a:endPara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8</a:t>
              </a:r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แนวทางการจัดการอวล. ชุมชนสำหรับประชาชน และเจ้าหน้าที่</a:t>
              </a:r>
              <a:endPara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82563" indent="-182563">
                <a:lnSpc>
                  <a:spcPct val="115000"/>
                </a:lnSpc>
                <a:spcAft>
                  <a:spcPts val="0"/>
                </a:spcAft>
              </a:pPr>
              <a:r>
                <a:rPr lang="th-TH" sz="1600" spc="-3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9. คำแนะนำการจัดระบบเฝ้าระวังสุขภาพจากการประกอบอาชีพและมลพิษสิ่งแวดล้อมตามเกณฑ์</a:t>
              </a:r>
              <a:endPara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th-TH" sz="1600" spc="-3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10. แนวทางการจัดบริการอาชีวอนามัยและเวชกรรมสิ่งแวดล้อมสำหรับโรงพยาบาล</a:t>
              </a:r>
              <a:endPara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365125" indent="-365125">
                <a:lnSpc>
                  <a:spcPct val="115000"/>
                </a:lnSpc>
                <a:spcAft>
                  <a:spcPts val="0"/>
                </a:spcAft>
              </a:pPr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11. คู่มือแนวทางการพัฒนาสถานบริการการสาธารณสุขให้ได้มาตรฐานการจัดการมูลฝอยติดเชื้อ</a:t>
              </a:r>
              <a:endPara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12. คู่มือแนวทางการจัดการมูลฝอยติดเชื้อใน รพสต.</a:t>
              </a:r>
            </a:p>
            <a:p>
              <a:pPr marL="365125" indent="-365125">
                <a:lnSpc>
                  <a:spcPct val="115000"/>
                </a:lnSpc>
                <a:spcAft>
                  <a:spcPts val="0"/>
                </a:spcAft>
              </a:pPr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13. คู่มืออบรมผู้ปฏิบัติงานมูลฝอยติดเชื้อ หลักสูตรป้องกันและระงับการแพร่เชื้อหรืออันตรายที่อาจเกิดจากมูลฝอยติดเชื้อ</a:t>
              </a:r>
              <a:endPara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14. คู่มือแนวทางการบริหารจัดการสุขาภิบาลและสิ่งแวดล้อมใน รพ.</a:t>
              </a:r>
            </a:p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15. คู่มือแนวทางการดำเนินงาน </a:t>
              </a:r>
              <a:r>
                <a:rPr lang="en-US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GREEN &amp; CLEAN Hospital</a:t>
              </a:r>
              <a:endPara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365125" indent="-365125"/>
              <a:r>
                <a:rPr lang="th-TH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16. กฎกระทรวงว่าด้วยการจัดการมูลฝอยติดเชื้อ พ.ศ. 2545 และประกาศกระทรวงที่เกี่ยวข้อง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C428108-65B6-47E2-ABAA-CC784D345264}"/>
                </a:ext>
              </a:extLst>
            </p:cNvPr>
            <p:cNvSpPr txBox="1"/>
            <p:nvPr/>
          </p:nvSpPr>
          <p:spPr>
            <a:xfrm>
              <a:off x="-651" y="95676"/>
              <a:ext cx="6080330" cy="730243"/>
            </a:xfrm>
            <a:prstGeom prst="roundRect">
              <a:avLst>
                <a:gd name="adj" fmla="val 0"/>
              </a:avLst>
            </a:prstGeom>
            <a:solidFill>
              <a:srgbClr val="3333CC"/>
            </a:solidFill>
            <a:ln w="28575">
              <a:noFill/>
              <a:prstDash val="sysDash"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th-TH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เอกสารสนับสนุน</a:t>
              </a:r>
              <a:endParaRPr lang="th-TH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1757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956D391-14BA-4003-B45C-94C549FE2B5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3C30F20-D7FE-4E98-B938-37CF83868FA9}"/>
              </a:ext>
            </a:extLst>
          </p:cNvPr>
          <p:cNvSpPr/>
          <p:nvPr/>
        </p:nvSpPr>
        <p:spPr>
          <a:xfrm>
            <a:off x="477671" y="703900"/>
            <a:ext cx="112366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Inspection Guideline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05F48A-4B38-4DDE-B2DC-D64BFA40E9BC}"/>
              </a:ext>
            </a:extLst>
          </p:cNvPr>
          <p:cNvSpPr/>
          <p:nvPr/>
        </p:nvSpPr>
        <p:spPr>
          <a:xfrm>
            <a:off x="1055077" y="5550528"/>
            <a:ext cx="101428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 24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จังหวัดที่มีระบบจัดการปัจจัยเสี่ยงจากสิ่งแวดล้อมและสุขภาพอย่างบูรณาการมีประสิทธิภาพและยั่งยืน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73712C-782A-4801-B400-2E035E5F3C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427" y="2575207"/>
            <a:ext cx="2924602" cy="245666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1275BF6-0FC6-4BC1-B196-55F0C5334849}"/>
              </a:ext>
            </a:extLst>
          </p:cNvPr>
          <p:cNvSpPr/>
          <p:nvPr/>
        </p:nvSpPr>
        <p:spPr>
          <a:xfrm>
            <a:off x="7551992" y="3937016"/>
            <a:ext cx="4318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File : 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 action="ppaction://hlinkfile"/>
              </a:rPr>
              <a:t>Inspection Guideline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485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FDA71B-5D60-42C6-93A2-B0B0577EB94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822B81-E3DB-4DFB-AC11-B2AA43F5BEC1}"/>
              </a:ext>
            </a:extLst>
          </p:cNvPr>
          <p:cNvSpPr/>
          <p:nvPr/>
        </p:nvSpPr>
        <p:spPr>
          <a:xfrm>
            <a:off x="733473" y="485509"/>
            <a:ext cx="5521570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ประเด็นการตรวจราชการที่มุ่งเน้น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79E9021-89C9-4A46-9225-C8FE7745EA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7140037"/>
              </p:ext>
            </p:extLst>
          </p:nvPr>
        </p:nvGraphicFramePr>
        <p:xfrm>
          <a:off x="892517" y="1182212"/>
          <a:ext cx="10725053" cy="5383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4B5FDA0-39DC-4DAC-8AAF-C26E7E41EC7E}"/>
              </a:ext>
            </a:extLst>
          </p:cNvPr>
          <p:cNvSpPr txBox="1"/>
          <p:nvPr/>
        </p:nvSpPr>
        <p:spPr>
          <a:xfrm>
            <a:off x="1463040" y="1993964"/>
            <a:ext cx="413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036EDA-DF17-4FE8-817C-5BE1438A6307}"/>
              </a:ext>
            </a:extLst>
          </p:cNvPr>
          <p:cNvSpPr txBox="1"/>
          <p:nvPr/>
        </p:nvSpPr>
        <p:spPr>
          <a:xfrm>
            <a:off x="1864662" y="3612456"/>
            <a:ext cx="413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B553C7-34F0-478B-A16B-5422B553A8FE}"/>
              </a:ext>
            </a:extLst>
          </p:cNvPr>
          <p:cNvSpPr txBox="1"/>
          <p:nvPr/>
        </p:nvSpPr>
        <p:spPr>
          <a:xfrm>
            <a:off x="1450766" y="5215947"/>
            <a:ext cx="4138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28538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39CACE-220E-4F7A-832C-BF3DCB4B0F3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10C91E-43A3-4A42-898C-23D00E4F5DE5}"/>
              </a:ext>
            </a:extLst>
          </p:cNvPr>
          <p:cNvSpPr/>
          <p:nvPr/>
        </p:nvSpPr>
        <p:spPr>
          <a:xfrm>
            <a:off x="703384" y="324224"/>
            <a:ext cx="1091652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ประเด็นการตรวจราชการที่มุ่งเน้น 1 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การพัฒนาระบบฐานข้อมูล (การบันทึกข้อมูลในระบบ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NEHIS)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การมีสถานการณ์และการเฝ้าระวังด้าน อวล.และการเฝ้าระวังสุขภาพจากการประกอบอาชีพและมลพิษสิ่งแวดล้อม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72EB2C2-07A2-41D5-B68A-CB79E3CD8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040653"/>
              </p:ext>
            </p:extLst>
          </p:nvPr>
        </p:nvGraphicFramePr>
        <p:xfrm>
          <a:off x="576776" y="1885996"/>
          <a:ext cx="11169747" cy="46695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40120">
                  <a:extLst>
                    <a:ext uri="{9D8B030D-6E8A-4147-A177-3AD203B41FA5}">
                      <a16:colId xmlns:a16="http://schemas.microsoft.com/office/drawing/2014/main" val="2983791245"/>
                    </a:ext>
                  </a:extLst>
                </a:gridCol>
                <a:gridCol w="2655734">
                  <a:extLst>
                    <a:ext uri="{9D8B030D-6E8A-4147-A177-3AD203B41FA5}">
                      <a16:colId xmlns:a16="http://schemas.microsoft.com/office/drawing/2014/main" val="1662921865"/>
                    </a:ext>
                  </a:extLst>
                </a:gridCol>
                <a:gridCol w="3381456">
                  <a:extLst>
                    <a:ext uri="{9D8B030D-6E8A-4147-A177-3AD203B41FA5}">
                      <a16:colId xmlns:a16="http://schemas.microsoft.com/office/drawing/2014/main" val="375613274"/>
                    </a:ext>
                  </a:extLst>
                </a:gridCol>
                <a:gridCol w="2792437">
                  <a:extLst>
                    <a:ext uri="{9D8B030D-6E8A-4147-A177-3AD203B41FA5}">
                      <a16:colId xmlns:a16="http://schemas.microsoft.com/office/drawing/2014/main" val="2447424249"/>
                    </a:ext>
                  </a:extLst>
                </a:gridCol>
              </a:tblGrid>
              <a:tr h="803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มาตรการดำเนินงานในพื้นที่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แนวทางการตรวจ ติดตาม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ผลลัพธ์ที่ต้องการ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771920"/>
                  </a:ext>
                </a:extLst>
              </a:tr>
              <a:tr h="3866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จังหวัดมีระบบฐานข้อมูล สถานการณ์ และการเฝ้าระวังด้านอวล.และสุขภาพจากการประกอบอาชีพและมลพิษสิ่งแวดล้อม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มีการพัฒนาระบบฐานข้อมูล สถานการณ์ และการเฝ้าระวังด้านสิ่งแวดล้อมและสุขภาพ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มีการจัดระบบเฝ้าระวังสุขภาพจากการประกอบอาชีพและมลพิษสิ่งแวดล้อม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มีฐานข้อมูลด้านสิ่งแวดล้อมและสุขภาพ โดยการบันทึกข้อมูลผ่านระบบฐานข้อมูล อวล.ของประเทศไทย 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NEHIS)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มีการเฝ้าระวังด้านสิ่งแวดล้อมและสุขภาพ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มีการจัดระบบเฝ้าระวังสุขภาพจากการประกอบอาชีพและมลพิษสิ่งแวดล้อม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มีสถานการณ์ด้านสิ่งแวดล้อมและสุขภาพจากการประกอบอาชีพและมลพิษสิ่งแวดล้อม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จังหวัดมีฐานข้อมูล มีระบบการเฝ้าระวัง และมีสถานการณ์ด้านสิ่งแวดล้อมและสุขภาพจากการประกอบอาชีพและมลพิษสิ่งแวดล้อม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44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81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CCDC2B-3635-442E-8444-29F942E45CA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94610C-2F35-47F0-97F5-29C4A1316DEA}"/>
              </a:ext>
            </a:extLst>
          </p:cNvPr>
          <p:cNvSpPr/>
          <p:nvPr/>
        </p:nvSpPr>
        <p:spPr>
          <a:xfrm>
            <a:off x="797168" y="523448"/>
            <a:ext cx="1072427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ประเด็นการตรวจราชการที่มุ่งเน้น 2  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การสนับสนุนการดำเนินงาน อวล.และการเฝ้าระวังสุขภาพจากการประกอบอาชีพผ่านกลไกคณะกรรมการสาธารณสุขจังหวัด (คสจ.)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4BE51CB-D5ED-4091-B0FB-A6A24E505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327929"/>
              </p:ext>
            </p:extLst>
          </p:nvPr>
        </p:nvGraphicFramePr>
        <p:xfrm>
          <a:off x="797168" y="2166135"/>
          <a:ext cx="10724272" cy="41982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81068">
                  <a:extLst>
                    <a:ext uri="{9D8B030D-6E8A-4147-A177-3AD203B41FA5}">
                      <a16:colId xmlns:a16="http://schemas.microsoft.com/office/drawing/2014/main" val="2983791245"/>
                    </a:ext>
                  </a:extLst>
                </a:gridCol>
                <a:gridCol w="2681068">
                  <a:extLst>
                    <a:ext uri="{9D8B030D-6E8A-4147-A177-3AD203B41FA5}">
                      <a16:colId xmlns:a16="http://schemas.microsoft.com/office/drawing/2014/main" val="1662921865"/>
                    </a:ext>
                  </a:extLst>
                </a:gridCol>
                <a:gridCol w="2681068">
                  <a:extLst>
                    <a:ext uri="{9D8B030D-6E8A-4147-A177-3AD203B41FA5}">
                      <a16:colId xmlns:a16="http://schemas.microsoft.com/office/drawing/2014/main" val="375613274"/>
                    </a:ext>
                  </a:extLst>
                </a:gridCol>
                <a:gridCol w="2681068">
                  <a:extLst>
                    <a:ext uri="{9D8B030D-6E8A-4147-A177-3AD203B41FA5}">
                      <a16:colId xmlns:a16="http://schemas.microsoft.com/office/drawing/2014/main" val="2447424249"/>
                    </a:ext>
                  </a:extLst>
                </a:gridCol>
              </a:tblGrid>
              <a:tr h="8986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มาตรการดำเนินงานในพื้นที่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แนวทางการตรวจ ติดตาม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ผลลัพธ์ที่ต้องการ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771920"/>
                  </a:ext>
                </a:extLst>
              </a:tr>
              <a:tr h="3299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จังหวัดขับเคลื่อนการดำเนินงานด้านสิ่งแวดล้อมและสุขภาพจากการประกอบอาชีพและมลพิษสิ่งแวดล้อม ผ่านกลไกคณะกรรมการสาธารณสุขจังหวัด (คสจ.)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มีกลไกการจัดการปัจจัยเสี่ยงจากมลพิษสิ่งแวดล้อมและการประกอบอาชีพ อย่างบูรณาการ โดยขับเคลื่อนการดำเนินงาน ผ่านกลไกคณะกรรมการสาธารณสุขจังหวัด (คสจ.)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มีคำสั่งแต่งตั้งคณะกรรมการสาธารณสุขจังหวัด (คสจ.)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มีรายงานการประชุม และมีมติการประชุมคณะกรรมการสาธารณสุขจังหวัด (คสจ.)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มีการติดตามการดำเนินการตามมติของคณะกรรมการสาธารณสุขจังหวัด               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จังหวัดสามารถจัดการปัจจัยเสี่ยงจากมลพิษสิ่งแวดล้อมและการประกอบอาชีพได้อย่างมีประสทิธิภาพ ผ่านกลไกคณะกรรมการสาธารณสุขจังหวัด (คสจ.)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44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467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1372F39-F632-4D13-B453-EEF506681A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3C276A-1DF1-4457-913F-DA71D22D5D10}"/>
              </a:ext>
            </a:extLst>
          </p:cNvPr>
          <p:cNvSpPr/>
          <p:nvPr/>
        </p:nvSpPr>
        <p:spPr>
          <a:xfrm>
            <a:off x="539261" y="390069"/>
            <a:ext cx="1111347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ประเด็นการตรวจราชการที่มุ่งเน้น 3 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การส่งเสริมให้ อปท.จัดบริการ อวล.ที่ได้มาตรฐาน (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EHA) 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และตำบลที่มีชุมชนเข้มแข็งด้าน อวล.(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 Communities)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และ รพ.ในสังกัด กสธ. สามารถจัดการมูลฝอยติดเชื้อได้ถูกต้องตามกฎหมาย</a:t>
            </a:r>
            <a:endParaRPr lang="th-TH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28F3A5-D1D6-4947-A374-F429C6781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226579"/>
              </p:ext>
            </p:extLst>
          </p:nvPr>
        </p:nvGraphicFramePr>
        <p:xfrm>
          <a:off x="434924" y="1819431"/>
          <a:ext cx="11322149" cy="4715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75097">
                  <a:extLst>
                    <a:ext uri="{9D8B030D-6E8A-4147-A177-3AD203B41FA5}">
                      <a16:colId xmlns:a16="http://schemas.microsoft.com/office/drawing/2014/main" val="2983791245"/>
                    </a:ext>
                  </a:extLst>
                </a:gridCol>
                <a:gridCol w="2729132">
                  <a:extLst>
                    <a:ext uri="{9D8B030D-6E8A-4147-A177-3AD203B41FA5}">
                      <a16:colId xmlns:a16="http://schemas.microsoft.com/office/drawing/2014/main" val="1662921865"/>
                    </a:ext>
                  </a:extLst>
                </a:gridCol>
                <a:gridCol w="3833448">
                  <a:extLst>
                    <a:ext uri="{9D8B030D-6E8A-4147-A177-3AD203B41FA5}">
                      <a16:colId xmlns:a16="http://schemas.microsoft.com/office/drawing/2014/main" val="375613274"/>
                    </a:ext>
                  </a:extLst>
                </a:gridCol>
                <a:gridCol w="2384472">
                  <a:extLst>
                    <a:ext uri="{9D8B030D-6E8A-4147-A177-3AD203B41FA5}">
                      <a16:colId xmlns:a16="http://schemas.microsoft.com/office/drawing/2014/main" val="2447424249"/>
                    </a:ext>
                  </a:extLst>
                </a:gridCol>
              </a:tblGrid>
              <a:tr h="751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มาตรการดำเนินงานในพื้นที่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แนวทางการตรวจ ติดตาม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ผลลัพธ์ที่ต้องการ</a:t>
                      </a:r>
                      <a:endParaRPr lang="en-US" sz="2200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771920"/>
                  </a:ext>
                </a:extLst>
              </a:tr>
              <a:tr h="3964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จังหวัดมีการส่งเสริมให้ อปท.จัดบริการ อวล.ที่ได้มาตรฐาน 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EHA)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ตำบลที่มีชุมชนเข้มแข็งด้านอวล.(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Active Communities)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และรพ.ในสังกัด กสธ.สามารถจัดการมูลฝอยติดเชื้อได้ถูกต้องตามกฎหมาย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4D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มีกลไกการดำเนินงานพัฒนาคุณภาพระบบบริการ อวล. 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EHA)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 อปท.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มีการดำเนินงานตำบลที่มีชุมชนเข้มแข็งด้าน อวล. 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Active Communities)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มีการดำเนินงานการจัดการมูลฝอยติดเชื้อถูกต้องตามกฎหมาย ในโรงพยาบาล (รพศ./รพท./รพช)  สังกัด กสธ.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4D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มีการดำเนินงาน ควบคุมกำกับและติดตามการพัฒนาคุณภาพระบบบริการอวล. 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EHA)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 อปท.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มีฐานข้อมูล อปท. ผ่านเกณฑ์รับรองคุณภาพระบบบริการ อวล. 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EHA)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มีการดำเนินงานตำบลที่มีชุมชนเข้มแข็งด้าน อวล.                                  (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Active Communities)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มีข้อมูล รพ. (รพศ./รพท./รพช)  สังกัด กสธ. จัดการมูลฝอยติดเชื้อถูกต้องตามกฎหมาย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มีข้อมูลปริมาณมูลฝอยติดเชื้อที่เกิดขึ้นและปริมาณที่ได้รับการจัดการจากแหล่งกำเหนิด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4D3F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รพ.สังกัด กสธ.ในพื้นที่ จัดการมูลฝอยติดเชื้อถูกต้องตามกฎหมาย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E4D3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744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459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BFC1B1-BED4-4F0A-9546-1FBD39DF0EA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5B6745-D534-44C0-8D57-FF7B1B0DC48D}"/>
              </a:ext>
            </a:extLst>
          </p:cNvPr>
          <p:cNvSpPr/>
          <p:nvPr/>
        </p:nvSpPr>
        <p:spPr>
          <a:xfrm>
            <a:off x="654293" y="279333"/>
            <a:ext cx="2710999" cy="5377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Small Success</a:t>
            </a:r>
            <a:endParaRPr lang="en-US" sz="1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87A81AD-AFD4-4BF2-B12B-BF84103C1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67137"/>
              </p:ext>
            </p:extLst>
          </p:nvPr>
        </p:nvGraphicFramePr>
        <p:xfrm>
          <a:off x="458444" y="837250"/>
          <a:ext cx="11275112" cy="209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778">
                  <a:extLst>
                    <a:ext uri="{9D8B030D-6E8A-4147-A177-3AD203B41FA5}">
                      <a16:colId xmlns:a16="http://schemas.microsoft.com/office/drawing/2014/main" val="3382701832"/>
                    </a:ext>
                  </a:extLst>
                </a:gridCol>
                <a:gridCol w="2818778">
                  <a:extLst>
                    <a:ext uri="{9D8B030D-6E8A-4147-A177-3AD203B41FA5}">
                      <a16:colId xmlns:a16="http://schemas.microsoft.com/office/drawing/2014/main" val="2841917442"/>
                    </a:ext>
                  </a:extLst>
                </a:gridCol>
                <a:gridCol w="2818778">
                  <a:extLst>
                    <a:ext uri="{9D8B030D-6E8A-4147-A177-3AD203B41FA5}">
                      <a16:colId xmlns:a16="http://schemas.microsoft.com/office/drawing/2014/main" val="2655489768"/>
                    </a:ext>
                  </a:extLst>
                </a:gridCol>
                <a:gridCol w="2818778">
                  <a:extLst>
                    <a:ext uri="{9D8B030D-6E8A-4147-A177-3AD203B41FA5}">
                      <a16:colId xmlns:a16="http://schemas.microsoft.com/office/drawing/2014/main" val="2095991285"/>
                    </a:ext>
                  </a:extLst>
                </a:gridCol>
              </a:tblGrid>
              <a:tr h="5211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เดือน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เดือน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เดือน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เดือน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870715"/>
                  </a:ext>
                </a:extLst>
              </a:tr>
              <a:tr h="15778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สำนักงานสาธารณสุขจังหวัดมีแผนปฏิบัติการเพื่อลดปัจจัยเสี่ยงจากสิ่งแวดล้อมและสุขภาพฯ</a:t>
                      </a:r>
                      <a:endParaRPr lang="en-US" sz="105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ของจังหวัด            มีระบบจัดการปัจจัยเสี่ยง  จากสิ่งแวดล้อมและสุขภาพฯ  ผ่านเกณฑ์</a:t>
                      </a:r>
                      <a:r>
                        <a:rPr lang="th-TH" sz="1800" u="sng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ระดับพื้นฐาน 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(จังหวัดประเมินตนเอง)</a:t>
                      </a:r>
                      <a:endParaRPr lang="en-US" sz="105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75 ของจังหวัด              มีระบบจัดการปัจจัยเสี่ยง             จากสิ่งแวดล้อมและสุขภาพฯ  ผ่านเกณฑ์</a:t>
                      </a:r>
                      <a:r>
                        <a:rPr lang="th-TH" sz="1800" u="sng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ระดับพื้นฐาน 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(ประเมินโดย ศอ. และ สคร.)</a:t>
                      </a:r>
                      <a:endParaRPr lang="en-US" sz="105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90 ของจังหวัด            มีระบบจัดการปัจจัยเสี่ยง 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จากสิ่งแวดล้อมและสุขภาพฯ  ผ่านเกณฑ์</a:t>
                      </a:r>
                      <a:r>
                        <a:rPr lang="th-TH" sz="1800" u="sng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ระดับพื้นฐาน</a:t>
                      </a:r>
                      <a:r>
                        <a:rPr lang="th-TH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(ประเมินโดย ศอ. และ สคร.)</a:t>
                      </a:r>
                      <a:endParaRPr lang="en-US" sz="105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8060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D20D319-D0E4-4110-BDAB-2561C47357D1}"/>
              </a:ext>
            </a:extLst>
          </p:cNvPr>
          <p:cNvSpPr/>
          <p:nvPr/>
        </p:nvSpPr>
        <p:spPr>
          <a:xfrm>
            <a:off x="654293" y="2964316"/>
            <a:ext cx="8531910" cy="898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หน่วยงานที่รับผิดชอบ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กรมอนามัย และ กรมควบคุมโรค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ผู้รับผิดชอบ</a:t>
            </a:r>
            <a:endParaRPr lang="en-US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53D0B4A-FAA8-47D3-8378-67B0A4F0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505682"/>
              </p:ext>
            </p:extLst>
          </p:nvPr>
        </p:nvGraphicFramePr>
        <p:xfrm>
          <a:off x="458444" y="4003828"/>
          <a:ext cx="11275112" cy="2671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4928">
                  <a:extLst>
                    <a:ext uri="{9D8B030D-6E8A-4147-A177-3AD203B41FA5}">
                      <a16:colId xmlns:a16="http://schemas.microsoft.com/office/drawing/2014/main" val="2510334840"/>
                    </a:ext>
                  </a:extLst>
                </a:gridCol>
                <a:gridCol w="3488788">
                  <a:extLst>
                    <a:ext uri="{9D8B030D-6E8A-4147-A177-3AD203B41FA5}">
                      <a16:colId xmlns:a16="http://schemas.microsoft.com/office/drawing/2014/main" val="2524273322"/>
                    </a:ext>
                  </a:extLst>
                </a:gridCol>
                <a:gridCol w="3587262">
                  <a:extLst>
                    <a:ext uri="{9D8B030D-6E8A-4147-A177-3AD203B41FA5}">
                      <a16:colId xmlns:a16="http://schemas.microsoft.com/office/drawing/2014/main" val="1230666685"/>
                    </a:ext>
                  </a:extLst>
                </a:gridCol>
                <a:gridCol w="2294134">
                  <a:extLst>
                    <a:ext uri="{9D8B030D-6E8A-4147-A177-3AD203B41FA5}">
                      <a16:colId xmlns:a16="http://schemas.microsoft.com/office/drawing/2014/main" val="1296208779"/>
                    </a:ext>
                  </a:extLst>
                </a:gridCol>
              </a:tblGrid>
              <a:tr h="900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ชื่อ-สกุล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ตำแหน่ง/หน่วยงาน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หมายเลขโทรศัพท์</a:t>
                      </a:r>
                      <a:br>
                        <a:rPr lang="en-US" sz="2200" b="1" dirty="0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th-TH" sz="2200" b="1" dirty="0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  <a:r>
                        <a:rPr lang="en-US" sz="2200" b="1" dirty="0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e-mail address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200" b="1" dirty="0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ประเด็นที่รับผิดชอบ</a:t>
                      </a:r>
                      <a:endParaRPr lang="en-US" sz="2200" dirty="0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251162"/>
                  </a:ext>
                </a:extLst>
              </a:tr>
              <a:tr h="923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นส.พาสนา ชมกลิ่น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D1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นักวิเคราะห์นโยบายและแผน ชก.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กองประเมินผลกระทบต่อสุขภาพ 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กรมอนามัย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D1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Tel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02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5904202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Mobile 084-7141092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e-mail : </a:t>
                      </a:r>
                      <a:r>
                        <a:rPr lang="en-US" sz="16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pasana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en-US" sz="16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c@anamai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mail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</a:t>
                      </a:r>
                      <a:r>
                        <a:rPr lang="en-US" sz="16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th-TH" sz="16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D1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รายละเอียดในตัวชี้วัดประเด็นที่ </a:t>
                      </a: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1-5 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และภาพรวมตัวชี้วัด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D1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269311"/>
                  </a:ext>
                </a:extLst>
              </a:tr>
              <a:tr h="847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นส.ณราวดี ชินราช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D1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นักวิชาการสาธารณสุข ชก.สำนักโรคจากการประกอบอาชีพฯ  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กรมควบคุมโรค  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solidFill>
                      <a:srgbClr val="FFD1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Tel</a:t>
                      </a: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0 2590 4380</a:t>
                      </a:r>
                      <a:endParaRPr lang="en-US" sz="1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Mobile : 080-8872449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e-mail : cnaravadee@gmail.com</a:t>
                      </a:r>
                    </a:p>
                  </a:txBody>
                  <a:tcPr marL="68580" marR="68580" marT="0" marB="0">
                    <a:solidFill>
                      <a:srgbClr val="FFD1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รายละเอียดในตัวชี้วัดประเด็นที่ </a:t>
                      </a:r>
                      <a:r>
                        <a:rPr lang="en-US" sz="1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solidFill>
                      <a:srgbClr val="FFD1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567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617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956D391-14BA-4003-B45C-94C549FE2B5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3C30F20-D7FE-4E98-B938-37CF83868FA9}"/>
              </a:ext>
            </a:extLst>
          </p:cNvPr>
          <p:cNvSpPr/>
          <p:nvPr/>
        </p:nvSpPr>
        <p:spPr>
          <a:xfrm>
            <a:off x="477671" y="703900"/>
            <a:ext cx="112366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สรุปผลการดำเนินงาน ปี 2560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05F48A-4B38-4DDE-B2DC-D64BFA40E9BC}"/>
              </a:ext>
            </a:extLst>
          </p:cNvPr>
          <p:cNvSpPr/>
          <p:nvPr/>
        </p:nvSpPr>
        <p:spPr>
          <a:xfrm>
            <a:off x="1055077" y="5550528"/>
            <a:ext cx="101428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 24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จังหวัดที่มีระบบจัดการปัจจัยเสี่ยงจากสิ่งแวดล้อมและสุขภาพอย่างบูรณาการมีประสิทธิภาพและยั่งยืน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73712C-782A-4801-B400-2E035E5F3C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427" y="2575207"/>
            <a:ext cx="2924602" cy="2456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1834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57D9234-E527-46F2-A002-94505409DDB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293D2A65-D7E8-49BE-8C03-2E113B6F8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08" y="3215235"/>
            <a:ext cx="12023184" cy="584775"/>
          </a:xfrm>
          <a:prstGeom prst="rect">
            <a:avLst/>
          </a:prstGeom>
          <a:solidFill>
            <a:srgbClr val="E4D3FD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จากผลการประเมินของจังหวัด</a:t>
            </a: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พบว่า จังหวัดมีระบบจัดการปัจจัยเสี่ยงจากสิ่งแวดล้อมและสุขภาพฯ</a:t>
            </a: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ผ่านเกณฑ์ระดับพื้นฐาน ร้อยละ </a:t>
            </a:r>
            <a:r>
              <a:rPr lang="th-TH" altLang="th-TH" sz="16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60.53 </a:t>
            </a: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kumimoji="0" lang="en-US" altLang="th-TH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46</a:t>
            </a: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แห่ง)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alt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ซึ่งใน 46 แห่ง 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ผ่านเกณฑ์ระดับดี </a:t>
            </a:r>
            <a:r>
              <a:rPr lang="en-US" alt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th-TH" alt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แห่ง 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alt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 </a:t>
            </a:r>
            <a:r>
              <a:rPr lang="en-US" alt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</a:t>
            </a:r>
            <a:r>
              <a:rPr lang="th-TH" alt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alt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47</a:t>
            </a:r>
            <a:r>
              <a:rPr lang="th-TH" alt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และจังหวัดไม่ผ่านเกณฑ์ที่กำหนด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ร้อยละ </a:t>
            </a:r>
            <a:r>
              <a:rPr lang="th-TH" alt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39.47</a:t>
            </a: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(30 แห่ง)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0494EA-8542-47FD-BFC5-A39F44F52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274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 sz="1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1021AC02-6195-47BC-B135-7CAC16422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31104"/>
            <a:ext cx="11079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altLang="th-TH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79BB5C7-2744-4D97-8621-6A243C29C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9" y="3816595"/>
            <a:ext cx="6011591" cy="10926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0"/>
            <a:r>
              <a:rPr kumimoji="0" lang="th-TH" altLang="th-TH" sz="1300" b="1" i="0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 </a:t>
            </a:r>
            <a:r>
              <a:rPr lang="th-TH" altLang="th-TH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อุปสรรค และข้อเสนอแนะ</a:t>
            </a:r>
            <a:endParaRPr kumimoji="0" lang="en-US" altLang="th-TH" sz="1300" b="0" i="0" u="none" strike="noStrike" cap="none" normalizeH="0" baseline="0" dirty="0">
              <a:ln>
                <a:noFill/>
              </a:ln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5125" lvl="0" indent="-182563">
              <a:buFont typeface="Wingdings" panose="05000000000000000000" pitchFamily="2" charset="2"/>
              <a:buChar char="§"/>
            </a:pPr>
            <a:r>
              <a:rPr lang="th-TH" altLang="th-TH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การใช้งานระบบฐานข้อมูลฯ </a:t>
            </a:r>
            <a:r>
              <a:rPr lang="en-US" altLang="th-TH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(NEHIS) </a:t>
            </a:r>
            <a:r>
              <a:rPr lang="th-TH" altLang="th-TH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ยังไม่ครอบคลุมทุกพื้นที่ จึงยังไม่มีการนำเข้าข้อมูล อวล. ในระบบฯ </a:t>
            </a:r>
          </a:p>
          <a:p>
            <a:pPr marL="365125" lvl="0" indent="-182563">
              <a:buFont typeface="Wingdings" panose="05000000000000000000" pitchFamily="2" charset="2"/>
              <a:buChar char="§"/>
            </a:pPr>
            <a:r>
              <a:rPr lang="th-TH" altLang="th-TH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ตัวชี้วัดนี้มีกิจกรรมสำคัญ 6 ประเด็นหลักที่มีวิธีการขับเคลื่อนฯ/วัดผลลัพท์ที่แตกต่างกัน จึงทำให้จังหวัดไม่สามารถขับเคลื่อนฯ ได้ครอบคลุม/สมบูรณ์</a:t>
            </a:r>
            <a:endParaRPr kumimoji="0" lang="en-US" altLang="th-TH" sz="1300" b="0" i="0" u="none" strike="noStrike" cap="none" normalizeH="0" baseline="0" dirty="0">
              <a:ln>
                <a:noFill/>
              </a:ln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 Box 9">
            <a:extLst>
              <a:ext uri="{FF2B5EF4-FFF2-40B4-BE49-F238E27FC236}">
                <a16:creationId xmlns:a16="http://schemas.microsoft.com/office/drawing/2014/main" id="{5F21A618-2D43-43DD-84A6-D53578538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9" y="4924466"/>
            <a:ext cx="6011592" cy="1892826"/>
          </a:xfrm>
          <a:prstGeom prst="rect">
            <a:avLst/>
          </a:prstGeom>
          <a:solidFill>
            <a:srgbClr val="FDC7E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altLang="th-TH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กิจกรรมสำคัญ</a:t>
            </a:r>
            <a:endParaRPr kumimoji="0" lang="en-US" altLang="th-TH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60363" indent="-182563">
              <a:buFont typeface="Wingdings" panose="05000000000000000000" pitchFamily="2" charset="2"/>
              <a:buChar char="§"/>
            </a:pPr>
            <a:r>
              <a:rPr lang="th-TH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พัฒนาระบบฐานข้อมูล สถานการณ์ </a:t>
            </a:r>
            <a:r>
              <a:rPr lang="en-US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&amp; </a:t>
            </a:r>
            <a:r>
              <a:rPr lang="th-TH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การเฝ้าระวังด้าน สวล./สุขภาพ</a:t>
            </a:r>
          </a:p>
          <a:p>
            <a:pPr marL="360363" indent="-182563">
              <a:buFont typeface="Wingdings" panose="05000000000000000000" pitchFamily="2" charset="2"/>
              <a:buChar char="§"/>
            </a:pPr>
            <a:r>
              <a:rPr lang="th-TH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ขับเคลื่อนการดำเนินงานผ่านกลไก อสธจ.</a:t>
            </a:r>
          </a:p>
          <a:p>
            <a:pPr marL="360363" indent="-182563">
              <a:buFont typeface="Wingdings" panose="05000000000000000000" pitchFamily="2" charset="2"/>
              <a:buChar char="§"/>
            </a:pPr>
            <a:r>
              <a:rPr lang="th-TH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มีระบบ &amp; กลไกสนับสนุนการจัดการมูลฝอยติดเชื้อของ รพ./ รพศ./รพท./รพช สังกัดกสธ</a:t>
            </a:r>
            <a:r>
              <a:rPr lang="en-US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ให้ถูกต้องตามกฎหมาย </a:t>
            </a:r>
          </a:p>
          <a:p>
            <a:pPr marL="360363" indent="-182563">
              <a:buFont typeface="Wingdings" panose="05000000000000000000" pitchFamily="2" charset="2"/>
              <a:buChar char="§"/>
            </a:pPr>
            <a:r>
              <a:rPr lang="th-TH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ส่งเสริมให้ท้องถิ่นมีการจัดบริการ อวล.ที่ได้มาตรฐาน (</a:t>
            </a:r>
            <a:r>
              <a:rPr lang="en-US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EHA)</a:t>
            </a:r>
          </a:p>
          <a:p>
            <a:pPr marL="360363" indent="-182563">
              <a:buFont typeface="Wingdings" panose="05000000000000000000" pitchFamily="2" charset="2"/>
              <a:buChar char="§"/>
            </a:pPr>
            <a:r>
              <a:rPr lang="th-TH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มีการดำเนินงานเพื่อส่งเสริม สนับสนุนให้เกิดตำบลที่มีชุมชนที่มีศักยภาพในการจัดการ อวล.ชุมชน</a:t>
            </a:r>
          </a:p>
          <a:p>
            <a:pPr marL="360363" indent="-182563">
              <a:buFont typeface="Wingdings" panose="05000000000000000000" pitchFamily="2" charset="2"/>
              <a:buChar char="§"/>
            </a:pPr>
            <a:r>
              <a:rPr lang="th-TH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สนับสนุน/พัฒนาระบบการจัดบริการ </a:t>
            </a:r>
            <a:r>
              <a:rPr lang="en-US" sz="13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Env.Occ</a:t>
            </a:r>
            <a:r>
              <a:rPr lang="th-TH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กรม คร.</a:t>
            </a:r>
            <a:r>
              <a:rPr lang="en-US" sz="13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9048C8EF-D563-4598-A206-1A0D98FB05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311731"/>
              </p:ext>
            </p:extLst>
          </p:nvPr>
        </p:nvGraphicFramePr>
        <p:xfrm>
          <a:off x="84408" y="844064"/>
          <a:ext cx="4641273" cy="2349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แผนภูมิ 23">
            <a:extLst>
              <a:ext uri="{FF2B5EF4-FFF2-40B4-BE49-F238E27FC236}">
                <a16:creationId xmlns:a16="http://schemas.microsoft.com/office/drawing/2014/main" id="{00000000-0008-0000-0200-000018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5006220"/>
              </p:ext>
            </p:extLst>
          </p:nvPr>
        </p:nvGraphicFramePr>
        <p:xfrm>
          <a:off x="4779818" y="844065"/>
          <a:ext cx="7327774" cy="2349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กล่องข้อความ 2">
            <a:extLst>
              <a:ext uri="{FF2B5EF4-FFF2-40B4-BE49-F238E27FC236}">
                <a16:creationId xmlns:a16="http://schemas.microsoft.com/office/drawing/2014/main" id="{7BDBDDC2-7C52-4799-B3A8-EFAF9FD50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8874" y="2881772"/>
            <a:ext cx="2350161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100" b="0" i="1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 ณ วันที่ </a:t>
            </a:r>
            <a:r>
              <a:rPr lang="th-TH" altLang="th-TH" sz="1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kumimoji="0" lang="th-TH" altLang="th-TH" sz="1100" b="0" i="1" u="none" strike="noStrike" cap="none" normalizeH="0" baseline="0" dirty="0">
                <a:ln>
                  <a:noFill/>
                </a:ln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กันยายน 2560</a:t>
            </a:r>
            <a:endParaRPr kumimoji="0" lang="th-TH" altLang="th-TH" sz="1100" b="0" i="0" u="none" strike="noStrike" cap="none" normalizeH="0" baseline="0" dirty="0">
              <a:ln>
                <a:noFill/>
              </a:ln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02F3824-87E1-4FE0-8B12-1CF626E8D6FA}"/>
              </a:ext>
            </a:extLst>
          </p:cNvPr>
          <p:cNvSpPr/>
          <p:nvPr/>
        </p:nvSpPr>
        <p:spPr>
          <a:xfrm>
            <a:off x="1" y="-22274"/>
            <a:ext cx="12191999" cy="835809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สรุปผลการดำเนินงาน ปี 2560 </a:t>
            </a:r>
            <a:r>
              <a:rPr lang="en-US" altLang="th-TH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altLang="th-TH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จังหวัดที่มีระบบจัดการปัจจัยเสี่ยงจากสิ่งแวดล้อมและสุขภาพอย่างบูรณาการมีประสิทธิภาพและยั่งยืน ผ่านเกณฑ์พื้นฐานร้อยละ </a:t>
            </a:r>
            <a:r>
              <a:rPr lang="en-US" altLang="th-TH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</a:t>
            </a:r>
            <a:endParaRPr lang="en-US" altLang="th-TH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5F973C0-6889-4810-85E7-6C894A45F22E}"/>
              </a:ext>
            </a:extLst>
          </p:cNvPr>
          <p:cNvSpPr/>
          <p:nvPr/>
        </p:nvSpPr>
        <p:spPr>
          <a:xfrm rot="16200000">
            <a:off x="4964276" y="1663469"/>
            <a:ext cx="1341595" cy="3953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140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จำนวนจังหวัด</a:t>
            </a:r>
            <a:r>
              <a:rPr lang="th-TH" sz="1400" baseline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400" baseline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400" baseline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แห่ง</a:t>
            </a:r>
            <a:r>
              <a:rPr lang="en-US" sz="1400" baseline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140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รูปแบบอิสระ 18">
            <a:extLst>
              <a:ext uri="{FF2B5EF4-FFF2-40B4-BE49-F238E27FC236}">
                <a16:creationId xmlns:a16="http://schemas.microsoft.com/office/drawing/2014/main" id="{0E445C38-B0FF-4F3D-9DFD-0D66A7CC947C}"/>
              </a:ext>
            </a:extLst>
          </p:cNvPr>
          <p:cNvSpPr/>
          <p:nvPr/>
        </p:nvSpPr>
        <p:spPr>
          <a:xfrm>
            <a:off x="84408" y="3816595"/>
            <a:ext cx="6011590" cy="2999907"/>
          </a:xfrm>
          <a:custGeom>
            <a:avLst/>
            <a:gdLst>
              <a:gd name="connsiteX0" fmla="*/ 0 w 1761585"/>
              <a:gd name="connsiteY0" fmla="*/ 0 h 1544132"/>
              <a:gd name="connsiteX1" fmla="*/ 1761585 w 1761585"/>
              <a:gd name="connsiteY1" fmla="*/ 0 h 1544132"/>
              <a:gd name="connsiteX2" fmla="*/ 1761585 w 1761585"/>
              <a:gd name="connsiteY2" fmla="*/ 1544132 h 1544132"/>
              <a:gd name="connsiteX3" fmla="*/ 0 w 1761585"/>
              <a:gd name="connsiteY3" fmla="*/ 1544132 h 1544132"/>
              <a:gd name="connsiteX4" fmla="*/ 0 w 1761585"/>
              <a:gd name="connsiteY4" fmla="*/ 0 h 1544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61585" h="1544132">
                <a:moveTo>
                  <a:pt x="0" y="0"/>
                </a:moveTo>
                <a:lnTo>
                  <a:pt x="1761585" y="0"/>
                </a:lnTo>
                <a:lnTo>
                  <a:pt x="1761585" y="1544132"/>
                </a:lnTo>
                <a:lnTo>
                  <a:pt x="0" y="1544132"/>
                </a:lnTo>
                <a:lnTo>
                  <a:pt x="0" y="0"/>
                </a:lnTo>
                <a:close/>
              </a:path>
            </a:pathLst>
          </a:custGeom>
          <a:solidFill>
            <a:srgbClr val="DFF1CB"/>
          </a:solidFill>
          <a:ln w="19050">
            <a:noFill/>
            <a:prstDash val="sysDot"/>
          </a:ln>
          <a:effectLst/>
        </p:spPr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0" marR="0" lvl="0" indent="0" algn="ctr" defTabSz="8001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เกณฑ์ระดับพื้นฐาน</a:t>
            </a:r>
            <a:endParaRPr kumimoji="0" lang="en-US" sz="13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thaiDist" defTabSz="8001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1. </a:t>
            </a:r>
            <a:r>
              <a:rPr kumimoji="0" lang="th-TH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มีฐานข้อมูลด้าน</a:t>
            </a:r>
            <a:r>
              <a:rPr kumimoji="0" lang="th-TH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อวล.พื้นฐานและพื้นที่เสี่ยงต่อสุขภาพจากมลพิษสิ่งแวดล้อม พื้นที่เสี่ยง</a:t>
            </a:r>
            <a:r>
              <a:rPr lang="th-TH" sz="12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การจัดการสิ่งปฏิกูลและพยาธิใบไม้ในตับ หรือ</a:t>
            </a:r>
            <a:r>
              <a:rPr kumimoji="0" lang="th-TH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ปัญหาตามบริบทของพื้นที่ </a:t>
            </a:r>
            <a:r>
              <a:rPr kumimoji="0" lang="th-TH" sz="120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อย่างน้อย</a:t>
            </a:r>
            <a:r>
              <a:rPr kumimoji="0" lang="en-US" sz="120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 </a:t>
            </a:r>
            <a:r>
              <a:rPr kumimoji="0" lang="th-TH" sz="120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 </a:t>
            </a:r>
            <a:r>
              <a:rPr lang="th-TH" sz="12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โดยบันทึกข้อมูลผ่านระบบ </a:t>
            </a:r>
            <a:r>
              <a:rPr lang="en-US" sz="12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NEHIS</a:t>
            </a:r>
            <a:r>
              <a:rPr lang="th-TH" sz="12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มีการเฝ้าระวัง อวล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th-TH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พื้นฐานและพื้นที่เสี่ยงต่อสุขภาพจากมลพิษสิ่งแวดล้อม หรือปัญหาตามบริบทของพื้นที่ </a:t>
            </a:r>
            <a:r>
              <a:rPr kumimoji="0" lang="th-TH" sz="120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อย่างน้อย </a:t>
            </a:r>
            <a:r>
              <a:rPr kumimoji="0" lang="en-US" sz="120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th-TH" sz="1200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ประเด็น</a:t>
            </a:r>
            <a:r>
              <a:rPr kumimoji="0" lang="th-TH" sz="1200" i="0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รวมทั้งนำข้อมูลไปใช้ประโยชน์</a:t>
            </a:r>
          </a:p>
          <a:p>
            <a:pPr lvl="0" algn="thaiDist" defTabSz="800100">
              <a:spcBef>
                <a:spcPct val="0"/>
              </a:spcBef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2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th-TH" sz="12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มีการขับเคลื่อนงาน อวล</a:t>
            </a:r>
            <a:r>
              <a:rPr kumimoji="0" lang="en-US" sz="12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th-TH" sz="12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ผ่านกลไก อสธจ</a:t>
            </a:r>
            <a:r>
              <a:rPr kumimoji="0" lang="en-US" sz="1200" b="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โดย มีผู้รับผิดชอบ/แผนจัดประชุม/การจัดประชุม</a:t>
            </a:r>
            <a:r>
              <a:rPr lang="th-TH" sz="12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/นำเสนอข้อมูลในประเด็นสำคัญของพื้นที่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th-TH" sz="12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อย่างน้อย 2 ประเด็น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/มีมติและติดตามมติ </a:t>
            </a:r>
            <a:r>
              <a:rPr kumimoji="0" lang="th-TH" sz="12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อย่างน้อย 2 เรื่อง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/มีรายงานการประชุม</a:t>
            </a:r>
          </a:p>
          <a:p>
            <a:pPr lvl="0" algn="thaiDist" defTabSz="800100">
              <a:spcBef>
                <a:spcPct val="0"/>
              </a:spcBef>
              <a:defRPr/>
            </a:pP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3. รพ.สังกัด </a:t>
            </a:r>
            <a:r>
              <a:rPr kumimoji="0" lang="th-TH" sz="12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กสธ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(รพศ. </a:t>
            </a:r>
            <a:r>
              <a:rPr kumimoji="0" lang="th-TH" sz="12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รพท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kumimoji="0" lang="th-TH" sz="12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รพช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รพ.สังกัดกรมวิชาการ) มีการจัดการมูลฝอยติดเชื้อตามกฎหมาย ร้อยละ 100</a:t>
            </a:r>
          </a:p>
          <a:p>
            <a:pPr algn="thaiDist" defTabSz="800100">
              <a:spcBef>
                <a:spcPct val="0"/>
              </a:spcBef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4. มีนโยบาย/ตัวชี้วัด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/แผนงาน/การถ่ายทอดสื่อสารนโยบาย/ฐานข้อมูล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EHA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และร้อยละ 25 ของ อปท. ในพื้นที่ผ่านการประเมินรับรองฯ ระดับพื้นฐานตามที่กรมอ</a:t>
            </a:r>
            <a:r>
              <a:rPr lang="en-US" sz="12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sz="12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กำหนด   </a:t>
            </a:r>
            <a:endParaRPr kumimoji="0" lang="th-TH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thaiDist" defTabSz="8001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5</a:t>
            </a:r>
            <a:r>
              <a:rPr kumimoji="0" lang="th-TH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มีแผนงาน/มีตำบลที่มีชุมชนที่มีศักยภาพศักยภาพในการจัดการอวล. ร้อยละ 100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2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1,000 </a:t>
            </a:r>
            <a:r>
              <a:rPr lang="th-TH" sz="12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ตำบล </a:t>
            </a:r>
            <a:r>
              <a:rPr lang="en-US" sz="12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LTC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kumimoji="0" lang="th-TH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thaiDist" defTabSz="800100">
              <a:spcBef>
                <a:spcPct val="0"/>
              </a:spcBef>
              <a:defRPr/>
            </a:pPr>
            <a:r>
              <a:rPr kumimoji="0" lang="th-TH" sz="1200" b="0" i="0" u="non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6. </a:t>
            </a:r>
            <a:r>
              <a:rPr lang="th-TH" sz="12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มีการสนับสนุนและพัฒนาระบบการจัดบริการอาชีวอนามัยและเวชกรรมสิ่งแวดล้อม ตามเกณฑ์ที่กรม คร.กำหนด 50 คะแนนขึ้นไป</a:t>
            </a:r>
          </a:p>
        </p:txBody>
      </p:sp>
    </p:spTree>
    <p:extLst>
      <p:ext uri="{BB962C8B-B14F-4D97-AF65-F5344CB8AC3E}">
        <p14:creationId xmlns:p14="http://schemas.microsoft.com/office/powerpoint/2010/main" val="2387260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F51C38-7628-424D-BADF-6141EDA6B09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3E8808-8FE0-4046-B2C3-EF4D408F6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296" y="371619"/>
            <a:ext cx="5838092" cy="58380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E5A59FF-4766-47AC-9FE6-D7B171B785B3}"/>
              </a:ext>
            </a:extLst>
          </p:cNvPr>
          <p:cNvSpPr txBox="1"/>
          <p:nvPr/>
        </p:nvSpPr>
        <p:spPr>
          <a:xfrm flipH="1">
            <a:off x="3892307" y="2565067"/>
            <a:ext cx="4435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7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สวัสดี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43F011-B01D-43C9-97BF-B6C38F6BA0FD}"/>
              </a:ext>
            </a:extLst>
          </p:cNvPr>
          <p:cNvSpPr/>
          <p:nvPr/>
        </p:nvSpPr>
        <p:spPr>
          <a:xfrm>
            <a:off x="0" y="6400799"/>
            <a:ext cx="12192000" cy="4572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โดย...กลุ่มบริหารยุทธศาสตร์  กองประเมินผลกระทบต่อสุขภาพ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6066DE-1A6E-4DDC-95A8-3C89F7D59E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76" y="4560923"/>
            <a:ext cx="1480039" cy="17443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5E91DEF-A8A4-4EBE-AD14-7FC2FE25D8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189" y="4563855"/>
            <a:ext cx="1480039" cy="174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89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58908BA7-59EE-4C4F-B4FD-A6EE1AE5A80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56912F4-695A-46F3-B4E6-F1BA128CA7E2}"/>
              </a:ext>
            </a:extLst>
          </p:cNvPr>
          <p:cNvSpPr/>
          <p:nvPr/>
        </p:nvSpPr>
        <p:spPr>
          <a:xfrm>
            <a:off x="1" y="775855"/>
            <a:ext cx="9615054" cy="60821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แผนผังลําดับงาน: การตัดสินใจ 4">
            <a:extLst>
              <a:ext uri="{FF2B5EF4-FFF2-40B4-BE49-F238E27FC236}">
                <a16:creationId xmlns:a16="http://schemas.microsoft.com/office/drawing/2014/main" id="{82F6447E-BECD-47FB-BD4C-C8AE18500208}"/>
              </a:ext>
            </a:extLst>
          </p:cNvPr>
          <p:cNvSpPr/>
          <p:nvPr/>
        </p:nvSpPr>
        <p:spPr>
          <a:xfrm rot="16200000">
            <a:off x="-609587" y="1411467"/>
            <a:ext cx="2175166" cy="903941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 defTabSz="685494"/>
            <a:r>
              <a:rPr lang="th-TH" sz="1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แผนงานบูรณาการ</a:t>
            </a:r>
          </a:p>
          <a:p>
            <a:pPr algn="ctr" defTabSz="685494"/>
            <a:r>
              <a:rPr lang="th-TH" sz="1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ระดับประเทศ</a:t>
            </a:r>
          </a:p>
        </p:txBody>
      </p:sp>
      <p:sp>
        <p:nvSpPr>
          <p:cNvPr id="16" name="แผนผังลําดับงาน: การตัดสินใจ 4">
            <a:extLst>
              <a:ext uri="{FF2B5EF4-FFF2-40B4-BE49-F238E27FC236}">
                <a16:creationId xmlns:a16="http://schemas.microsoft.com/office/drawing/2014/main" id="{A1CC5B85-0709-48C5-8405-63C6BE569815}"/>
              </a:ext>
            </a:extLst>
          </p:cNvPr>
          <p:cNvSpPr/>
          <p:nvPr/>
        </p:nvSpPr>
        <p:spPr>
          <a:xfrm rot="16200000">
            <a:off x="-144524" y="3140618"/>
            <a:ext cx="1240823" cy="904743"/>
          </a:xfrm>
          <a:prstGeom prst="roundRect">
            <a:avLst/>
          </a:prstGeom>
          <a:solidFill>
            <a:srgbClr val="660066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 defTabSz="685494"/>
            <a:r>
              <a:rPr lang="th-TH" sz="1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ยุทธศาสตร์ชาติ 20 ปี(ด้าน สธ.)</a:t>
            </a:r>
          </a:p>
        </p:txBody>
      </p:sp>
      <p:sp>
        <p:nvSpPr>
          <p:cNvPr id="18" name="แผนผังลําดับงาน: การตัดสินใจ 7">
            <a:extLst>
              <a:ext uri="{FF2B5EF4-FFF2-40B4-BE49-F238E27FC236}">
                <a16:creationId xmlns:a16="http://schemas.microsoft.com/office/drawing/2014/main" id="{ACC2D843-4DA1-41EE-97FC-996C59A66F06}"/>
              </a:ext>
            </a:extLst>
          </p:cNvPr>
          <p:cNvSpPr/>
          <p:nvPr/>
        </p:nvSpPr>
        <p:spPr>
          <a:xfrm rot="16200000">
            <a:off x="-211191" y="4436990"/>
            <a:ext cx="1380693" cy="898210"/>
          </a:xfrm>
          <a:prstGeom prst="roundRect">
            <a:avLst/>
          </a:prstGeom>
          <a:solidFill>
            <a:srgbClr val="3333CC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 defTabSz="685494"/>
            <a:endParaRPr lang="th-TH" sz="14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685494"/>
            <a:r>
              <a:rPr lang="th-TH" sz="1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 </a:t>
            </a:r>
            <a:endParaRPr lang="en-US" sz="14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defTabSz="685494"/>
            <a:r>
              <a:rPr lang="en-US" sz="1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sz="1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</a:p>
          <a:p>
            <a:pPr algn="ctr" defTabSz="685494"/>
            <a:r>
              <a:rPr lang="th-TH" sz="1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(กรมอ.)</a:t>
            </a:r>
          </a:p>
          <a:p>
            <a:pPr algn="ctr" defTabSz="685494"/>
            <a:endParaRPr lang="th-TH" sz="14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B01783C-49CE-42D8-8A92-AC2A49390490}"/>
              </a:ext>
            </a:extLst>
          </p:cNvPr>
          <p:cNvSpPr/>
          <p:nvPr/>
        </p:nvSpPr>
        <p:spPr>
          <a:xfrm>
            <a:off x="993338" y="803186"/>
            <a:ext cx="2634150" cy="216939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D66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494"/>
            <a:r>
              <a:rPr lang="th-TH" sz="165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การบริหารจัดการ</a:t>
            </a:r>
          </a:p>
          <a:p>
            <a:pPr algn="ctr" defTabSz="685494"/>
            <a:r>
              <a:rPr lang="th-TH" sz="165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ขยะและสิ่งแวดล้อม</a:t>
            </a:r>
          </a:p>
          <a:p>
            <a:pPr defTabSz="685494"/>
            <a:r>
              <a:rPr lang="th-TH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พื้นที่วิกฤติมลพิษอากาศ กทม.และปริมณฑล/จ.สระบุรี/จ.หมอกควันภาคเหนือ) มีการเฝ้าระวังผลกระทบต่อสุขภาพ 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(พื้นที่เสี่ยงมลพิษอากาศ                16 จว.)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D10346A-148E-47FF-B68B-52D8FE41EBAF}"/>
              </a:ext>
            </a:extLst>
          </p:cNvPr>
          <p:cNvSpPr/>
          <p:nvPr/>
        </p:nvSpPr>
        <p:spPr>
          <a:xfrm>
            <a:off x="3666636" y="804078"/>
            <a:ext cx="3396778" cy="215496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D66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การพัฒนาพื้นที่เศรษฐกิจพิเศษ </a:t>
            </a:r>
            <a:r>
              <a:rPr lang="en-US" sz="1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(SEZ)</a:t>
            </a:r>
            <a:endParaRPr lang="th-TH" sz="18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มีฐานข้อมูลและระบบเฝ้าระวังด้าน อวล</a:t>
            </a: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บุคลากรด้าน สธ.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เจนท.อปท.ใน              10 จังหวัด ได้รับการพัฒนาศักยภาพ อวล.</a:t>
            </a:r>
          </a:p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มีมาตรฐานสุขาภิบาลชุมชนแรงงานต่างด้าว 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(พื้นที่เขตเศรษฐกิจพิเศษ 10 จว.)</a:t>
            </a:r>
            <a:endParaRPr lang="th-TH" sz="14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BF2D8E7-7F54-4562-AD56-A150303BEEBD}"/>
              </a:ext>
            </a:extLst>
          </p:cNvPr>
          <p:cNvSpPr/>
          <p:nvPr/>
        </p:nvSpPr>
        <p:spPr>
          <a:xfrm>
            <a:off x="7102562" y="820351"/>
            <a:ext cx="2359730" cy="212515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D66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th-TH" sz="17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การพัฒนาพื้นที่ระเบียงเศรษฐกิจ            ภาคตะวันออก </a:t>
            </a:r>
            <a:r>
              <a:rPr lang="en-US" sz="17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(EEC)</a:t>
            </a:r>
            <a:endParaRPr lang="th-TH" sz="17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จังหวัดในพื้นที่ 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EEC 3 </a:t>
            </a:r>
            <a:r>
              <a:rPr lang="th-TH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มีฐานข้อมูลและระบบเฝ้าระวังด้าน อวล.                      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(พื้นที่ </a:t>
            </a:r>
            <a:r>
              <a:rPr lang="en-US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EEC  3 </a:t>
            </a:r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จว.)</a:t>
            </a:r>
            <a:endParaRPr lang="th-TH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98485B9C-FC83-4B30-895F-F9E25DABAA99}"/>
              </a:ext>
            </a:extLst>
          </p:cNvPr>
          <p:cNvSpPr/>
          <p:nvPr/>
        </p:nvSpPr>
        <p:spPr>
          <a:xfrm>
            <a:off x="993337" y="3063279"/>
            <a:ext cx="8464497" cy="113359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C00CC"/>
            </a:solidFill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494"/>
            <a:r>
              <a:rPr lang="th-TH" sz="18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โครงการบริหารจัดการขยะและสิ่งแวดล้อม</a:t>
            </a:r>
          </a:p>
          <a:p>
            <a:pPr algn="ctr" defTabSz="685494"/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ที่มีระบบจัดการปัจจัยเสี่ยงจากสิ่งแวดล้อมเพื่อสุขภาพอย่างบูรณาการมีประสิทธิภาพและยั่งยืน                     76 </a:t>
            </a:r>
            <a:r>
              <a:rPr lang="th-TH" sz="16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51C27D1-6759-4935-A4E2-1621A2D4E75E}"/>
              </a:ext>
            </a:extLst>
          </p:cNvPr>
          <p:cNvSpPr/>
          <p:nvPr/>
        </p:nvSpPr>
        <p:spPr>
          <a:xfrm>
            <a:off x="993337" y="4279621"/>
            <a:ext cx="8464497" cy="1247545"/>
          </a:xfrm>
          <a:prstGeom prst="roundRect">
            <a:avLst/>
          </a:prstGeom>
          <a:solidFill>
            <a:schemeClr val="bg1"/>
          </a:solidFill>
          <a:ln w="28575"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494"/>
            <a:r>
              <a:rPr lang="th-TH" sz="18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ประเด็นยุทธศาสตร์ที่ 2</a:t>
            </a:r>
          </a:p>
          <a:p>
            <a:pPr algn="ctr" defTabSz="685494"/>
            <a:r>
              <a:rPr lang="th-TH" sz="18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สร้างความเข้มแข็งระบบอนามัยสิ่งแวดล้อมชุมชนอย่างยั่งยืน</a:t>
            </a:r>
          </a:p>
          <a:p>
            <a:pPr marL="342900" indent="-342900" algn="ctr" defTabSz="685494">
              <a:buAutoNum type="arabicPeriod"/>
            </a:pP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ตำบลมีชุมชนเข้มแข็งด้าน อวล. ร้อยละ 50 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(3,654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ตำบล จากทั้งหมด 7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,308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ตำบล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algn="ctr" defTabSz="685494">
              <a:buAutoNum type="arabicPeriod"/>
            </a:pP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จังหวัดในพื้นที่เศรษฐกิจพิเศษ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 10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 มีฐานข้อมูลและการเฝ้าระวังด้าน อวล. </a:t>
            </a:r>
          </a:p>
        </p:txBody>
      </p:sp>
      <p:sp>
        <p:nvSpPr>
          <p:cNvPr id="28" name="แผนผังลําดับงาน: การตัดสินใจ 7">
            <a:extLst>
              <a:ext uri="{FF2B5EF4-FFF2-40B4-BE49-F238E27FC236}">
                <a16:creationId xmlns:a16="http://schemas.microsoft.com/office/drawing/2014/main" id="{4AB4FD2F-7FB0-4056-9BBD-1619DF4EED88}"/>
              </a:ext>
            </a:extLst>
          </p:cNvPr>
          <p:cNvSpPr/>
          <p:nvPr/>
        </p:nvSpPr>
        <p:spPr>
          <a:xfrm rot="16200000">
            <a:off x="-146227" y="5743463"/>
            <a:ext cx="1220720" cy="928259"/>
          </a:xfrm>
          <a:prstGeom prst="roundRect">
            <a:avLst/>
          </a:prstGeom>
          <a:solidFill>
            <a:srgbClr val="D657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 defTabSz="685494"/>
            <a:r>
              <a:rPr lang="en-US" sz="1400" b="1" dirty="0" err="1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EnH</a:t>
            </a:r>
            <a:r>
              <a:rPr lang="en-US" sz="14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CLUSTER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4DE88FA-3273-4D9B-9DF5-43634F61B332}"/>
              </a:ext>
            </a:extLst>
          </p:cNvPr>
          <p:cNvSpPr/>
          <p:nvPr/>
        </p:nvSpPr>
        <p:spPr>
          <a:xfrm>
            <a:off x="993337" y="5625773"/>
            <a:ext cx="8464497" cy="119217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494"/>
            <a:r>
              <a:rPr lang="th-TH" sz="18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ดำเนินงานด้านอนามัยสิ่งแวดล้อมในพื้นที่เสี่ยงมลพิษสิ่งแวดล้อม</a:t>
            </a:r>
          </a:p>
          <a:p>
            <a:pPr algn="ctr" defTabSz="685494"/>
            <a:r>
              <a:rPr lang="th-TH" altLang="th-TH" sz="16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1. พื้นที่เสี่ยง 3 กลุ่มหลัก ในปี 2561 : 46 จังหวัด</a:t>
            </a:r>
          </a:p>
          <a:p>
            <a:pPr algn="ctr" defTabSz="685494"/>
            <a:r>
              <a:rPr lang="th-TH" altLang="th-TH" sz="16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2. พื้นที่เสี่ยงการจัดการสิ่งปฏิกูล </a:t>
            </a:r>
            <a:r>
              <a:rPr lang="en-US" altLang="th-TH" sz="16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th-TH" altLang="th-TH" sz="16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พยาธิใบไม้ในตับ </a:t>
            </a:r>
            <a:r>
              <a:rPr lang="en-US" altLang="th-TH" sz="16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altLang="th-TH" sz="16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27 จังหวัด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47FD16-EA8A-482C-9BA5-0827BDD04A2B}"/>
              </a:ext>
            </a:extLst>
          </p:cNvPr>
          <p:cNvSpPr/>
          <p:nvPr/>
        </p:nvSpPr>
        <p:spPr>
          <a:xfrm>
            <a:off x="9680129" y="4924962"/>
            <a:ext cx="2400719" cy="1892989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มีฐานข้อมูล สถานการณ์    เฝ้าระวังฯ </a:t>
            </a:r>
          </a:p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กลไก คสจ.</a:t>
            </a:r>
          </a:p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การจัดการมูลฝอยติดเชื้อ</a:t>
            </a:r>
          </a:p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การจัดบริการ อวล.ของ อปท. </a:t>
            </a:r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(EHA)</a:t>
            </a:r>
          </a:p>
          <a:p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Active Community</a:t>
            </a:r>
          </a:p>
          <a:p>
            <a:r>
              <a:rPr lang="en-US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</a:t>
            </a:r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การจัดระบบเฝ้าระวังสุขภาพจากการประกอบอาชีพและมลพิษสิ่งแวดล้อม</a:t>
            </a:r>
            <a:endParaRPr lang="th-TH" sz="1200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35D5E12-382C-4298-9C29-4A38FDEA0D45}"/>
              </a:ext>
            </a:extLst>
          </p:cNvPr>
          <p:cNvSpPr/>
          <p:nvPr/>
        </p:nvSpPr>
        <p:spPr>
          <a:xfrm>
            <a:off x="9680129" y="3436107"/>
            <a:ext cx="2399183" cy="140650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  <a:prstDash val="sysDot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24 </a:t>
            </a:r>
            <a:endParaRPr lang="th-TH" sz="13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ร้อยละของจังหวัดที่มีระบบจัดการปัจจัยเสี่ยงจากสิ่งแวดล้อมและสุขภาพอย่างบูรณาการ</a:t>
            </a:r>
          </a:p>
          <a:p>
            <a:pPr algn="ctr"/>
            <a:r>
              <a:rPr lang="th-TH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มีประสิทธิภาพและยั่งยืน</a:t>
            </a:r>
            <a:endParaRPr lang="th-TH" sz="1300" dirty="0"/>
          </a:p>
        </p:txBody>
      </p:sp>
      <p:sp>
        <p:nvSpPr>
          <p:cNvPr id="17" name="Rectangle: Rounded Corners 18">
            <a:extLst>
              <a:ext uri="{FF2B5EF4-FFF2-40B4-BE49-F238E27FC236}">
                <a16:creationId xmlns:a16="http://schemas.microsoft.com/office/drawing/2014/main" id="{D35D5E12-382C-4298-9C29-4A38FDEA0D45}"/>
              </a:ext>
            </a:extLst>
          </p:cNvPr>
          <p:cNvSpPr/>
          <p:nvPr/>
        </p:nvSpPr>
        <p:spPr>
          <a:xfrm>
            <a:off x="9678426" y="831557"/>
            <a:ext cx="2430448" cy="120602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  <a:prstDash val="sysDot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th-TH" sz="1200" b="1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จัง</a:t>
            </a:r>
            <a:r>
              <a:rPr lang="th-TH" altLang="th-TH" sz="1200" b="1" kern="0" dirty="0">
                <a:latin typeface="Tahoma" pitchFamily="34" charset="0"/>
                <a:ea typeface="Tahoma" pitchFamily="34" charset="0"/>
                <a:cs typeface="Tahoma" pitchFamily="34" charset="0"/>
              </a:rPr>
              <a:t>หวัดในพื้นที่ระเบียงเศรษฐกิจภาคตะวันออกมีฐานข้อมูลและระบบเฝ้าระวัง</a:t>
            </a:r>
            <a:r>
              <a:rPr lang="th-TH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ด้านอนามัยสิ่งแวดล้อมเพื่อการจัดการปัญหาในพื้นที่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Arrow: Right 6">
            <a:extLst>
              <a:ext uri="{FF2B5EF4-FFF2-40B4-BE49-F238E27FC236}">
                <a16:creationId xmlns:a16="http://schemas.microsoft.com/office/drawing/2014/main" id="{36A4F4F8-4176-4187-BE6D-F2AD524D5B54}"/>
              </a:ext>
            </a:extLst>
          </p:cNvPr>
          <p:cNvSpPr/>
          <p:nvPr/>
        </p:nvSpPr>
        <p:spPr>
          <a:xfrm rot="5400000">
            <a:off x="10752054" y="1846020"/>
            <a:ext cx="498762" cy="6108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Arrow: Right 6">
            <a:extLst>
              <a:ext uri="{FF2B5EF4-FFF2-40B4-BE49-F238E27FC236}">
                <a16:creationId xmlns:a16="http://schemas.microsoft.com/office/drawing/2014/main" id="{36A4F4F8-4176-4187-BE6D-F2AD524D5B54}"/>
              </a:ext>
            </a:extLst>
          </p:cNvPr>
          <p:cNvSpPr/>
          <p:nvPr/>
        </p:nvSpPr>
        <p:spPr>
          <a:xfrm>
            <a:off x="9365674" y="1129158"/>
            <a:ext cx="498762" cy="6108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Rectangle: Rounded Corners 18">
            <a:extLst>
              <a:ext uri="{FF2B5EF4-FFF2-40B4-BE49-F238E27FC236}">
                <a16:creationId xmlns:a16="http://schemas.microsoft.com/office/drawing/2014/main" id="{D35D5E12-382C-4298-9C29-4A38FDEA0D45}"/>
              </a:ext>
            </a:extLst>
          </p:cNvPr>
          <p:cNvSpPr/>
          <p:nvPr/>
        </p:nvSpPr>
        <p:spPr>
          <a:xfrm>
            <a:off x="9678426" y="2400811"/>
            <a:ext cx="2428596" cy="7060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/>
            </a:solidFill>
            <a:prstDash val="sysDot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494"/>
            <a:r>
              <a:rPr lang="th-TH" sz="13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จังหวัดในพื้นที่เศรษฐกิจพิเศษมีฐานข้อมูล</a:t>
            </a:r>
            <a:r>
              <a:rPr lang="th-TH" sz="1300" b="1">
                <a:latin typeface="Tahoma" pitchFamily="34" charset="0"/>
                <a:ea typeface="Tahoma" pitchFamily="34" charset="0"/>
                <a:cs typeface="Tahoma" pitchFamily="34" charset="0"/>
              </a:rPr>
              <a:t>และการ         เฝ้า</a:t>
            </a:r>
            <a:r>
              <a:rPr lang="th-TH" sz="13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ระวังด้าน อวล.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811DDD-69D4-48F9-9B59-B2F7BF4CDFF7}"/>
              </a:ext>
            </a:extLst>
          </p:cNvPr>
          <p:cNvSpPr/>
          <p:nvPr/>
        </p:nvSpPr>
        <p:spPr>
          <a:xfrm>
            <a:off x="0" y="1"/>
            <a:ext cx="12191999" cy="73295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ความเชื่อมโยงของตัวชี้วัด ปี 2561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5C12AC-50EC-4CF8-94F2-B5DD66B37939}"/>
              </a:ext>
            </a:extLst>
          </p:cNvPr>
          <p:cNvSpPr/>
          <p:nvPr/>
        </p:nvSpPr>
        <p:spPr>
          <a:xfrm>
            <a:off x="9600987" y="3277772"/>
            <a:ext cx="2546895" cy="36090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Arrow: Right 6">
            <a:extLst>
              <a:ext uri="{FF2B5EF4-FFF2-40B4-BE49-F238E27FC236}">
                <a16:creationId xmlns:a16="http://schemas.microsoft.com/office/drawing/2014/main" id="{36A4F4F8-4176-4187-BE6D-F2AD524D5B54}"/>
              </a:ext>
            </a:extLst>
          </p:cNvPr>
          <p:cNvSpPr/>
          <p:nvPr/>
        </p:nvSpPr>
        <p:spPr>
          <a:xfrm rot="5400000">
            <a:off x="10752054" y="2971643"/>
            <a:ext cx="498762" cy="6108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01BBB3EA-5B10-47D7-B0A5-55B237F042E1}"/>
              </a:ext>
            </a:extLst>
          </p:cNvPr>
          <p:cNvSpPr/>
          <p:nvPr/>
        </p:nvSpPr>
        <p:spPr>
          <a:xfrm>
            <a:off x="11596666" y="3258811"/>
            <a:ext cx="482646" cy="49237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410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956D391-14BA-4003-B45C-94C549FE2B5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20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3C30F20-D7FE-4E98-B938-37CF83868FA9}"/>
              </a:ext>
            </a:extLst>
          </p:cNvPr>
          <p:cNvSpPr/>
          <p:nvPr/>
        </p:nvSpPr>
        <p:spPr>
          <a:xfrm>
            <a:off x="477671" y="703900"/>
            <a:ext cx="112366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Template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05F48A-4B38-4DDE-B2DC-D64BFA40E9BC}"/>
              </a:ext>
            </a:extLst>
          </p:cNvPr>
          <p:cNvSpPr/>
          <p:nvPr/>
        </p:nvSpPr>
        <p:spPr>
          <a:xfrm>
            <a:off x="1055077" y="5550528"/>
            <a:ext cx="101428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ตัวชี้วัด 24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จังหวัดที่มีระบบจัดการปัจจัยเสี่ยงจากสิ่งแวดล้อมและสุขภาพอย่างบูรณาการมีประสิทธิภาพและยั่งยืน</a:t>
            </a:r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73712C-782A-4801-B400-2E035E5F3C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699" y="2575207"/>
            <a:ext cx="2924602" cy="245666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1275BF6-0FC6-4BC1-B196-55F0C5334849}"/>
              </a:ext>
            </a:extLst>
          </p:cNvPr>
          <p:cNvSpPr/>
          <p:nvPr/>
        </p:nvSpPr>
        <p:spPr>
          <a:xfrm>
            <a:off x="8147508" y="3937016"/>
            <a:ext cx="3127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File :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 action="ppaction://hlinkfile"/>
              </a:rPr>
              <a:t>KPI Template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54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24FE109-118A-47B8-ADDB-D57305AE76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5" name="ตาราง 7">
            <a:extLst>
              <a:ext uri="{FF2B5EF4-FFF2-40B4-BE49-F238E27FC236}">
                <a16:creationId xmlns:a16="http://schemas.microsoft.com/office/drawing/2014/main" id="{3B021119-DA4A-416A-8E50-226B488D3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853740"/>
              </p:ext>
            </p:extLst>
          </p:nvPr>
        </p:nvGraphicFramePr>
        <p:xfrm>
          <a:off x="143339" y="5204312"/>
          <a:ext cx="11882408" cy="1391664"/>
        </p:xfrm>
        <a:graphic>
          <a:graphicData uri="http://schemas.openxmlformats.org/drawingml/2006/table">
            <a:tbl>
              <a:tblPr firstRow="1" firstCol="1" bandRow="1" bandCol="1">
                <a:tableStyleId>{21E4AEA4-8DFA-4A89-87EB-49C32662AFE0}</a:tableStyleId>
              </a:tblPr>
              <a:tblGrid>
                <a:gridCol w="2970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0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06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706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</a:t>
                      </a:r>
                      <a:r>
                        <a:rPr lang="en-US" sz="2000" dirty="0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61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0" marB="0" anchor="ctr">
                    <a:solidFill>
                      <a:srgbClr val="BD92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</a:t>
                      </a:r>
                      <a:r>
                        <a:rPr lang="en-US" sz="2000" dirty="0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62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0" marB="0" anchor="ctr">
                    <a:solidFill>
                      <a:srgbClr val="BD92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</a:t>
                      </a:r>
                      <a:r>
                        <a:rPr lang="en-US" sz="2000" dirty="0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0" marB="0" anchor="ctr">
                    <a:solidFill>
                      <a:srgbClr val="BD92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ปีงบประมาณ </a:t>
                      </a:r>
                      <a:r>
                        <a:rPr lang="en-US" sz="2000" dirty="0">
                          <a:solidFill>
                            <a:sysClr val="windowText" lastClr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64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0" marB="0" anchor="ctr">
                    <a:solidFill>
                      <a:srgbClr val="BD92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90 ของจังหวัด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b="1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ผ่านเกณฑ์ระดับพื้นฐาน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4D3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50 ของจังหวัด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ผ่านเกณฑ์ระดับดี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4D3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80 ของจังหวัด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ผ่านเกณฑ์ระดับดี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4D3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 60 ของจังหวัด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ผ่านเกณฑ์ระดับดีมาก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4D3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แผนผังลําดับงาน: กระบวนการสำรอง 8">
            <a:extLst>
              <a:ext uri="{FF2B5EF4-FFF2-40B4-BE49-F238E27FC236}">
                <a16:creationId xmlns:a16="http://schemas.microsoft.com/office/drawing/2014/main" id="{43F3DAEC-D99E-4A5B-9099-1ECAF2D33EB9}"/>
              </a:ext>
            </a:extLst>
          </p:cNvPr>
          <p:cNvSpPr/>
          <p:nvPr/>
        </p:nvSpPr>
        <p:spPr>
          <a:xfrm>
            <a:off x="252343" y="352260"/>
            <a:ext cx="1731202" cy="578882"/>
          </a:xfrm>
          <a:prstGeom prst="flowChartAlternateProcess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คำนิยาม</a:t>
            </a:r>
            <a:endParaRPr lang="th-TH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สี่เหลี่ยมผืนผ้ามุมมน 5">
            <a:extLst>
              <a:ext uri="{FF2B5EF4-FFF2-40B4-BE49-F238E27FC236}">
                <a16:creationId xmlns:a16="http://schemas.microsoft.com/office/drawing/2014/main" id="{942C513B-EB79-4B34-B57F-B1174D7A86E8}"/>
              </a:ext>
            </a:extLst>
          </p:cNvPr>
          <p:cNvSpPr/>
          <p:nvPr/>
        </p:nvSpPr>
        <p:spPr>
          <a:xfrm>
            <a:off x="0" y="4497187"/>
            <a:ext cx="6527410" cy="5448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2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เกณฑ์เป้าหมาย</a:t>
            </a:r>
            <a:r>
              <a:rPr lang="en-US" sz="2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 </a:t>
            </a:r>
            <a:r>
              <a:rPr lang="th-TH" sz="2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</a:t>
            </a:r>
            <a:r>
              <a:rPr lang="en-US" sz="2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sz="2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</a:t>
            </a:r>
            <a:r>
              <a:rPr lang="en-US" sz="2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2560-2564)  </a:t>
            </a:r>
            <a:endParaRPr lang="en-US" sz="2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สี่เหลี่ยมผืนผ้า 10">
            <a:extLst>
              <a:ext uri="{FF2B5EF4-FFF2-40B4-BE49-F238E27FC236}">
                <a16:creationId xmlns:a16="http://schemas.microsoft.com/office/drawing/2014/main" id="{A2650399-9AA7-4308-89EA-BCE05DBCC5F3}"/>
              </a:ext>
            </a:extLst>
          </p:cNvPr>
          <p:cNvSpPr/>
          <p:nvPr/>
        </p:nvSpPr>
        <p:spPr>
          <a:xfrm>
            <a:off x="143339" y="5204312"/>
            <a:ext cx="2951553" cy="1391664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4069FA-6DC9-4148-A273-DA7756B6CCB3}"/>
              </a:ext>
            </a:extLst>
          </p:cNvPr>
          <p:cNvSpPr/>
          <p:nvPr/>
        </p:nvSpPr>
        <p:spPr>
          <a:xfrm>
            <a:off x="1983545" y="406465"/>
            <a:ext cx="95809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จังหวัดมีระบบจัดการปัจจัยเสี่ยงด้านสิ่งแวดล้อมและสุขภาพ</a:t>
            </a:r>
          </a:p>
          <a:p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อย่างบูรณาการมีประสิทธิภาพและยั่งยืน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หมายถึง สสจ.มีระบบและกลไก เพื่อจัดการปัจจัยเสี่ยงด้านสิ่งแวดล้อมและสุขภาพ </a:t>
            </a:r>
            <a:r>
              <a:rPr lang="th-TH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 </a:t>
            </a:r>
            <a:r>
              <a:rPr lang="en-US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th-TH" sz="24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ประเด็น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ดังนี้</a:t>
            </a:r>
            <a:endParaRPr lang="th-TH" sz="2000" dirty="0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E2FA7286-9176-4D79-A2CE-A598EC17B4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2091489"/>
              </p:ext>
            </p:extLst>
          </p:nvPr>
        </p:nvGraphicFramePr>
        <p:xfrm>
          <a:off x="490743" y="1417347"/>
          <a:ext cx="11210513" cy="3160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6106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8A5C2B3-F40F-4A58-914F-ED73EB53290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26D4BF1-1CFB-422F-BC7D-BB3202826E75}"/>
              </a:ext>
            </a:extLst>
          </p:cNvPr>
          <p:cNvGrpSpPr/>
          <p:nvPr/>
        </p:nvGrpSpPr>
        <p:grpSpPr>
          <a:xfrm>
            <a:off x="252998" y="3079864"/>
            <a:ext cx="11175545" cy="3619724"/>
            <a:chOff x="-88649" y="105594"/>
            <a:chExt cx="11192716" cy="6576251"/>
          </a:xfrm>
        </p:grpSpPr>
        <p:sp>
          <p:nvSpPr>
            <p:cNvPr id="2" name="สี่เหลี่ยมผืนผ้ามุมมน 6">
              <a:extLst>
                <a:ext uri="{FF2B5EF4-FFF2-40B4-BE49-F238E27FC236}">
                  <a16:creationId xmlns:a16="http://schemas.microsoft.com/office/drawing/2014/main" id="{DD1C18FD-D7CE-4766-BA21-D42F914CEA9B}"/>
                </a:ext>
              </a:extLst>
            </p:cNvPr>
            <p:cNvSpPr/>
            <p:nvPr/>
          </p:nvSpPr>
          <p:spPr>
            <a:xfrm>
              <a:off x="-88649" y="105594"/>
              <a:ext cx="4198903" cy="900452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เกณฑ์การประเมิน ปี </a:t>
              </a:r>
              <a:r>
                <a:rPr lang="en-US" sz="24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2561</a:t>
              </a:r>
            </a:p>
          </p:txBody>
        </p:sp>
        <p:sp>
          <p:nvSpPr>
            <p:cNvPr id="3" name="สี่เหลี่ยมผืนผ้ามุมมน 10">
              <a:extLst>
                <a:ext uri="{FF2B5EF4-FFF2-40B4-BE49-F238E27FC236}">
                  <a16:creationId xmlns:a16="http://schemas.microsoft.com/office/drawing/2014/main" id="{A66B78C0-09B0-44D7-B135-B96409BC1257}"/>
                </a:ext>
              </a:extLst>
            </p:cNvPr>
            <p:cNvSpPr/>
            <p:nvPr/>
          </p:nvSpPr>
          <p:spPr>
            <a:xfrm>
              <a:off x="2101282" y="1297639"/>
              <a:ext cx="8405460" cy="1056118"/>
            </a:xfrm>
            <a:prstGeom prst="round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สสจ. </a:t>
              </a:r>
              <a:r>
                <a:rPr lang="th-TH" sz="1800" b="1" u="sng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มีแผนปฏิบัติการ</a:t>
              </a:r>
              <a:r>
                <a:rPr lang="th-TH" sz="18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เพื่อลดปัจจัยเสี่ยงจากสิ่งแวดล้อมและสุขภาพฯ </a:t>
              </a:r>
            </a:p>
          </p:txBody>
        </p:sp>
        <p:sp>
          <p:nvSpPr>
            <p:cNvPr id="4" name="เมฆ 5">
              <a:extLst>
                <a:ext uri="{FF2B5EF4-FFF2-40B4-BE49-F238E27FC236}">
                  <a16:creationId xmlns:a16="http://schemas.microsoft.com/office/drawing/2014/main" id="{39C3B8DB-4E12-466B-9215-6A1360E772A9}"/>
                </a:ext>
              </a:extLst>
            </p:cNvPr>
            <p:cNvSpPr/>
            <p:nvPr/>
          </p:nvSpPr>
          <p:spPr>
            <a:xfrm>
              <a:off x="1356259" y="1270343"/>
              <a:ext cx="1829015" cy="1078084"/>
            </a:xfrm>
            <a:prstGeom prst="homePlat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รอบ </a:t>
              </a:r>
              <a:r>
                <a:rPr lang="en-US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 </a:t>
              </a:r>
              <a:r>
                <a:rPr 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เดือน</a:t>
              </a:r>
            </a:p>
          </p:txBody>
        </p:sp>
        <p:sp>
          <p:nvSpPr>
            <p:cNvPr id="5" name="สี่เหลี่ยมผืนผ้ามุมมน 11">
              <a:extLst>
                <a:ext uri="{FF2B5EF4-FFF2-40B4-BE49-F238E27FC236}">
                  <a16:creationId xmlns:a16="http://schemas.microsoft.com/office/drawing/2014/main" id="{70A2A326-2E36-420A-8143-A65F49D378A7}"/>
                </a:ext>
              </a:extLst>
            </p:cNvPr>
            <p:cNvSpPr/>
            <p:nvPr/>
          </p:nvSpPr>
          <p:spPr>
            <a:xfrm>
              <a:off x="2059101" y="2737800"/>
              <a:ext cx="8444628" cy="1056118"/>
            </a:xfrm>
            <a:prstGeom prst="roundRect">
              <a:avLst/>
            </a:prstGeom>
            <a:noFill/>
            <a:ln w="12700">
              <a:solidFill>
                <a:srgbClr val="6699FF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115000"/>
                </a:lnSpc>
              </a:pPr>
              <a:r>
                <a:rPr lang="th-TH" sz="1800" b="1" u="sng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ร้อยละ </a:t>
              </a:r>
              <a:r>
                <a:rPr lang="en-US" sz="1800" b="1" u="sng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60</a:t>
              </a:r>
              <a:r>
                <a:rPr lang="th-TH" sz="18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th-TH" sz="18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ของจังหวัดมีระบบจัดการปัจจัยเสี่ยงจากสิ่งแวดล้อมและสุขภาพฯ </a:t>
              </a:r>
            </a:p>
            <a:p>
              <a:pPr algn="r">
                <a:lnSpc>
                  <a:spcPct val="115000"/>
                </a:lnSpc>
              </a:pPr>
              <a:r>
                <a:rPr 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ผ่านเกณฑ์ระดับพื้นฐาน </a:t>
              </a:r>
              <a:r>
                <a:rPr lang="en-US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</a:t>
              </a:r>
              <a:r>
                <a:rPr 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จังหวัดประเมินตนเอง)</a:t>
              </a:r>
              <a:endParaRPr lang="en-US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6" name="เมฆ 12">
              <a:extLst>
                <a:ext uri="{FF2B5EF4-FFF2-40B4-BE49-F238E27FC236}">
                  <a16:creationId xmlns:a16="http://schemas.microsoft.com/office/drawing/2014/main" id="{A081460D-6F2F-472F-A72E-5543653C93AB}"/>
                </a:ext>
              </a:extLst>
            </p:cNvPr>
            <p:cNvSpPr/>
            <p:nvPr/>
          </p:nvSpPr>
          <p:spPr>
            <a:xfrm>
              <a:off x="1356259" y="2710503"/>
              <a:ext cx="1829015" cy="1078084"/>
            </a:xfrm>
            <a:prstGeom prst="homePlate">
              <a:avLst/>
            </a:prstGeom>
            <a:solidFill>
              <a:srgbClr val="6699FF"/>
            </a:solidFill>
            <a:ln>
              <a:noFill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รอบ </a:t>
              </a:r>
              <a:r>
                <a:rPr lang="en-US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6 </a:t>
              </a:r>
              <a:r>
                <a:rPr 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เดือน</a:t>
              </a:r>
            </a:p>
          </p:txBody>
        </p:sp>
        <p:sp>
          <p:nvSpPr>
            <p:cNvPr id="7" name="สี่เหลี่ยมผืนผ้ามุมมน 13">
              <a:extLst>
                <a:ext uri="{FF2B5EF4-FFF2-40B4-BE49-F238E27FC236}">
                  <a16:creationId xmlns:a16="http://schemas.microsoft.com/office/drawing/2014/main" id="{C317C656-639C-4F54-84F3-2BDA31354896}"/>
                </a:ext>
              </a:extLst>
            </p:cNvPr>
            <p:cNvSpPr/>
            <p:nvPr/>
          </p:nvSpPr>
          <p:spPr>
            <a:xfrm>
              <a:off x="2058129" y="4177959"/>
              <a:ext cx="8445523" cy="1056118"/>
            </a:xfrm>
            <a:prstGeom prst="roundRect">
              <a:avLst/>
            </a:prstGeom>
            <a:noFill/>
            <a:ln w="12700">
              <a:solidFill>
                <a:srgbClr val="FFC000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115000"/>
                </a:lnSpc>
              </a:pPr>
              <a:r>
                <a:rPr lang="th-TH" sz="1800" b="1" u="sng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ร้อยละ 75</a:t>
              </a:r>
              <a:r>
                <a:rPr lang="th-TH" sz="18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th-TH" sz="18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ของจังหวัดมีระบบจัดการปัจจัยเสี่ยง</a:t>
              </a:r>
              <a:r>
                <a:rPr lang="en-US" sz="18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th-TH" sz="18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จากสิ่งแวดล้อมและสุขภาพฯ </a:t>
              </a:r>
            </a:p>
            <a:p>
              <a:pPr algn="r">
                <a:lnSpc>
                  <a:spcPct val="115000"/>
                </a:lnSpc>
              </a:pPr>
              <a:r>
                <a:rPr 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ผ่านเกณฑ์ระดับพื้นฐาน (ประเมินโดยศอ./สคร.)</a:t>
              </a:r>
              <a:endParaRPr lang="en-US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เมฆ 14">
              <a:extLst>
                <a:ext uri="{FF2B5EF4-FFF2-40B4-BE49-F238E27FC236}">
                  <a16:creationId xmlns:a16="http://schemas.microsoft.com/office/drawing/2014/main" id="{CAD687CC-ABDD-4651-8122-D610B92AFCEF}"/>
                </a:ext>
              </a:extLst>
            </p:cNvPr>
            <p:cNvSpPr/>
            <p:nvPr/>
          </p:nvSpPr>
          <p:spPr>
            <a:xfrm>
              <a:off x="1356259" y="4150663"/>
              <a:ext cx="1829015" cy="1078084"/>
            </a:xfrm>
            <a:prstGeom prst="homePlat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รอบ </a:t>
              </a:r>
              <a:r>
                <a:rPr lang="en-US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 </a:t>
              </a:r>
              <a:r>
                <a:rPr 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เดือน</a:t>
              </a:r>
            </a:p>
          </p:txBody>
        </p:sp>
        <p:sp>
          <p:nvSpPr>
            <p:cNvPr id="9" name="สี่เหลี่ยมผืนผ้ามุมมน 15">
              <a:extLst>
                <a:ext uri="{FF2B5EF4-FFF2-40B4-BE49-F238E27FC236}">
                  <a16:creationId xmlns:a16="http://schemas.microsoft.com/office/drawing/2014/main" id="{1F481B9F-FEEF-4B96-842E-7D35DB5B523E}"/>
                </a:ext>
              </a:extLst>
            </p:cNvPr>
            <p:cNvSpPr/>
            <p:nvPr/>
          </p:nvSpPr>
          <p:spPr>
            <a:xfrm>
              <a:off x="2058128" y="5625727"/>
              <a:ext cx="8445523" cy="1056118"/>
            </a:xfrm>
            <a:prstGeom prst="roundRect">
              <a:avLst/>
            </a:prstGeom>
            <a:noFill/>
            <a:ln w="12700">
              <a:solidFill>
                <a:srgbClr val="00CC66"/>
              </a:solidFill>
              <a:prstDash val="sys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>
                <a:lnSpc>
                  <a:spcPct val="115000"/>
                </a:lnSpc>
              </a:pPr>
              <a:r>
                <a:rPr lang="th-TH" sz="1800" b="1" u="sng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ร้อยละ</a:t>
              </a:r>
              <a:r>
                <a:rPr lang="en-US" sz="1800" b="1" u="sng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90</a:t>
              </a:r>
              <a:r>
                <a:rPr lang="en-US" sz="1800" b="1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th-TH" sz="1800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ของจังหวัดมีระบบจัดการปัจจัยเสี่ยงจากสิ่งแวดล้อมและสุขภาพฯ </a:t>
              </a:r>
            </a:p>
            <a:p>
              <a:pPr algn="r">
                <a:lnSpc>
                  <a:spcPct val="115000"/>
                </a:lnSpc>
              </a:pPr>
              <a:r>
                <a:rPr 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ผ่านเกณฑ์ระดับพื้นฐาน (ประเมินโดยศอ./สคร.)</a:t>
              </a:r>
              <a:endParaRPr lang="en-US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0" name="เมฆ 16">
              <a:extLst>
                <a:ext uri="{FF2B5EF4-FFF2-40B4-BE49-F238E27FC236}">
                  <a16:creationId xmlns:a16="http://schemas.microsoft.com/office/drawing/2014/main" id="{62B41931-0EAD-44D2-A86A-9F2E4F07F77E}"/>
                </a:ext>
              </a:extLst>
            </p:cNvPr>
            <p:cNvSpPr/>
            <p:nvPr/>
          </p:nvSpPr>
          <p:spPr>
            <a:xfrm>
              <a:off x="1356258" y="5591819"/>
              <a:ext cx="1829015" cy="1084695"/>
            </a:xfrm>
            <a:prstGeom prst="homePlate">
              <a:avLst/>
            </a:prstGeom>
            <a:solidFill>
              <a:srgbClr val="00CC66"/>
            </a:solidFill>
            <a:ln>
              <a:noFill/>
            </a:ln>
            <a:effec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รอบ </a:t>
              </a:r>
              <a:r>
                <a:rPr lang="en-US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 </a:t>
              </a:r>
              <a:r>
                <a:rPr lang="th-TH" sz="1800" b="1" dirty="0">
                  <a:solidFill>
                    <a:schemeClr val="tx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เดือน</a:t>
              </a:r>
            </a:p>
          </p:txBody>
        </p:sp>
        <p:sp>
          <p:nvSpPr>
            <p:cNvPr id="11" name="สี่เหลี่ยมผืนผ้า 17">
              <a:extLst>
                <a:ext uri="{FF2B5EF4-FFF2-40B4-BE49-F238E27FC236}">
                  <a16:creationId xmlns:a16="http://schemas.microsoft.com/office/drawing/2014/main" id="{071D6E6F-FC87-40F2-BFE5-62A5E7BE86AA}"/>
                </a:ext>
              </a:extLst>
            </p:cNvPr>
            <p:cNvSpPr/>
            <p:nvPr/>
          </p:nvSpPr>
          <p:spPr>
            <a:xfrm>
              <a:off x="4153020" y="205174"/>
              <a:ext cx="6951047" cy="726913"/>
            </a:xfrm>
            <a:prstGeom prst="rect">
              <a:avLst/>
            </a:prstGeom>
            <a:noFill/>
            <a:ln w="28575" cmpd="thickThin">
              <a:noFill/>
              <a:prstDash val="sysDot"/>
            </a:ln>
            <a:effec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th-TH" sz="2000" b="1" u="sng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เป้าหมาย</a:t>
              </a:r>
              <a:r>
                <a:rPr lang="th-TH" sz="20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20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: </a:t>
              </a:r>
              <a:r>
                <a:rPr lang="th-TH" sz="20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ร้อยละ 90 ของจังหวัดผ่านเกณฑ์ระดับพื้นฐาน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67D12F3-CB3B-4D40-8020-11857452F959}"/>
                </a:ext>
              </a:extLst>
            </p:cNvPr>
            <p:cNvSpPr/>
            <p:nvPr/>
          </p:nvSpPr>
          <p:spPr>
            <a:xfrm>
              <a:off x="1135901" y="1270343"/>
              <a:ext cx="234004" cy="10770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00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0DACEE7-BCD5-41BA-99B1-C0B4DB0C33C4}"/>
                </a:ext>
              </a:extLst>
            </p:cNvPr>
            <p:cNvSpPr/>
            <p:nvPr/>
          </p:nvSpPr>
          <p:spPr>
            <a:xfrm>
              <a:off x="1135901" y="2717825"/>
              <a:ext cx="234004" cy="10770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0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D64F21F-6CAA-4A3A-A4A3-590A1B58529E}"/>
                </a:ext>
              </a:extLst>
            </p:cNvPr>
            <p:cNvSpPr/>
            <p:nvPr/>
          </p:nvSpPr>
          <p:spPr>
            <a:xfrm>
              <a:off x="1135901" y="4153825"/>
              <a:ext cx="234004" cy="10770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0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C3D600C-71B8-46A5-B643-F1EBD5E030C0}"/>
                </a:ext>
              </a:extLst>
            </p:cNvPr>
            <p:cNvSpPr/>
            <p:nvPr/>
          </p:nvSpPr>
          <p:spPr>
            <a:xfrm>
              <a:off x="1135901" y="5599426"/>
              <a:ext cx="234004" cy="107708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000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0B683C25-0AB6-4AC6-8289-72671F121D96}"/>
              </a:ext>
            </a:extLst>
          </p:cNvPr>
          <p:cNvSpPr/>
          <p:nvPr/>
        </p:nvSpPr>
        <p:spPr>
          <a:xfrm>
            <a:off x="333265" y="205539"/>
            <a:ext cx="3479305" cy="5627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วิธีการจัดเก็บข้อมูล</a:t>
            </a: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E498CF4D-95F6-44B8-B029-D5A1480368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7212712"/>
              </p:ext>
            </p:extLst>
          </p:nvPr>
        </p:nvGraphicFramePr>
        <p:xfrm>
          <a:off x="323269" y="744542"/>
          <a:ext cx="11535466" cy="2152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3137710A-31F8-47C3-894B-8CD62725FCAF}"/>
              </a:ext>
            </a:extLst>
          </p:cNvPr>
          <p:cNvSpPr/>
          <p:nvPr/>
        </p:nvSpPr>
        <p:spPr>
          <a:xfrm>
            <a:off x="478460" y="1175350"/>
            <a:ext cx="26776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182563">
              <a:buFont typeface="Wingdings" panose="05000000000000000000" pitchFamily="2" charset="2"/>
              <a:buChar char="§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ขับเคลื่อนการดำเนินงานตามเกณฑ์ตัวชี้วัด </a:t>
            </a:r>
          </a:p>
          <a:p>
            <a:pPr marL="182563" lvl="0" indent="-182563">
              <a:buFont typeface="Wingdings" panose="05000000000000000000" pitchFamily="2" charset="2"/>
              <a:buChar char="§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จัดทำรายงานผลการดำเนินงานตามแบบฟอร์มการรายงานและส่งให้ศอ.เป็นรายไตรมาส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96F533-0EA2-48E6-99BA-3E91721A9F84}"/>
              </a:ext>
            </a:extLst>
          </p:cNvPr>
          <p:cNvSpPr txBox="1"/>
          <p:nvPr/>
        </p:nvSpPr>
        <p:spPr>
          <a:xfrm>
            <a:off x="4374893" y="803655"/>
            <a:ext cx="1519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ศูนย์อนามัย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02DE6EE-9CD7-4E7A-8200-8490765DD112}"/>
              </a:ext>
            </a:extLst>
          </p:cNvPr>
          <p:cNvSpPr/>
          <p:nvPr/>
        </p:nvSpPr>
        <p:spPr>
          <a:xfrm>
            <a:off x="3284388" y="1175350"/>
            <a:ext cx="267766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Wingdings" panose="05000000000000000000" pitchFamily="2" charset="2"/>
              <a:buChar char="§"/>
            </a:pPr>
            <a:r>
              <a:rPr lang="th-TH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รวบรวม/วิเคราะห์ข้อมูลในภาพรวมของเขต</a:t>
            </a:r>
          </a:p>
          <a:p>
            <a:pPr marL="182563" indent="-182563">
              <a:buFont typeface="Wingdings" panose="05000000000000000000" pitchFamily="2" charset="2"/>
              <a:buChar char="§"/>
            </a:pPr>
            <a:r>
              <a:rPr lang="th-TH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จัดส่งข้อมูลให้กรมอ.                     ตามแบบฟอร์มการรายงาน พร้อมสำเนาแบบฟอร์มการรายงานรายจังหวัด เป็นรายไตรมาส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E697528-3211-4741-9A7A-872AAB787F32}"/>
              </a:ext>
            </a:extLst>
          </p:cNvPr>
          <p:cNvSpPr/>
          <p:nvPr/>
        </p:nvSpPr>
        <p:spPr>
          <a:xfrm>
            <a:off x="7600486" y="795190"/>
            <a:ext cx="12763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ส่วนกลาง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90B982D-D764-41FD-BE87-9FB8DCD6D01C}"/>
              </a:ext>
            </a:extLst>
          </p:cNvPr>
          <p:cNvSpPr/>
          <p:nvPr/>
        </p:nvSpPr>
        <p:spPr>
          <a:xfrm>
            <a:off x="2225266" y="779761"/>
            <a:ext cx="753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สสจ.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A305E2B-72D0-4DDD-8C65-29A1E4E9DCC4}"/>
              </a:ext>
            </a:extLst>
          </p:cNvPr>
          <p:cNvSpPr/>
          <p:nvPr/>
        </p:nvSpPr>
        <p:spPr>
          <a:xfrm>
            <a:off x="6229946" y="1210324"/>
            <a:ext cx="24498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>
              <a:buFont typeface="Wingdings" panose="05000000000000000000" pitchFamily="2" charset="2"/>
              <a:buChar char="§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รวบรวม/วิเคราะห์ข้อมูลระดับประเทศ </a:t>
            </a:r>
          </a:p>
          <a:p>
            <a:pPr marL="182563" indent="-182563">
              <a:buFont typeface="Wingdings" panose="05000000000000000000" pitchFamily="2" charset="2"/>
              <a:buChar char="§"/>
            </a:pPr>
            <a:r>
              <a:rPr lang="th-TH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จัดทำเป็นรายงานสรุปผล                การดำเนินงานฯ            รายไตรมาส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DE47768-A936-41B7-8913-C967435D788B}"/>
              </a:ext>
            </a:extLst>
          </p:cNvPr>
          <p:cNvSpPr/>
          <p:nvPr/>
        </p:nvSpPr>
        <p:spPr>
          <a:xfrm>
            <a:off x="9263720" y="1119328"/>
            <a:ext cx="24498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การรายงานผ่านระบบการตรวจราชการกระทรวง</a:t>
            </a:r>
          </a:p>
        </p:txBody>
      </p:sp>
    </p:spTree>
    <p:extLst>
      <p:ext uri="{BB962C8B-B14F-4D97-AF65-F5344CB8AC3E}">
        <p14:creationId xmlns:p14="http://schemas.microsoft.com/office/powerpoint/2010/main" val="19316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3055BBA-AC24-486C-98CD-AFBB6CCC5A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2">
            <a:extLst>
              <a:ext uri="{FF2B5EF4-FFF2-40B4-BE49-F238E27FC236}">
                <a16:creationId xmlns:a16="http://schemas.microsoft.com/office/drawing/2014/main" id="{55EFBD8E-7970-46AE-ABA7-DEFC593C8B52}"/>
              </a:ext>
            </a:extLst>
          </p:cNvPr>
          <p:cNvSpPr/>
          <p:nvPr/>
        </p:nvSpPr>
        <p:spPr>
          <a:xfrm>
            <a:off x="99360" y="1042589"/>
            <a:ext cx="7820842" cy="4001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 ปี </a:t>
            </a:r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</a:t>
            </a: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 90 ของจังหวัดผ่านเกณฑ์ระดับพื้นฐาน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6A436B-DC88-4A98-B9D6-FC56BA87DCB2}"/>
              </a:ext>
            </a:extLst>
          </p:cNvPr>
          <p:cNvSpPr txBox="1"/>
          <p:nvPr/>
        </p:nvSpPr>
        <p:spPr>
          <a:xfrm>
            <a:off x="-651" y="-16255"/>
            <a:ext cx="12192000" cy="954107"/>
          </a:xfrm>
          <a:prstGeom prst="roundRect">
            <a:avLst>
              <a:gd name="adj" fmla="val 0"/>
            </a:avLst>
          </a:prstGeom>
          <a:solidFill>
            <a:srgbClr val="3333CC"/>
          </a:solidFill>
          <a:ln w="28575">
            <a:noFill/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th-TH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บันได 3 ขั้นในการพัฒนา</a:t>
            </a:r>
            <a:r>
              <a:rPr lang="th-TH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จังหวัดที่มีระบบจัดการปัจจัยเสี่ยงจากสิ่งแวดล้อมและสุขภาพอย่างบูรณาการมีประสิทธิภาพและยั่งยืน</a:t>
            </a:r>
            <a:endParaRPr lang="th-TH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กลุ่ม 16">
            <a:extLst>
              <a:ext uri="{FF2B5EF4-FFF2-40B4-BE49-F238E27FC236}">
                <a16:creationId xmlns:a16="http://schemas.microsoft.com/office/drawing/2014/main" id="{B6E056EF-4F46-458B-B628-29C32CA14DFC}"/>
              </a:ext>
            </a:extLst>
          </p:cNvPr>
          <p:cNvGrpSpPr/>
          <p:nvPr/>
        </p:nvGrpSpPr>
        <p:grpSpPr>
          <a:xfrm>
            <a:off x="47328" y="1057791"/>
            <a:ext cx="12097344" cy="5800208"/>
            <a:chOff x="1412373" y="2160138"/>
            <a:chExt cx="6344073" cy="5800209"/>
          </a:xfrm>
          <a:noFill/>
        </p:grpSpPr>
        <p:sp>
          <p:nvSpPr>
            <p:cNvPr id="5" name="รูปตัวแอล 17">
              <a:extLst>
                <a:ext uri="{FF2B5EF4-FFF2-40B4-BE49-F238E27FC236}">
                  <a16:creationId xmlns:a16="http://schemas.microsoft.com/office/drawing/2014/main" id="{FE9C0DCE-E9FC-49F6-97E2-D42531DC86FF}"/>
                </a:ext>
              </a:extLst>
            </p:cNvPr>
            <p:cNvSpPr/>
            <p:nvPr/>
          </p:nvSpPr>
          <p:spPr>
            <a:xfrm rot="5400000">
              <a:off x="1803629" y="2391395"/>
              <a:ext cx="1172632" cy="1955144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</p:sp>
        <p:sp>
          <p:nvSpPr>
            <p:cNvPr id="6" name="รูปแบบอิสระ 18">
              <a:extLst>
                <a:ext uri="{FF2B5EF4-FFF2-40B4-BE49-F238E27FC236}">
                  <a16:creationId xmlns:a16="http://schemas.microsoft.com/office/drawing/2014/main" id="{DF0565A2-FC5E-4B15-A540-924B7FC90714}"/>
                </a:ext>
              </a:extLst>
            </p:cNvPr>
            <p:cNvSpPr/>
            <p:nvPr/>
          </p:nvSpPr>
          <p:spPr>
            <a:xfrm>
              <a:off x="1451048" y="2899166"/>
              <a:ext cx="2067520" cy="5061181"/>
            </a:xfrm>
            <a:custGeom>
              <a:avLst/>
              <a:gdLst>
                <a:gd name="connsiteX0" fmla="*/ 0 w 1761585"/>
                <a:gd name="connsiteY0" fmla="*/ 0 h 1544132"/>
                <a:gd name="connsiteX1" fmla="*/ 1761585 w 1761585"/>
                <a:gd name="connsiteY1" fmla="*/ 0 h 1544132"/>
                <a:gd name="connsiteX2" fmla="*/ 1761585 w 1761585"/>
                <a:gd name="connsiteY2" fmla="*/ 1544132 h 1544132"/>
                <a:gd name="connsiteX3" fmla="*/ 0 w 1761585"/>
                <a:gd name="connsiteY3" fmla="*/ 1544132 h 1544132"/>
                <a:gd name="connsiteX4" fmla="*/ 0 w 1761585"/>
                <a:gd name="connsiteY4" fmla="*/ 0 h 154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1585" h="1544132">
                  <a:moveTo>
                    <a:pt x="0" y="0"/>
                  </a:moveTo>
                  <a:lnTo>
                    <a:pt x="1761585" y="0"/>
                  </a:lnTo>
                  <a:lnTo>
                    <a:pt x="1761585" y="1544132"/>
                  </a:lnTo>
                  <a:lnTo>
                    <a:pt x="0" y="1544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F1CB"/>
            </a:solidFill>
            <a:ln w="19050">
              <a:solidFill>
                <a:schemeClr val="tx1"/>
              </a:solidFill>
              <a:prstDash val="sysDot"/>
            </a:ln>
            <a:effectLst/>
          </p:spPr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algn="ctr" defTabSz="1066773">
                <a:spcBef>
                  <a:spcPct val="0"/>
                </a:spcBef>
                <a:defRPr/>
              </a:pPr>
              <a:r>
                <a:rPr lang="th-TH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ผ่านระดับพื้นฐาน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thaiDist" defTabSz="1066773">
                <a:spcBef>
                  <a:spcPct val="0"/>
                </a:spcBef>
                <a:defRPr/>
              </a:pPr>
              <a:r>
                <a:rPr lang="en-US" sz="11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</a:t>
              </a:r>
              <a:r>
                <a:rPr lang="en-US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1.</a:t>
              </a:r>
              <a:r>
                <a:rPr lang="th-TH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มีฐานข้อมูลด้าน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อวล.พื้นฐานและพื้นที่เสี่ยงต่อสุขภาพจากมลพิษสิ่งแวดล้อม พื้นที่เสี่ยงการจัดการสิ่งปฏิกูลและพยาธิใบไม้ในตับ หรือปัญหาตามบริบทของพื้นที่ </a:t>
              </a:r>
              <a:r>
                <a:rPr lang="th-TH" sz="11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</a:t>
              </a:r>
              <a:r>
                <a:rPr lang="en-US" sz="11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5 </a:t>
              </a:r>
              <a:r>
                <a:rPr lang="th-TH" sz="11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ประเด็น</a:t>
              </a:r>
              <a:r>
                <a:rPr lang="th-TH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เน้นงานตามนโยบายและประเด็นปัญหาสำคัญของพื้นที่ โ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ดยบันทึกข้อมูลผ่านระบบ </a:t>
              </a: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NEHIS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มีการวิเคราะห์และนำข้อมูลไปใช้ประโยชน์ในการแก้ไขปัญหา รวมทั้งจัดการความน่าเชื่อถือ และทันสมัยของข้อมูล </a:t>
              </a:r>
              <a:r>
                <a:rPr lang="th-TH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 มีการเฝ้าระวังฯทั้งประเด็น อวล</a:t>
              </a:r>
              <a:r>
                <a:rPr lang="en-US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พื้นฐานและพื้นที่เสี่ยงต่อสุขภาพจากมลพิษสิ่งแวดล้อม หรือปัญหาตามบริบทของพื้นที่ </a:t>
              </a:r>
              <a:r>
                <a:rPr lang="th-TH" sz="11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</a:t>
              </a:r>
              <a:r>
                <a:rPr lang="en-US" sz="11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  <a:r>
                <a:rPr lang="th-TH" sz="11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ประเด็น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รวมทั้งนำข้อมูลไปใช้ประโยชน์ในการวางแผนแก้ไขปัญหาอย่างบูรณาการในพื้นที่</a:t>
              </a:r>
            </a:p>
            <a:p>
              <a:pPr algn="thaiDist" defTabSz="1066773">
                <a:spcBef>
                  <a:spcPct val="0"/>
                </a:spcBef>
                <a:defRPr/>
              </a:pPr>
              <a:r>
                <a:rPr lang="th-TH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2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มีการขับเคลื่อนงาน อวล</a:t>
              </a: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ผ่านกลไก คสจ</a:t>
              </a: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โดยมีคำสั่งแต่งตั้ง ขรก.เป็นเลขาฯ/มีโครงการ กิจกรรม แผนการดำเนินงาน/จัดประชุม/นำเสนอข้อมูลในประเด็นสำคัญของพื้นที่ </a:t>
              </a:r>
              <a:r>
                <a:rPr lang="th-TH" sz="11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2 ประเด็น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/มีมติและติดตามมติ </a:t>
              </a:r>
              <a:r>
                <a:rPr lang="th-TH" sz="11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2 เรื่อง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/มีรายงานการประชุม</a:t>
              </a:r>
            </a:p>
            <a:p>
              <a:pPr algn="thaiDist" defTabSz="1066773">
                <a:spcBef>
                  <a:spcPct val="0"/>
                </a:spcBef>
                <a:defRPr/>
              </a:pP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3. มีฐานข้อมูลจำนวนสถานบริการ สธ. ทุกประเภท (รพศ. </a:t>
              </a:r>
              <a:r>
                <a:rPr lang="th-TH" sz="1100" kern="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รพท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รพช. รพสต. รพ.สังกัดกรมวิชาการ รพ.สังกัดหน่วยงานราชการ/รัฐวิสาหกิจ รพ.เอกชน/คลินิก สถานพยาบาลสัตว์) / มีข้อมูลปริมาณมูลฝอยติดเชื้อที่เกิดขึ้นและปริมาณมูลฝอยติดเชื้อที่ได้รับการจัดการ (รพศ. รพท. รพช. รพสต. รพ.สังกัดกรมวิชาการ รพ.สังกัดหน่วยงานราชการ/รัฐวิสาหกิจ</a:t>
              </a: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)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pPr algn="thaiDist" defTabSz="1066773">
                <a:spcBef>
                  <a:spcPct val="0"/>
                </a:spcBef>
                <a:defRPr/>
              </a:pPr>
              <a:r>
                <a:rPr lang="th-TH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4. มี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แผนงานการดำเนินงาน ควบคุม กำกับ ติดตาม และพัฒนาศักยภาพและมีการถ่ายทอดสื่อสารนโยบาย/มีฐานข้อมูล</a:t>
              </a: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EHA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และร้อยละ 25 ของ อปท. ในพื้นที่ผ่านการประเมินรับรองฯ ระดับพื้นฐานตามที่กรมอ</a:t>
              </a: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กำหนด   </a:t>
              </a:r>
            </a:p>
            <a:p>
              <a:pPr algn="thaiDist" defTabSz="1066773">
                <a:spcBef>
                  <a:spcPct val="0"/>
                </a:spcBef>
                <a:defRPr/>
              </a:pPr>
              <a:r>
                <a:rPr lang="th-TH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5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มีแผนงานขับเคลื่อนฯ/มีตำบลที่มีชุมชนที่มีศักยภาพศักยภาพในการจัดการอวล. ร้อยละ 50 </a:t>
              </a:r>
            </a:p>
            <a:p>
              <a:pPr algn="thaiDist" defTabSz="1066773">
                <a:spcBef>
                  <a:spcPct val="0"/>
                </a:spcBef>
                <a:defRPr/>
              </a:pP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6.มีการจัดระบบเฝ้าระวังสุขภาพจากการประกอบอาชีพและมลพิษสิ่งแวดล้อมตามเกณฑ์ที่กรมควบคุมโรคกำหนด 50 คะแนนขึ้นไป</a:t>
              </a:r>
            </a:p>
          </p:txBody>
        </p:sp>
        <p:sp>
          <p:nvSpPr>
            <p:cNvPr id="8" name="รูปตัวแอล 20">
              <a:extLst>
                <a:ext uri="{FF2B5EF4-FFF2-40B4-BE49-F238E27FC236}">
                  <a16:creationId xmlns:a16="http://schemas.microsoft.com/office/drawing/2014/main" id="{07E08307-1422-45CD-A5F9-93C0C572E62E}"/>
                </a:ext>
              </a:extLst>
            </p:cNvPr>
            <p:cNvSpPr/>
            <p:nvPr/>
          </p:nvSpPr>
          <p:spPr>
            <a:xfrm rot="5400000">
              <a:off x="3842119" y="2383907"/>
              <a:ext cx="1371131" cy="1963641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FF66CC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</p:sp>
        <p:sp>
          <p:nvSpPr>
            <p:cNvPr id="9" name="รูปแบบอิสระ 21">
              <a:extLst>
                <a:ext uri="{FF2B5EF4-FFF2-40B4-BE49-F238E27FC236}">
                  <a16:creationId xmlns:a16="http://schemas.microsoft.com/office/drawing/2014/main" id="{3B1622EB-A3EE-4FE3-8A34-7F35E4656DD3}"/>
                </a:ext>
              </a:extLst>
            </p:cNvPr>
            <p:cNvSpPr/>
            <p:nvPr/>
          </p:nvSpPr>
          <p:spPr>
            <a:xfrm>
              <a:off x="3581537" y="2789785"/>
              <a:ext cx="2106315" cy="5170562"/>
            </a:xfrm>
            <a:custGeom>
              <a:avLst/>
              <a:gdLst>
                <a:gd name="connsiteX0" fmla="*/ 0 w 1761585"/>
                <a:gd name="connsiteY0" fmla="*/ 0 h 1544132"/>
                <a:gd name="connsiteX1" fmla="*/ 1761585 w 1761585"/>
                <a:gd name="connsiteY1" fmla="*/ 0 h 1544132"/>
                <a:gd name="connsiteX2" fmla="*/ 1761585 w 1761585"/>
                <a:gd name="connsiteY2" fmla="*/ 1544132 h 1544132"/>
                <a:gd name="connsiteX3" fmla="*/ 0 w 1761585"/>
                <a:gd name="connsiteY3" fmla="*/ 1544132 h 1544132"/>
                <a:gd name="connsiteX4" fmla="*/ 0 w 1761585"/>
                <a:gd name="connsiteY4" fmla="*/ 0 h 154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1585" h="1544132">
                  <a:moveTo>
                    <a:pt x="0" y="0"/>
                  </a:moveTo>
                  <a:lnTo>
                    <a:pt x="1761585" y="0"/>
                  </a:lnTo>
                  <a:lnTo>
                    <a:pt x="1761585" y="1544132"/>
                  </a:lnTo>
                  <a:lnTo>
                    <a:pt x="0" y="1544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F2"/>
            </a:solidFill>
            <a:ln w="19050">
              <a:solidFill>
                <a:schemeClr val="tx1"/>
              </a:solidFill>
              <a:prstDash val="sysDot"/>
            </a:ln>
            <a:effectLst/>
          </p:spPr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algn="ctr" defTabSz="1066773">
                <a:spcBef>
                  <a:spcPct val="0"/>
                </a:spcBef>
                <a:defRPr/>
              </a:pPr>
              <a:r>
                <a:rPr lang="th-TH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ผ่านระดับดี</a:t>
              </a:r>
            </a:p>
            <a:p>
              <a:pPr algn="thaiDist" defTabSz="1066773">
                <a:spcBef>
                  <a:spcPct val="0"/>
                </a:spcBef>
                <a:defRPr/>
              </a:pP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</a:t>
              </a:r>
              <a:r>
                <a:rPr lang="en-US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1.</a:t>
              </a:r>
              <a:r>
                <a:rPr lang="th-TH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มีฐานข้อมูลด้าน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อวล.พื้นฐานและพื้นที่เสี่ยงต่อสุขภาพจากมลพิษสิ่งแวดล้อม พื้นที่เสี่ยงการจัดการสิ่งปฏิกูลและพยาธิใบไม้ในตับ หรือปัญหาตามบริบทของพื้นที่ </a:t>
              </a:r>
              <a:r>
                <a:rPr lang="th-TH" sz="11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</a:t>
              </a:r>
              <a:r>
                <a:rPr lang="en-US" sz="11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</a:t>
              </a:r>
              <a:r>
                <a:rPr lang="th-TH" sz="11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ประเด็น</a:t>
              </a:r>
              <a:r>
                <a:rPr lang="th-TH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เน้นงานตามนโยบายและประเด็นปัญหาสำคัญของพื้นที่ โ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ดยบันทึกข้อมูลผ่านระบบ </a:t>
              </a: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NEHIS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มีการวิเคราะห์และนำข้อมูลไปใช้ประโยชน์ในการแก้ไขปัญหา รวมทั้งจัดการความน่าเชื่อถือ และทันสมัยของข้อมูล </a:t>
              </a:r>
              <a:r>
                <a:rPr lang="th-TH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 มีการเฝ้าระวังฯทั้งประเด็น อวล</a:t>
              </a:r>
              <a:r>
                <a:rPr lang="en-US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พื้นฐานและพื้นที่เสี่ยงต่อสุขภาพจากมลพิษสิ่งแวดล้อม หรือปัญหาตามบริบทของพื้นที่ </a:t>
              </a:r>
              <a:r>
                <a:rPr lang="th-TH" sz="11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</a:t>
              </a:r>
              <a:r>
                <a:rPr lang="en-US" sz="11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</a:t>
              </a:r>
              <a:r>
                <a:rPr lang="th-TH" sz="11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ประเด็น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รวมทั้งนำข้อมูลไปใช้ประโยชน์ในการวางแผนแก้ไขปัญหาอย่างบูรณาการในพื้นที่</a:t>
              </a:r>
            </a:p>
            <a:p>
              <a:pPr algn="thaiDist" defTabSz="1066773">
                <a:spcBef>
                  <a:spcPct val="0"/>
                </a:spcBef>
                <a:defRPr/>
              </a:pP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</a:t>
              </a:r>
              <a:r>
                <a:rPr lang="th-TH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2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มีการขับเคลื่อนงาน อวล</a:t>
              </a: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ผ่านกลไก คสจ</a:t>
              </a: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โดยมีคำสั่งแต่งตั้ง ขรก.เป็นเลขาฯ/มีโครงการ กิจกรรม แผนการดำเนินงาน/จัดประชุม/นำเสนอข้อมูลในประเด็นสำคัญของพื้นที่ </a:t>
              </a:r>
              <a:r>
                <a:rPr lang="th-TH" sz="11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3 ประเด็น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/มีมติและติดตามมติ </a:t>
              </a:r>
              <a:r>
                <a:rPr lang="th-TH" sz="11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3 เรื่อง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/มีรายงานการประชุม/มีการกำหนดรูปแบบในการขับเคลื่อนงานฯ</a:t>
              </a:r>
            </a:p>
            <a:p>
              <a:pPr algn="thaiDist" defTabSz="1066773">
                <a:spcBef>
                  <a:spcPct val="0"/>
                </a:spcBef>
                <a:defRPr/>
              </a:pP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3. มีฐานข้อมูลจำนวนสถานบริการ สธ. ทุกประเภท (รพศ. รพท. รพช. รพสต. รพ.สังกัดกรมวิชาการ รพ.สังกัดหน่วยงานราชการ/รัฐวิสาหกิจ รพ.เอกชน/คลินิก สถานพยาบาลสัตว์) / มีข้อมูลปริมาณมูลฝอยติดเชื้อที่เกิดขึ้นและปริมาณมูลฝอยติดเชื้อที่ได้รับการจัดการ (รพศ. รพท. รพช. รพสต. รพ.สังกัดกรมวิชาการ รพ.สังกัดหน่วยงานราชการ/รัฐวิสาหกิจ รพ.เอกชน/คลินิก) </a:t>
              </a:r>
              <a:endParaRPr lang="en-US" sz="11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thaiDist" defTabSz="1066773">
                <a:spcBef>
                  <a:spcPct val="0"/>
                </a:spcBef>
                <a:defRPr/>
              </a:pP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4. </a:t>
              </a:r>
              <a:r>
                <a:rPr lang="th-TH" sz="11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ผ่านข้อ</a:t>
              </a:r>
              <a:r>
                <a:rPr lang="en-US" sz="11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th-TH" sz="11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 ในระดับพื้นฐาน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และมี</a:t>
              </a: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Instructor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อย่างน้อย 1 คน และร้อยละ 50 ของ </a:t>
              </a:r>
              <a:r>
                <a:rPr lang="th-TH" sz="1100" kern="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อปท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ในพื้นที่ผ่านการประเมินรับรองฯ ระดับพื้นฐานตามที่</a:t>
              </a:r>
              <a:r>
                <a:rPr lang="th-TH" sz="1100" kern="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กรมอ</a:t>
              </a: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กำหนด   </a:t>
              </a:r>
            </a:p>
            <a:p>
              <a:pPr algn="thaiDist" defTabSz="1066773">
                <a:spcBef>
                  <a:spcPct val="0"/>
                </a:spcBef>
                <a:defRPr/>
              </a:pP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5. </a:t>
              </a:r>
              <a:r>
                <a:rPr lang="th-TH" sz="11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ผ่านข้อ 5 ในระดับพื้นฐาน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และเกิดนวัตกรรมชุมชนด้านอวล.ตามบริบทของพื้นที่</a:t>
              </a:r>
            </a:p>
            <a:p>
              <a:pPr algn="thaiDist" defTabSz="1066773">
                <a:spcBef>
                  <a:spcPct val="0"/>
                </a:spcBef>
                <a:defRPr/>
              </a:pP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6. มีการจัดระบบเฝ้าระวังสุขภาพจากการประกอบอาชีพและมลพิษสิ่งแวดล้อมตามเกณฑ์ที่กรมควบคุมโรคกำหนด 70 คะแนนขึ้นไป</a:t>
              </a:r>
            </a:p>
          </p:txBody>
        </p:sp>
        <p:sp>
          <p:nvSpPr>
            <p:cNvPr id="11" name="รูปตัวแอล 23">
              <a:extLst>
                <a:ext uri="{FF2B5EF4-FFF2-40B4-BE49-F238E27FC236}">
                  <a16:creationId xmlns:a16="http://schemas.microsoft.com/office/drawing/2014/main" id="{C1F46F4B-E504-4F6E-8280-F4C8E5830F5E}"/>
                </a:ext>
              </a:extLst>
            </p:cNvPr>
            <p:cNvSpPr/>
            <p:nvPr/>
          </p:nvSpPr>
          <p:spPr>
            <a:xfrm rot="5400000">
              <a:off x="6062041" y="1790203"/>
              <a:ext cx="1123071" cy="1862942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2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</p:sp>
        <p:sp>
          <p:nvSpPr>
            <p:cNvPr id="12" name="รูปแบบอิสระ 24">
              <a:extLst>
                <a:ext uri="{FF2B5EF4-FFF2-40B4-BE49-F238E27FC236}">
                  <a16:creationId xmlns:a16="http://schemas.microsoft.com/office/drawing/2014/main" id="{71C409F9-A70B-46D9-9D58-9AC05A86CA1F}"/>
                </a:ext>
              </a:extLst>
            </p:cNvPr>
            <p:cNvSpPr/>
            <p:nvPr/>
          </p:nvSpPr>
          <p:spPr>
            <a:xfrm>
              <a:off x="5722238" y="2256149"/>
              <a:ext cx="2034208" cy="5704197"/>
            </a:xfrm>
            <a:custGeom>
              <a:avLst/>
              <a:gdLst>
                <a:gd name="connsiteX0" fmla="*/ 0 w 1761585"/>
                <a:gd name="connsiteY0" fmla="*/ 0 h 1544132"/>
                <a:gd name="connsiteX1" fmla="*/ 1761585 w 1761585"/>
                <a:gd name="connsiteY1" fmla="*/ 0 h 1544132"/>
                <a:gd name="connsiteX2" fmla="*/ 1761585 w 1761585"/>
                <a:gd name="connsiteY2" fmla="*/ 1544132 h 1544132"/>
                <a:gd name="connsiteX3" fmla="*/ 0 w 1761585"/>
                <a:gd name="connsiteY3" fmla="*/ 1544132 h 1544132"/>
                <a:gd name="connsiteX4" fmla="*/ 0 w 1761585"/>
                <a:gd name="connsiteY4" fmla="*/ 0 h 154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1585" h="1544132">
                  <a:moveTo>
                    <a:pt x="0" y="0"/>
                  </a:moveTo>
                  <a:lnTo>
                    <a:pt x="1761585" y="0"/>
                  </a:lnTo>
                  <a:lnTo>
                    <a:pt x="1761585" y="1544132"/>
                  </a:lnTo>
                  <a:lnTo>
                    <a:pt x="0" y="1544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prstDash val="sysDot"/>
            </a:ln>
            <a:effectLst/>
          </p:spPr>
          <p:txBody>
            <a:bodyPr spcFirstLastPara="0" vert="horz" wrap="square" lIns="81280" tIns="81280" rIns="81280" bIns="81280" numCol="1" spcCol="1270" anchor="t" anchorCtr="0">
              <a:noAutofit/>
            </a:bodyPr>
            <a:lstStyle/>
            <a:p>
              <a:pPr algn="ctr" defTabSz="948243">
                <a:spcBef>
                  <a:spcPct val="0"/>
                </a:spcBef>
                <a:defRPr/>
              </a:pPr>
              <a:r>
                <a:rPr lang="th-TH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ผ่านระดับดีมาก</a:t>
              </a:r>
            </a:p>
            <a:p>
              <a:pPr algn="thaiDist" defTabSz="948243">
                <a:spcBef>
                  <a:spcPct val="0"/>
                </a:spcBef>
                <a:defRPr/>
              </a:pP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</a:t>
              </a:r>
              <a:r>
                <a:rPr lang="en-US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1.</a:t>
              </a:r>
              <a:r>
                <a:rPr lang="th-TH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มีฐานข้อมูลด้าน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อวล.พื้นฐานและพื้นที่เสี่ยงต่อสุขภาพจากมลพิษสิ่งแวดล้อม พื้นที่เสี่ยงการจัดการสิ่งปฏิกูลและพยาธิใบไม้ในตับ หรือปัญหาตามบริบทของพื้นที่ </a:t>
              </a:r>
              <a:r>
                <a:rPr lang="th-TH" sz="11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</a:t>
              </a:r>
              <a:r>
                <a:rPr lang="en-US" sz="11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9 </a:t>
              </a:r>
              <a:r>
                <a:rPr lang="th-TH" sz="11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ประเด็น</a:t>
              </a:r>
              <a:r>
                <a:rPr lang="th-TH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เน้นงานตามนโยบายและประเด็นปัญหาสำคัญของพื้นที่ โ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ดยบันทึกข้อมูลผ่านระบบ </a:t>
              </a: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NEHIS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มีการวิเคราะห์และนำข้อมูลไปใช้ประโยชน์ในการแก้ไขปัญหา รวมทั้งจัดการความน่าเชื่อถือ และทันสมัยของข้อมูล </a:t>
              </a:r>
              <a:r>
                <a:rPr lang="th-TH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 มีการเฝ้าระวังฯทั้งประเด็น อวล</a:t>
              </a:r>
              <a:r>
                <a:rPr lang="en-US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พื้นฐานและพื้นที่เสี่ยงต่อสุขภาพจากมลพิษสิ่งแวดล้อม หรือปัญหาตามบริบทของพื้นที่ </a:t>
              </a:r>
              <a:r>
                <a:rPr lang="th-TH" sz="11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5 ประเด็น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รวมทั้งนำข้อมูลไปใช้ประโยชน์ในการวางแผนแก้ไขปัญหาอย่างบูรณาการในพื้นที่</a:t>
              </a:r>
              <a:r>
                <a:rPr lang="th-TH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</a:t>
              </a:r>
            </a:p>
            <a:p>
              <a:pPr algn="thaiDist" defTabSz="948243">
                <a:spcBef>
                  <a:spcPct val="0"/>
                </a:spcBef>
                <a:defRPr/>
              </a:pPr>
              <a:r>
                <a:rPr lang="th-TH" sz="11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2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มีการขับเคลื่อนงาน อวล</a:t>
              </a: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ผ่านกลไก คสจ</a:t>
              </a: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โดยมีคำสั่งแต่งตั้ง ขรก.เป็นเลขาฯ/มีโครงการ กิจกรรม แผนการดำเนินงาน/จัดประชุม/นำเสนอข้อมูลในประเด็นสำคัญของพื้นที่ </a:t>
              </a:r>
              <a:r>
                <a:rPr lang="th-TH" sz="11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5 ประเด็น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/มีมติและติดตามมติ </a:t>
              </a:r>
              <a:r>
                <a:rPr lang="th-TH" sz="11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5 เรื่อง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/มีรายงานการประชุม/มีการกำหนดรูปแบบในการขับเคลื่อนงานฯ/สรุปรายงานผลการดำเนินงานประจำปีฯ   </a:t>
              </a:r>
            </a:p>
            <a:p>
              <a:pPr algn="thaiDist" defTabSz="948243">
                <a:spcBef>
                  <a:spcPct val="0"/>
                </a:spcBef>
                <a:defRPr/>
              </a:pP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3. มีฐานข้อมูลจำนวนสถานบริการ สธ. ทุกประเภท (รพศ. รพท. รพช. รพสต. รพ.สังกัดกรมวิชาการ รพ.สังกัดหน่วยงานราชการ/รัฐวิสาหกิจ รพ.เอกชน/คลินิก สถานพยาบาลสัตว์) / มีข้อมูลปริมาณมูลฝอยติดเชื้อที่เกิดขึ้นและปริมาณมูลฝอยติดเชื้อที่ได้รับการจัดการ (รพศ. รพท. รพช. รพสต. รพ.สังกัดกรมวิชาการ       รพ.สังกัดหน่วยงานราชการ/รัฐวิสาหกิจ รพ.เอกชน/คลินิก สถานพยาบาลสัตว์) </a:t>
              </a:r>
              <a:endParaRPr lang="en-US" sz="11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thaiDist" defTabSz="948243">
                <a:spcBef>
                  <a:spcPct val="0"/>
                </a:spcBef>
                <a:defRPr/>
              </a:pP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4.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th-TH" sz="11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ผ่านข้อ </a:t>
              </a:r>
              <a:r>
                <a:rPr lang="en-US" sz="11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 </a:t>
              </a:r>
              <a:r>
                <a:rPr lang="th-TH" sz="11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ในระดับดี 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และร้อยละ 50 ของ อปท. ในพื้นที่ผ่านการประเมินรับรองฯ ระดับเกียรติบัตร อย่างน้อย 1แห่ง และเป็นต้นแบบการจัดการด้าน อวล.</a:t>
              </a:r>
            </a:p>
            <a:p>
              <a:pPr algn="thaiDist" defTabSz="1066773">
                <a:spcBef>
                  <a:spcPct val="0"/>
                </a:spcBef>
                <a:defRPr/>
              </a:pP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5. </a:t>
              </a:r>
              <a:r>
                <a:rPr lang="th-TH" sz="11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ผ่านข้อ 5 ในระดับดี 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และมีแหล่งเรียนรู้นวัตกรรมชุมชนด้าน อวล</a:t>
              </a:r>
              <a:r>
                <a:rPr lang="en-US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/เกิดการแลกเปลี่ยนเรียนรู้ระหว่างภาคีเครือข่าย</a:t>
              </a:r>
            </a:p>
            <a:p>
              <a:pPr algn="thaiDist" defTabSz="1066773">
                <a:spcBef>
                  <a:spcPct val="0"/>
                </a:spcBef>
                <a:defRPr/>
              </a:pPr>
              <a:r>
                <a:rPr lang="th-TH" sz="11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6. มีการจัดระบบเฝ้าระวังสุขภาพจากการประกอบอาชีพและมลพิษสิ่งแวดล้อมตามเกณฑ์ที่กรมควบคุมโรคกำหนด 90 คะแนนขึ้นไป</a:t>
              </a:r>
            </a:p>
            <a:p>
              <a:pPr algn="thaiDist" defTabSz="948243">
                <a:spcBef>
                  <a:spcPct val="0"/>
                </a:spcBef>
                <a:defRPr/>
              </a:pPr>
              <a:endParaRPr lang="en-US" sz="11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thaiDist" defTabSz="948243">
                <a:spcBef>
                  <a:spcPct val="0"/>
                </a:spcBef>
                <a:spcAft>
                  <a:spcPct val="35000"/>
                </a:spcAft>
                <a:defRPr/>
              </a:pPr>
              <a:endPara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726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026BD29-2270-49B3-ACE3-2025CFF94FA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6A436B-DC88-4A98-B9D6-FC56BA87DCB2}"/>
              </a:ext>
            </a:extLst>
          </p:cNvPr>
          <p:cNvSpPr txBox="1"/>
          <p:nvPr/>
        </p:nvSpPr>
        <p:spPr>
          <a:xfrm>
            <a:off x="-651" y="-16255"/>
            <a:ext cx="12192000" cy="954107"/>
          </a:xfrm>
          <a:prstGeom prst="roundRect">
            <a:avLst>
              <a:gd name="adj" fmla="val 0"/>
            </a:avLst>
          </a:prstGeom>
          <a:solidFill>
            <a:srgbClr val="3333CC"/>
          </a:solidFill>
          <a:ln w="28575">
            <a:noFill/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th-TH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บันได 3 ขั้นในการพัฒนา</a:t>
            </a:r>
            <a:r>
              <a:rPr lang="th-TH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จังหวัดที่มีระบบจัดการปัจจัยเสี่ยงจากสิ่งแวดล้อมและสุขภาพอย่างบูรณาการมีประสิทธิภาพและยั่งยืน</a:t>
            </a:r>
            <a:endParaRPr lang="th-TH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กลุ่ม 16">
            <a:extLst>
              <a:ext uri="{FF2B5EF4-FFF2-40B4-BE49-F238E27FC236}">
                <a16:creationId xmlns:a16="http://schemas.microsoft.com/office/drawing/2014/main" id="{B6E056EF-4F46-458B-B628-29C32CA14DFC}"/>
              </a:ext>
            </a:extLst>
          </p:cNvPr>
          <p:cNvGrpSpPr/>
          <p:nvPr/>
        </p:nvGrpSpPr>
        <p:grpSpPr>
          <a:xfrm>
            <a:off x="163125" y="1050988"/>
            <a:ext cx="11792316" cy="5673369"/>
            <a:chOff x="1412373" y="2782651"/>
            <a:chExt cx="2103806" cy="5673370"/>
          </a:xfrm>
          <a:noFill/>
        </p:grpSpPr>
        <p:sp>
          <p:nvSpPr>
            <p:cNvPr id="5" name="รูปตัวแอล 17">
              <a:extLst>
                <a:ext uri="{FF2B5EF4-FFF2-40B4-BE49-F238E27FC236}">
                  <a16:creationId xmlns:a16="http://schemas.microsoft.com/office/drawing/2014/main" id="{FE9C0DCE-E9FC-49F6-97E2-D42531DC86FF}"/>
                </a:ext>
              </a:extLst>
            </p:cNvPr>
            <p:cNvSpPr/>
            <p:nvPr/>
          </p:nvSpPr>
          <p:spPr>
            <a:xfrm rot="5400000">
              <a:off x="1803629" y="2391395"/>
              <a:ext cx="1172632" cy="1955144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92D050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</p:sp>
        <p:sp>
          <p:nvSpPr>
            <p:cNvPr id="6" name="รูปแบบอิสระ 18">
              <a:extLst>
                <a:ext uri="{FF2B5EF4-FFF2-40B4-BE49-F238E27FC236}">
                  <a16:creationId xmlns:a16="http://schemas.microsoft.com/office/drawing/2014/main" id="{DF0565A2-FC5E-4B15-A540-924B7FC90714}"/>
                </a:ext>
              </a:extLst>
            </p:cNvPr>
            <p:cNvSpPr/>
            <p:nvPr/>
          </p:nvSpPr>
          <p:spPr>
            <a:xfrm>
              <a:off x="1448659" y="2864428"/>
              <a:ext cx="2067520" cy="5591593"/>
            </a:xfrm>
            <a:custGeom>
              <a:avLst/>
              <a:gdLst>
                <a:gd name="connsiteX0" fmla="*/ 0 w 1761585"/>
                <a:gd name="connsiteY0" fmla="*/ 0 h 1544132"/>
                <a:gd name="connsiteX1" fmla="*/ 1761585 w 1761585"/>
                <a:gd name="connsiteY1" fmla="*/ 0 h 1544132"/>
                <a:gd name="connsiteX2" fmla="*/ 1761585 w 1761585"/>
                <a:gd name="connsiteY2" fmla="*/ 1544132 h 1544132"/>
                <a:gd name="connsiteX3" fmla="*/ 0 w 1761585"/>
                <a:gd name="connsiteY3" fmla="*/ 1544132 h 1544132"/>
                <a:gd name="connsiteX4" fmla="*/ 0 w 1761585"/>
                <a:gd name="connsiteY4" fmla="*/ 0 h 154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1585" h="1544132">
                  <a:moveTo>
                    <a:pt x="0" y="0"/>
                  </a:moveTo>
                  <a:lnTo>
                    <a:pt x="1761585" y="0"/>
                  </a:lnTo>
                  <a:lnTo>
                    <a:pt x="1761585" y="1544132"/>
                  </a:lnTo>
                  <a:lnTo>
                    <a:pt x="0" y="1544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F1CB"/>
            </a:solidFill>
            <a:ln w="19050">
              <a:solidFill>
                <a:schemeClr val="tx1"/>
              </a:solidFill>
              <a:prstDash val="sysDot"/>
            </a:ln>
            <a:effectLst/>
          </p:spPr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algn="ctr" defTabSz="1066773">
                <a:spcBef>
                  <a:spcPct val="0"/>
                </a:spcBef>
                <a:defRPr/>
              </a:pPr>
              <a:r>
                <a:rPr lang="th-TH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ผ่านระดับพื้นฐาน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355600" indent="-355600" defTabSz="106677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มีฐานข้อมูลด้าน</a:t>
              </a: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อวล.พื้นฐานและพื้นที่เสี่ยงต่อสุขภาพจากมลพิษสิ่งแวดล้อม พื้นที่เสี่ยงการจัดการสิ่งปฏิกูลและพยาธิใบไม้ในตับ หรือปัญหาตามบริบทของพื้นที่ </a:t>
              </a:r>
              <a:r>
                <a:rPr lang="th-TH" sz="18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</a:t>
              </a:r>
              <a:r>
                <a:rPr lang="en-US" sz="18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5 </a:t>
              </a:r>
              <a:r>
                <a:rPr lang="th-TH" sz="18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ประเด็น</a:t>
              </a:r>
              <a:r>
                <a:rPr lang="th-TH" sz="18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เน้นงานตามนโยบายและประเด็นปัญหาสำคัญของพื้นที่ โ</a:t>
              </a: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ดยบันทึกข้อมูลผ่านระบบ </a:t>
              </a:r>
              <a:r>
                <a:rPr lang="en-US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NEHIS</a:t>
              </a: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มีการวิเคราะห์และนำข้อมูลไปใช้ประโยชน์ในการแก้ไขปัญหา รวมทั้งจัดการความน่าเชื่อถือ และทันสมัยของข้อมูล </a:t>
              </a:r>
              <a:r>
                <a:rPr lang="th-TH" sz="18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 มีการเฝ้าระวังฯ ทั้งประเด็น อวล</a:t>
              </a:r>
              <a:r>
                <a:rPr lang="en-US" sz="18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พื้นฐานและพื้นที่เสี่ยงต่อสุขภาพจากมลพิษสิ่งแวดล้อม หรือปัญหาตามบริบทของพื้นที่ </a:t>
              </a:r>
              <a:r>
                <a:rPr lang="th-TH" sz="18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</a:t>
              </a:r>
              <a:r>
                <a:rPr lang="en-US" sz="18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  <a:r>
                <a:rPr lang="th-TH" sz="185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ประเด็น</a:t>
              </a: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รวมทั้งนำข้อมูลไปใช้ประโยชน์ในการวางแผนแก้ไขปัญหาอย่างบูรณาการในพื้นที่</a:t>
              </a:r>
            </a:p>
            <a:p>
              <a:pPr marL="355600" indent="-355600" defTabSz="106677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มีการขับเคลื่อนงาน อวล</a:t>
              </a:r>
              <a:r>
                <a:rPr lang="en-US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ผ่านกลไก คสจ</a:t>
              </a:r>
              <a:r>
                <a:rPr lang="en-US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โดยมีคำสั่งแต่งตั้ง ขรก.เป็นเลขาฯ / มีโครงการ กิจกรรม แผนการดำเนินงาน /จัดประชุม / นำเสนอข้อมูลในประเด็นสำคัญของพื้นที่ </a:t>
              </a:r>
              <a:r>
                <a:rPr lang="th-TH" sz="185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2 ประเด็น</a:t>
              </a: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/ มีมติและติดตามมติ </a:t>
              </a:r>
              <a:r>
                <a:rPr lang="th-TH" sz="185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2 เรื่อง</a:t>
              </a: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/ มีรายงานการประชุม</a:t>
              </a:r>
            </a:p>
            <a:p>
              <a:pPr marL="355600" indent="-355600" defTabSz="106677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มีฐานข้อมูลจำนวนสถานบริการ สธ. ทุกประเภท (รพศ. </a:t>
              </a:r>
              <a:r>
                <a:rPr lang="th-TH" sz="1850" kern="0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รพท</a:t>
              </a: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 รพช. รพสต. รพ.สังกัดกรมวิชาการ รพ.สังกัดหน่วยงานราชการ / รัฐวิสาหกิจ รพ.เอกชน / คลินิก สถานพยาบาลสัตว์) / มีข้อมูลปริมาณมูลฝอยติดเชื้อที่เกิดขึ้นและปริมาณ     มูลฝอยติดเชื้อที่ได้รับการจัดการ (รพศ. รพท. รพช. รพสต. รพ.สังกัดกรมวิชาการ รพ.สังกัดหน่วยงานราชการ /รัฐวิสาหกิจ</a:t>
              </a:r>
              <a:r>
                <a:rPr lang="en-US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)</a:t>
              </a: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pPr marL="355600" indent="-355600" defTabSz="106677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มี</a:t>
              </a: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แผนงานการดำเนินงาน ควบคุม กำกับ ติดตาม และพัฒนาศักยภาพและมีการถ่ายทอดสื่อสารนโยบาย / มีฐานข้อมูล</a:t>
              </a:r>
              <a:r>
                <a:rPr lang="en-US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EHA</a:t>
              </a: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และร้อยละ 25 ของ อปท. ในพื้นที่ผ่านการประเมินรับรองฯ ระดับพื้นฐานตามที่กรมอ</a:t>
              </a:r>
              <a:r>
                <a:rPr lang="en-US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กำหนด </a:t>
              </a:r>
            </a:p>
            <a:p>
              <a:pPr marL="355600" indent="-355600" defTabSz="106677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มีแผนงานขับเคลื่อนฯ / มีตำบลที่มีชุมชนที่มีศักยภาพศักยภาพในการจัดการอวล. ร้อยละ 50 </a:t>
              </a:r>
            </a:p>
            <a:p>
              <a:pPr marL="355600" indent="-355600" defTabSz="106677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5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มีการจัดระบบเฝ้าระวังสุขภาพจากการประกอบอาชีพและมลพิษสิ่งแวดล้อมตามเกณฑ์ที่กรม คร.กำหนด                                  50 คะแนนขึ้นไป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3398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50CB05E-45F9-4D7E-996E-52F67CD902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6A436B-DC88-4A98-B9D6-FC56BA87DCB2}"/>
              </a:ext>
            </a:extLst>
          </p:cNvPr>
          <p:cNvSpPr txBox="1"/>
          <p:nvPr/>
        </p:nvSpPr>
        <p:spPr>
          <a:xfrm>
            <a:off x="-651" y="-16255"/>
            <a:ext cx="12192000" cy="954107"/>
          </a:xfrm>
          <a:prstGeom prst="roundRect">
            <a:avLst>
              <a:gd name="adj" fmla="val 0"/>
            </a:avLst>
          </a:prstGeom>
          <a:solidFill>
            <a:srgbClr val="3333CC"/>
          </a:solidFill>
          <a:ln w="28575">
            <a:noFill/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th-TH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บันได 3 ขั้นในการพัฒนา</a:t>
            </a:r>
            <a:r>
              <a:rPr lang="th-TH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จังหวัดที่มีระบบจัดการปัจจัยเสี่ยงจากสิ่งแวดล้อมและสุขภาพอย่างบูรณาการมีประสิทธิภาพและยั่งยืน</a:t>
            </a:r>
            <a:endParaRPr lang="th-TH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กลุ่ม 16">
            <a:extLst>
              <a:ext uri="{FF2B5EF4-FFF2-40B4-BE49-F238E27FC236}">
                <a16:creationId xmlns:a16="http://schemas.microsoft.com/office/drawing/2014/main" id="{B6E056EF-4F46-458B-B628-29C32CA14DFC}"/>
              </a:ext>
            </a:extLst>
          </p:cNvPr>
          <p:cNvGrpSpPr/>
          <p:nvPr/>
        </p:nvGrpSpPr>
        <p:grpSpPr>
          <a:xfrm>
            <a:off x="195662" y="1073190"/>
            <a:ext cx="11705184" cy="5684673"/>
            <a:chOff x="3545864" y="2680162"/>
            <a:chExt cx="2141988" cy="5684674"/>
          </a:xfrm>
          <a:noFill/>
        </p:grpSpPr>
        <p:sp>
          <p:nvSpPr>
            <p:cNvPr id="8" name="รูปตัวแอล 20">
              <a:extLst>
                <a:ext uri="{FF2B5EF4-FFF2-40B4-BE49-F238E27FC236}">
                  <a16:creationId xmlns:a16="http://schemas.microsoft.com/office/drawing/2014/main" id="{07E08307-1422-45CD-A5F9-93C0C572E62E}"/>
                </a:ext>
              </a:extLst>
            </p:cNvPr>
            <p:cNvSpPr/>
            <p:nvPr/>
          </p:nvSpPr>
          <p:spPr>
            <a:xfrm rot="5400000">
              <a:off x="3842119" y="2383907"/>
              <a:ext cx="1371131" cy="1963641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rgbClr val="FF66CC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</p:sp>
        <p:sp>
          <p:nvSpPr>
            <p:cNvPr id="9" name="รูปแบบอิสระ 21">
              <a:extLst>
                <a:ext uri="{FF2B5EF4-FFF2-40B4-BE49-F238E27FC236}">
                  <a16:creationId xmlns:a16="http://schemas.microsoft.com/office/drawing/2014/main" id="{3B1622EB-A3EE-4FE3-8A34-7F35E4656DD3}"/>
                </a:ext>
              </a:extLst>
            </p:cNvPr>
            <p:cNvSpPr/>
            <p:nvPr/>
          </p:nvSpPr>
          <p:spPr>
            <a:xfrm>
              <a:off x="3581537" y="2789785"/>
              <a:ext cx="2106315" cy="5575051"/>
            </a:xfrm>
            <a:custGeom>
              <a:avLst/>
              <a:gdLst>
                <a:gd name="connsiteX0" fmla="*/ 0 w 1761585"/>
                <a:gd name="connsiteY0" fmla="*/ 0 h 1544132"/>
                <a:gd name="connsiteX1" fmla="*/ 1761585 w 1761585"/>
                <a:gd name="connsiteY1" fmla="*/ 0 h 1544132"/>
                <a:gd name="connsiteX2" fmla="*/ 1761585 w 1761585"/>
                <a:gd name="connsiteY2" fmla="*/ 1544132 h 1544132"/>
                <a:gd name="connsiteX3" fmla="*/ 0 w 1761585"/>
                <a:gd name="connsiteY3" fmla="*/ 1544132 h 1544132"/>
                <a:gd name="connsiteX4" fmla="*/ 0 w 1761585"/>
                <a:gd name="connsiteY4" fmla="*/ 0 h 154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1585" h="1544132">
                  <a:moveTo>
                    <a:pt x="0" y="0"/>
                  </a:moveTo>
                  <a:lnTo>
                    <a:pt x="1761585" y="0"/>
                  </a:lnTo>
                  <a:lnTo>
                    <a:pt x="1761585" y="1544132"/>
                  </a:lnTo>
                  <a:lnTo>
                    <a:pt x="0" y="1544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9F2"/>
            </a:solidFill>
            <a:ln w="19050">
              <a:solidFill>
                <a:schemeClr val="tx1"/>
              </a:solidFill>
              <a:prstDash val="sysDot"/>
            </a:ln>
            <a:effectLst/>
          </p:spPr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algn="ctr" defTabSz="1066773">
                <a:spcBef>
                  <a:spcPct val="0"/>
                </a:spcBef>
                <a:defRPr/>
              </a:pPr>
              <a:r>
                <a:rPr lang="th-TH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ผ่านระดับดี</a:t>
              </a:r>
            </a:p>
            <a:p>
              <a:pPr marL="342900" indent="-342900" defTabSz="106677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มีฐานข้อมูลด้าน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อวล.พื้นฐานและพื้นที่เสี่ยงต่อสุขภาพจากมลพิษสิ่งแวดล้อม พื้นที่เสี่ยงการจัดการสิ่งปฏิกูลและพยาธิใบไม้ในตับ หรือปัญหาตามบริบทของพื้นที่ </a:t>
              </a:r>
              <a:r>
                <a:rPr lang="th-TH" sz="18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</a:t>
              </a:r>
              <a:r>
                <a:rPr lang="en-US" sz="18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7 </a:t>
              </a:r>
              <a:r>
                <a:rPr lang="th-TH" sz="18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ประเด็น</a:t>
              </a:r>
              <a:r>
                <a:rPr lang="th-TH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เน้นงานตามนโยบายและประเด็นปัญหาสำคัญของพื้นที่ โ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ดยบันทึกข้อมูลผ่านระบบ </a:t>
              </a:r>
              <a:r>
                <a:rPr lang="en-US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NEHIS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มีการวิเคราะห์และนำข้อมูลไปใช้ประโยชน์ในการแก้ไขปัญหา รวมทั้งจัดการความน่าเชื่อถือ และทันสมัยของข้อมูล </a:t>
              </a:r>
              <a:r>
                <a:rPr lang="th-TH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 มีการเฝ้าระวังฯทั้งประเด็น อวล</a:t>
              </a:r>
              <a:r>
                <a:rPr lang="en-US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พื้นฐานและพื้นที่เสี่ยงต่อสุขภาพจากมลพิษสิ่งแวดล้อม หรือปัญหาตามบริบทของพื้นที่ </a:t>
              </a:r>
              <a:r>
                <a:rPr lang="th-TH" sz="18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</a:t>
              </a:r>
              <a:r>
                <a:rPr lang="en-US" sz="18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</a:t>
              </a:r>
              <a:r>
                <a:rPr lang="th-TH" sz="18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ประเด็น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รวมทั้งนำข้อมูลไปใช้ประโยชน์ในการวางแผนแก้ไขปัญหาอย่างบูรณาการในพื้นที่</a:t>
              </a:r>
            </a:p>
            <a:p>
              <a:pPr marL="342900" indent="-342900" defTabSz="106677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มีการขับเคลื่อนงาน อวล</a:t>
              </a:r>
              <a:r>
                <a:rPr lang="en-US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ผ่านกลไก คสจ</a:t>
              </a:r>
              <a:r>
                <a:rPr lang="en-US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โดยมีคำสั่งแต่งตั้ง ขรก.เป็นเลขาฯ / มีโครงการ กิจกรรม แผนการดำเนินงาน /   จัดประชุม / นำเสนอข้อมูลในประเด็นสำคัญของพื้นที่ </a:t>
              </a:r>
              <a:r>
                <a:rPr lang="th-TH" sz="18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3 ประเด็น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/ มีมติและติดตามมติ </a:t>
              </a:r>
              <a:r>
                <a:rPr lang="th-TH" sz="18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3 เรื่อง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/          มีรายงานการประชุม / มีการกำหนดรูปแบบในการขับเคลื่อนงานฯ</a:t>
              </a:r>
            </a:p>
            <a:p>
              <a:pPr marL="342900" indent="-342900" defTabSz="106677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มีฐานข้อมูลจำนวนสถานบริการ สธ. ทุกประเภท (รพศ. รพท. รพช. รพสต. รพ.สังกัดกรมวิชาการ รพ.สังกัดหน่วยงานราชการ / รัฐวิสาหกิจ รพ.เอกชน / คลินิก สถานพยาบาลสัตว์) / มีข้อมูลปริมาณมูลฝอยติดเชื้อที่เกิดขึ้นและปริมาณมูลฝอยติดเชื้อที่ได้รับการจัดการ (รพศ. รพท. รพช. รพสต. รพ.สังกัดกรมวิชาการ รพ.สังกัดหน่วยงานราชการ / รัฐวิสาหกิจ รพ.เอกชน / คลินิก) </a:t>
              </a:r>
            </a:p>
            <a:p>
              <a:pPr marL="342900" indent="-342900" defTabSz="106677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ผ่านข้อ 4 ในระดับพื้นฐาน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และ มี</a:t>
              </a:r>
              <a:r>
                <a:rPr lang="en-US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Instructor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อย่างน้อย 1 คน และร้อยละ 50 ของ อปท.ในพื้นที่ผ่านการประเมินรับรองฯ ระดับพื้นฐานตามที่กรมอ</a:t>
              </a:r>
              <a:r>
                <a:rPr lang="en-US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กำหนด   </a:t>
              </a:r>
            </a:p>
            <a:p>
              <a:pPr marL="342900" indent="-342900" defTabSz="106677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ผ่านข้อ 5 ในระดับพื้นฐาน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และ เกิดนวัตกรรมชุมชนด้านอวล.ตามบริบทของพื้นที่</a:t>
              </a:r>
            </a:p>
            <a:p>
              <a:pPr marL="342900" indent="-342900" defTabSz="106677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มีการจัดระบบเฝ้าระวังสุขภาพจากการประกอบอาชีพและมลพิษสิ่งแวดล้อมตามเกณฑ์ที่กรม คร.กำหนด                         70 คะแนนขึ้นไป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0441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25BD530-EC3F-4E44-BDFF-C3538383B61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97000">
                <a:srgbClr val="9BE5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6A436B-DC88-4A98-B9D6-FC56BA87DCB2}"/>
              </a:ext>
            </a:extLst>
          </p:cNvPr>
          <p:cNvSpPr txBox="1"/>
          <p:nvPr/>
        </p:nvSpPr>
        <p:spPr>
          <a:xfrm>
            <a:off x="-651" y="-16255"/>
            <a:ext cx="12192000" cy="954107"/>
          </a:xfrm>
          <a:prstGeom prst="roundRect">
            <a:avLst>
              <a:gd name="adj" fmla="val 0"/>
            </a:avLst>
          </a:prstGeom>
          <a:solidFill>
            <a:srgbClr val="3333CC"/>
          </a:solidFill>
          <a:ln w="28575">
            <a:noFill/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th-TH" b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บันได 3 ขั้นในการพัฒนา</a:t>
            </a:r>
            <a:r>
              <a:rPr lang="th-TH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จังหวัดที่มีระบบจัดการปัจจัยเสี่ยงจากสิ่งแวดล้อมและสุขภาพอย่างบูรณาการมีประสิทธิภาพและยั่งยืน</a:t>
            </a:r>
            <a:endParaRPr lang="th-TH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กลุ่ม 16">
            <a:extLst>
              <a:ext uri="{FF2B5EF4-FFF2-40B4-BE49-F238E27FC236}">
                <a16:creationId xmlns:a16="http://schemas.microsoft.com/office/drawing/2014/main" id="{B6E056EF-4F46-458B-B628-29C32CA14DFC}"/>
              </a:ext>
            </a:extLst>
          </p:cNvPr>
          <p:cNvGrpSpPr/>
          <p:nvPr/>
        </p:nvGrpSpPr>
        <p:grpSpPr>
          <a:xfrm>
            <a:off x="267929" y="1057791"/>
            <a:ext cx="11586409" cy="5619735"/>
            <a:chOff x="5692106" y="2160138"/>
            <a:chExt cx="2064340" cy="5619736"/>
          </a:xfrm>
          <a:noFill/>
        </p:grpSpPr>
        <p:sp>
          <p:nvSpPr>
            <p:cNvPr id="11" name="รูปตัวแอล 23">
              <a:extLst>
                <a:ext uri="{FF2B5EF4-FFF2-40B4-BE49-F238E27FC236}">
                  <a16:creationId xmlns:a16="http://schemas.microsoft.com/office/drawing/2014/main" id="{C1F46F4B-E504-4F6E-8280-F4C8E5830F5E}"/>
                </a:ext>
              </a:extLst>
            </p:cNvPr>
            <p:cNvSpPr/>
            <p:nvPr/>
          </p:nvSpPr>
          <p:spPr>
            <a:xfrm rot="5400000">
              <a:off x="6062041" y="1790203"/>
              <a:ext cx="1123071" cy="1862942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2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</p:sp>
        <p:sp>
          <p:nvSpPr>
            <p:cNvPr id="12" name="รูปแบบอิสระ 24">
              <a:extLst>
                <a:ext uri="{FF2B5EF4-FFF2-40B4-BE49-F238E27FC236}">
                  <a16:creationId xmlns:a16="http://schemas.microsoft.com/office/drawing/2014/main" id="{71C409F9-A70B-46D9-9D58-9AC05A86CA1F}"/>
                </a:ext>
              </a:extLst>
            </p:cNvPr>
            <p:cNvSpPr/>
            <p:nvPr/>
          </p:nvSpPr>
          <p:spPr>
            <a:xfrm>
              <a:off x="5722238" y="2256149"/>
              <a:ext cx="2034208" cy="5523725"/>
            </a:xfrm>
            <a:custGeom>
              <a:avLst/>
              <a:gdLst>
                <a:gd name="connsiteX0" fmla="*/ 0 w 1761585"/>
                <a:gd name="connsiteY0" fmla="*/ 0 h 1544132"/>
                <a:gd name="connsiteX1" fmla="*/ 1761585 w 1761585"/>
                <a:gd name="connsiteY1" fmla="*/ 0 h 1544132"/>
                <a:gd name="connsiteX2" fmla="*/ 1761585 w 1761585"/>
                <a:gd name="connsiteY2" fmla="*/ 1544132 h 1544132"/>
                <a:gd name="connsiteX3" fmla="*/ 0 w 1761585"/>
                <a:gd name="connsiteY3" fmla="*/ 1544132 h 1544132"/>
                <a:gd name="connsiteX4" fmla="*/ 0 w 1761585"/>
                <a:gd name="connsiteY4" fmla="*/ 0 h 154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1585" h="1544132">
                  <a:moveTo>
                    <a:pt x="0" y="0"/>
                  </a:moveTo>
                  <a:lnTo>
                    <a:pt x="1761585" y="0"/>
                  </a:lnTo>
                  <a:lnTo>
                    <a:pt x="1761585" y="1544132"/>
                  </a:lnTo>
                  <a:lnTo>
                    <a:pt x="0" y="1544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prstDash val="sysDot"/>
            </a:ln>
            <a:effectLst/>
          </p:spPr>
          <p:txBody>
            <a:bodyPr spcFirstLastPara="0" vert="horz" wrap="square" lIns="81280" tIns="81280" rIns="81280" bIns="81280" numCol="1" spcCol="1270" anchor="t" anchorCtr="0">
              <a:noAutofit/>
            </a:bodyPr>
            <a:lstStyle/>
            <a:p>
              <a:pPr algn="ctr" defTabSz="948243">
                <a:spcBef>
                  <a:spcPct val="0"/>
                </a:spcBef>
                <a:defRPr/>
              </a:pPr>
              <a:r>
                <a:rPr lang="th-TH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ผ่านระดับดีมาก</a:t>
              </a:r>
            </a:p>
            <a:p>
              <a:pPr marL="342900" indent="-342900" defTabSz="94824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มีฐานข้อมูลด้าน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อวล.พื้นฐานและพื้นที่เสี่ยงต่อสุขภาพจากมลพิษสิ่งแวดล้อม พื้นที่เสี่ยงการจัดการสิ่งปฏิกูลและพยาธิใบไม้ในตับ หรือปัญหาตามบริบทของพื้นที่ </a:t>
              </a:r>
              <a:r>
                <a:rPr lang="th-TH" sz="18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</a:t>
              </a:r>
              <a:r>
                <a:rPr lang="en-US" sz="18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9 </a:t>
              </a:r>
              <a:r>
                <a:rPr lang="th-TH" sz="18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ประเด็น</a:t>
              </a:r>
              <a:r>
                <a:rPr lang="th-TH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เน้นงานตามนโยบายและประเด็นปัญหาสำคัญของพื้นที่ โ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ดยบันทึกข้อมูลผ่านระบบ </a:t>
              </a:r>
              <a:r>
                <a:rPr lang="en-US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NEHIS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มีการวิเคราะห์และนำข้อมูลไปใช้ประโยชน์ในการแก้ไขปัญหา รวมทั้งจัดการความน่าเชื่อถือ และทันสมัยของข้อมูล </a:t>
              </a:r>
              <a:r>
                <a:rPr lang="th-TH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/ มีการเฝ้าระวังฯทั้งประเด็น อวล</a:t>
              </a:r>
              <a:r>
                <a:rPr lang="en-US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พื้นฐานและพื้นที่เสี่ยงต่อสุขภาพจากมลพิษสิ่งแวดล้อม หรือปัญหาตามบริบทของพื้นที่ </a:t>
              </a:r>
              <a:r>
                <a:rPr lang="th-TH" sz="1800" u="sng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5 ประเด็น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รวมทั้งนำข้อมูลไปใช้ประโยชน์ในการวางแผนแก้ไขปัญหาอย่างบูรณาการในพื้นที่</a:t>
              </a:r>
              <a:r>
                <a:rPr lang="th-TH" sz="1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</a:t>
              </a:r>
            </a:p>
            <a:p>
              <a:pPr marL="342900" indent="-342900" defTabSz="94824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มีการขับเคลื่อนงาน อวล</a:t>
              </a:r>
              <a:r>
                <a:rPr lang="en-US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ผ่านกลไก คสจ</a:t>
              </a:r>
              <a:r>
                <a:rPr lang="en-US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โดยมีคำสั่งแต่งตั้ง ขรก.เป็นเลขาฯ / มีโครงการ กิจกรรม แผนการดำเนินงาน / จัดประชุม / นำเสนอข้อมูลในประเด็นสำคัญของพื้นที่ </a:t>
              </a:r>
              <a:r>
                <a:rPr lang="th-TH" sz="18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5 ประเด็น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/ มีมติและติดตามมติ </a:t>
              </a:r>
              <a:r>
                <a:rPr lang="th-TH" sz="18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อย่างน้อย 5 เรื่อง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/        มีรายงานการประชุม/มีการกำหนดรูปแบบในการขับเคลื่อนงานฯ / สรุปรายงานผลการดำเนินงานประจำปีฯ   </a:t>
              </a:r>
            </a:p>
            <a:p>
              <a:pPr marL="342900" indent="-342900" defTabSz="94824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มีฐานข้อมูลจำนวนสถานบริการ สธ. ทุกประเภท (รพศ. รพท. รพช. รพสต. รพ.สังกัดกรมวิชาการ รพ.สังกัดหน่วยงานราชการ / รัฐวิสาหกิจ รพ.เอกชน / คลินิก สถานพยาบาลสัตว์) / มีข้อมูลปริมาณมูลฝอยติดเชื้อที่เกิดขึ้นและปริมาณมูลฝอยติดเชื้อที่ได้รับการจัดการ (รพศ. รพท. รพช. รพสต. รพ.สังกัดกรมวิชาการ รพ.สังกัดหน่วยงานราชการ/รัฐวิสาหกิจ รพ.เอกชน / คลินิก สถานพยาบาลสัตว์) </a:t>
              </a:r>
            </a:p>
            <a:p>
              <a:pPr marL="342900" indent="-342900" defTabSz="94824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ผ่านข้อ </a:t>
              </a:r>
              <a:r>
                <a:rPr lang="en-US" sz="18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 </a:t>
              </a:r>
              <a:r>
                <a:rPr lang="th-TH" sz="18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ในระดับดี 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และร้อยละ 50 ของ อปท. ในพื้นที่ผ่านการประเมินรับรองฯ ระดับเกียรติบัตร อย่างน้อย 1 แห่ง และเป็นต้นแบบการจัดการด้าน อวล.</a:t>
              </a:r>
            </a:p>
            <a:p>
              <a:pPr marL="342900" indent="-342900" defTabSz="94824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00" u="sng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ผ่านข้อ 5 ในระดับดี 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และมีแหล่งเรียนรู้นวัตกรรมชุมชนด้าน อวล</a:t>
              </a:r>
              <a:r>
                <a:rPr lang="en-US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.</a:t>
              </a: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/ เกิดการแลกเปลี่ยนเรียนรู้ระหว่างภาคีเครือข่าย</a:t>
              </a:r>
            </a:p>
            <a:p>
              <a:pPr marL="342900" indent="-342900" defTabSz="948243">
                <a:spcBef>
                  <a:spcPct val="0"/>
                </a:spcBef>
                <a:buFont typeface="+mj-lt"/>
                <a:buAutoNum type="arabicPeriod"/>
                <a:defRPr/>
              </a:pPr>
              <a:r>
                <a:rPr lang="th-TH" sz="1800" kern="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มีการจัดระบบเฝ้าระวังสุขภาพจากการประกอบอาชีพและมลพิษสิ่งแวดล้อมตามเกณฑ์ที่กรม คร. กำหนด                     90 คะแนนขึ้นไป</a:t>
              </a:r>
            </a:p>
            <a:p>
              <a:pPr defTabSz="948243">
                <a:spcBef>
                  <a:spcPct val="0"/>
                </a:spcBef>
                <a:defRPr/>
              </a:pPr>
              <a:endParaRPr lang="en-US" sz="11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defTabSz="948243">
                <a:spcBef>
                  <a:spcPct val="0"/>
                </a:spcBef>
                <a:spcAft>
                  <a:spcPct val="35000"/>
                </a:spcAft>
                <a:defRPr/>
              </a:pPr>
              <a:endPara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460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3745</TotalTime>
  <Words>4848</Words>
  <Application>Microsoft Office PowerPoint</Application>
  <PresentationFormat>Widescreen</PresentationFormat>
  <Paragraphs>292</Paragraphs>
  <Slides>19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SORAYA</dc:creator>
  <cp:lastModifiedBy>SORAYA</cp:lastModifiedBy>
  <cp:revision>430</cp:revision>
  <cp:lastPrinted>2017-12-14T02:37:17Z</cp:lastPrinted>
  <dcterms:created xsi:type="dcterms:W3CDTF">2017-10-06T08:38:43Z</dcterms:created>
  <dcterms:modified xsi:type="dcterms:W3CDTF">2017-12-14T02:45:15Z</dcterms:modified>
</cp:coreProperties>
</file>